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6"/>
  </p:notesMasterIdLst>
  <p:sldIdLst>
    <p:sldId id="376" r:id="rId2"/>
    <p:sldId id="379" r:id="rId3"/>
    <p:sldId id="430" r:id="rId4"/>
    <p:sldId id="380" r:id="rId5"/>
    <p:sldId id="431" r:id="rId6"/>
    <p:sldId id="419" r:id="rId7"/>
    <p:sldId id="432" r:id="rId8"/>
    <p:sldId id="433" r:id="rId9"/>
    <p:sldId id="435" r:id="rId10"/>
    <p:sldId id="437" r:id="rId11"/>
    <p:sldId id="420" r:id="rId12"/>
    <p:sldId id="436" r:id="rId13"/>
    <p:sldId id="447" r:id="rId14"/>
    <p:sldId id="448" r:id="rId15"/>
    <p:sldId id="450" r:id="rId16"/>
    <p:sldId id="396" r:id="rId17"/>
    <p:sldId id="397" r:id="rId18"/>
    <p:sldId id="440" r:id="rId19"/>
    <p:sldId id="398" r:id="rId20"/>
    <p:sldId id="377" r:id="rId21"/>
    <p:sldId id="449" r:id="rId22"/>
    <p:sldId id="399" r:id="rId23"/>
    <p:sldId id="386" r:id="rId24"/>
    <p:sldId id="400" r:id="rId25"/>
    <p:sldId id="388" r:id="rId26"/>
    <p:sldId id="389" r:id="rId27"/>
    <p:sldId id="401" r:id="rId28"/>
    <p:sldId id="395" r:id="rId29"/>
    <p:sldId id="402" r:id="rId30"/>
    <p:sldId id="391" r:id="rId31"/>
    <p:sldId id="403" r:id="rId32"/>
    <p:sldId id="416" r:id="rId33"/>
    <p:sldId id="452" r:id="rId34"/>
    <p:sldId id="453" r:id="rId35"/>
    <p:sldId id="460" r:id="rId36"/>
    <p:sldId id="459" r:id="rId37"/>
    <p:sldId id="434" r:id="rId38"/>
    <p:sldId id="456" r:id="rId39"/>
    <p:sldId id="919" r:id="rId40"/>
    <p:sldId id="920" r:id="rId41"/>
    <p:sldId id="916" r:id="rId42"/>
    <p:sldId id="918" r:id="rId43"/>
    <p:sldId id="917" r:id="rId44"/>
    <p:sldId id="921" r:id="rId45"/>
    <p:sldId id="443" r:id="rId46"/>
    <p:sldId id="393" r:id="rId47"/>
    <p:sldId id="404" r:id="rId48"/>
    <p:sldId id="418" r:id="rId49"/>
    <p:sldId id="405" r:id="rId50"/>
    <p:sldId id="406" r:id="rId51"/>
    <p:sldId id="441" r:id="rId52"/>
    <p:sldId id="408" r:id="rId53"/>
    <p:sldId id="922" r:id="rId54"/>
    <p:sldId id="923" r:id="rId55"/>
    <p:sldId id="444" r:id="rId56"/>
    <p:sldId id="394" r:id="rId57"/>
    <p:sldId id="409" r:id="rId58"/>
    <p:sldId id="442" r:id="rId59"/>
    <p:sldId id="438" r:id="rId60"/>
    <p:sldId id="411" r:id="rId61"/>
    <p:sldId id="412" r:id="rId62"/>
    <p:sldId id="413" r:id="rId63"/>
    <p:sldId id="445" r:id="rId64"/>
    <p:sldId id="415" r:id="rId65"/>
    <p:sldId id="455" r:id="rId66"/>
    <p:sldId id="461" r:id="rId67"/>
    <p:sldId id="439" r:id="rId68"/>
    <p:sldId id="422" r:id="rId69"/>
    <p:sldId id="423" r:id="rId70"/>
    <p:sldId id="424" r:id="rId71"/>
    <p:sldId id="425" r:id="rId72"/>
    <p:sldId id="426" r:id="rId73"/>
    <p:sldId id="427" r:id="rId74"/>
    <p:sldId id="428" r:id="rId75"/>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521415D9-36F7-43E2-AB2F-B90AF26B5E84}">
      <p14:sectionLst xmlns:p14="http://schemas.microsoft.com/office/powerpoint/2010/main">
        <p14:section name="Default Section" id="{77942E4D-44FA-4853-8CF7-938F2AED9C5E}">
          <p14:sldIdLst>
            <p14:sldId id="376"/>
            <p14:sldId id="379"/>
            <p14:sldId id="430"/>
            <p14:sldId id="380"/>
            <p14:sldId id="431"/>
            <p14:sldId id="419"/>
            <p14:sldId id="432"/>
            <p14:sldId id="433"/>
            <p14:sldId id="435"/>
            <p14:sldId id="437"/>
            <p14:sldId id="420"/>
            <p14:sldId id="436"/>
            <p14:sldId id="447"/>
            <p14:sldId id="448"/>
            <p14:sldId id="450"/>
            <p14:sldId id="396"/>
            <p14:sldId id="397"/>
            <p14:sldId id="440"/>
            <p14:sldId id="398"/>
            <p14:sldId id="377"/>
            <p14:sldId id="449"/>
            <p14:sldId id="399"/>
            <p14:sldId id="386"/>
            <p14:sldId id="400"/>
            <p14:sldId id="388"/>
            <p14:sldId id="389"/>
            <p14:sldId id="401"/>
            <p14:sldId id="395"/>
            <p14:sldId id="402"/>
            <p14:sldId id="391"/>
            <p14:sldId id="403"/>
            <p14:sldId id="416"/>
            <p14:sldId id="452"/>
            <p14:sldId id="453"/>
            <p14:sldId id="460"/>
            <p14:sldId id="459"/>
            <p14:sldId id="434"/>
            <p14:sldId id="456"/>
            <p14:sldId id="919"/>
            <p14:sldId id="920"/>
            <p14:sldId id="916"/>
            <p14:sldId id="918"/>
            <p14:sldId id="917"/>
            <p14:sldId id="921"/>
            <p14:sldId id="443"/>
            <p14:sldId id="393"/>
            <p14:sldId id="404"/>
            <p14:sldId id="418"/>
            <p14:sldId id="405"/>
            <p14:sldId id="406"/>
            <p14:sldId id="441"/>
            <p14:sldId id="408"/>
            <p14:sldId id="922"/>
            <p14:sldId id="923"/>
            <p14:sldId id="444"/>
            <p14:sldId id="394"/>
            <p14:sldId id="409"/>
            <p14:sldId id="442"/>
            <p14:sldId id="438"/>
            <p14:sldId id="411"/>
            <p14:sldId id="412"/>
            <p14:sldId id="413"/>
            <p14:sldId id="445"/>
            <p14:sldId id="415"/>
            <p14:sldId id="455"/>
            <p14:sldId id="461"/>
            <p14:sldId id="439"/>
            <p14:sldId id="422"/>
            <p14:sldId id="423"/>
            <p14:sldId id="424"/>
            <p14:sldId id="425"/>
            <p14:sldId id="426"/>
            <p14:sldId id="427"/>
            <p14:sldId id="428"/>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996633"/>
    <a:srgbClr val="008000"/>
    <a:srgbClr val="B2B2B2"/>
    <a:srgbClr val="EAEAEA"/>
    <a:srgbClr val="FF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7712" autoAdjust="0"/>
    <p:restoredTop sz="86612" autoAdjust="0"/>
  </p:normalViewPr>
  <p:slideViewPr>
    <p:cSldViewPr>
      <p:cViewPr varScale="1">
        <p:scale>
          <a:sx n="113" d="100"/>
          <a:sy n="113" d="100"/>
        </p:scale>
        <p:origin x="1434" y="96"/>
      </p:cViewPr>
      <p:guideLst>
        <p:guide orient="horz" pos="2160"/>
        <p:guide pos="2880"/>
      </p:guideLst>
    </p:cSldViewPr>
  </p:slideViewPr>
  <p:outlineViewPr>
    <p:cViewPr>
      <p:scale>
        <a:sx n="33" d="100"/>
        <a:sy n="33" d="100"/>
      </p:scale>
      <p:origin x="0" y="-318"/>
    </p:cViewPr>
  </p:outlineViewPr>
  <p:notesTextViewPr>
    <p:cViewPr>
      <p:scale>
        <a:sx n="150" d="100"/>
        <a:sy n="150" d="100"/>
      </p:scale>
      <p:origin x="0" y="0"/>
    </p:cViewPr>
  </p:notesTextViewPr>
  <p:sorterViewPr>
    <p:cViewPr varScale="1">
      <p:scale>
        <a:sx n="1" d="1"/>
        <a:sy n="1" d="1"/>
      </p:scale>
      <p:origin x="0" y="-11184"/>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smtClean="0"/>
            </a:lvl1pPr>
          </a:lstStyle>
          <a:p>
            <a:pPr>
              <a:defRPr/>
            </a:pPr>
            <a:endParaRPr lang="en-US" altLang="zh-CN"/>
          </a:p>
        </p:txBody>
      </p:sp>
      <p:sp>
        <p:nvSpPr>
          <p:cNvPr id="15363"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lvl1pPr>
          </a:lstStyle>
          <a:p>
            <a:pPr>
              <a:defRPr/>
            </a:pPr>
            <a:endParaRPr lang="en-US" altLang="zh-CN"/>
          </a:p>
        </p:txBody>
      </p:sp>
      <p:sp>
        <p:nvSpPr>
          <p:cNvPr id="7066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15365"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ltLang="zh-CN" noProof="0"/>
              <a:t>Click to edit Master text styles</a:t>
            </a:r>
          </a:p>
          <a:p>
            <a:pPr lvl="1"/>
            <a:r>
              <a:rPr lang="en-US" altLang="zh-CN" noProof="0"/>
              <a:t>Second level</a:t>
            </a:r>
          </a:p>
          <a:p>
            <a:pPr lvl="2"/>
            <a:r>
              <a:rPr lang="en-US" altLang="zh-CN" noProof="0"/>
              <a:t>Third level</a:t>
            </a:r>
          </a:p>
          <a:p>
            <a:pPr lvl="3"/>
            <a:r>
              <a:rPr lang="en-US" altLang="zh-CN" noProof="0"/>
              <a:t>Fourth level</a:t>
            </a:r>
          </a:p>
          <a:p>
            <a:pPr lvl="4"/>
            <a:r>
              <a:rPr lang="en-US" altLang="zh-CN" noProof="0"/>
              <a:t>Fifth level</a:t>
            </a:r>
          </a:p>
        </p:txBody>
      </p:sp>
      <p:sp>
        <p:nvSpPr>
          <p:cNvPr id="15366"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smtClean="0"/>
            </a:lvl1pPr>
          </a:lstStyle>
          <a:p>
            <a:pPr>
              <a:defRPr/>
            </a:pPr>
            <a:endParaRPr lang="en-US" altLang="zh-CN"/>
          </a:p>
        </p:txBody>
      </p:sp>
      <p:sp>
        <p:nvSpPr>
          <p:cNvPr id="15367"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smtClean="0"/>
            </a:lvl1pPr>
          </a:lstStyle>
          <a:p>
            <a:pPr>
              <a:defRPr/>
            </a:pPr>
            <a:fld id="{6FA21340-DBF0-4FAC-9DE2-FD6DB24B56C8}"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Goal: Maintain training accuracy but hamper generalization</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7</a:t>
            </a:fld>
            <a:endParaRPr lang="en-US" altLang="zh-CN"/>
          </a:p>
        </p:txBody>
      </p:sp>
    </p:spTree>
    <p:extLst>
      <p:ext uri="{BB962C8B-B14F-4D97-AF65-F5344CB8AC3E}">
        <p14:creationId xmlns:p14="http://schemas.microsoft.com/office/powerpoint/2010/main" val="19351018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err="1"/>
                  <a:t>Delta+scalar</a:t>
                </a:r>
                <a:r>
                  <a:rPr lang="en-US" dirty="0"/>
                  <a:t>For both cases, step size is normalized to </a:t>
                </a:r>
                <a14:m>
                  <m:oMath xmlns:m="http://schemas.openxmlformats.org/officeDocument/2006/math">
                    <m:r>
                      <a:rPr lang="en-US" b="0" i="1" smtClean="0">
                        <a:latin typeface="Cambria Math" panose="02040503050406030204" pitchFamily="18" charset="0"/>
                      </a:rPr>
                      <m:t>𝛼</m:t>
                    </m:r>
                  </m:oMath>
                </a14:m>
                <a:endParaRPr lang="en-SE" dirty="0"/>
              </a:p>
              <a:p>
                <a:r>
                  <a:rPr lang="en-US" dirty="0"/>
                  <a:t>Repeat </a:t>
                </a:r>
                <a14:m>
                  <m:oMath xmlns:m="http://schemas.openxmlformats.org/officeDocument/2006/math">
                    <m:r>
                      <a:rPr lang="en-US" i="1" dirty="0" smtClean="0">
                        <a:latin typeface="Cambria Math" panose="02040503050406030204" pitchFamily="18" charset="0"/>
                      </a:rPr>
                      <m:t>𝛿</m:t>
                    </m:r>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𝒫</m:t>
                        </m:r>
                      </m:e>
                      <m:sub>
                        <m:r>
                          <a:rPr lang="en-US" b="0" i="1" dirty="0" smtClean="0">
                            <a:latin typeface="Cambria Math" panose="02040503050406030204" pitchFamily="18" charset="0"/>
                          </a:rPr>
                          <m:t>𝜖</m:t>
                        </m:r>
                      </m:sub>
                    </m:sSub>
                    <m:r>
                      <a:rPr lang="en-US" b="0" i="1" dirty="0" smtClean="0">
                        <a:latin typeface="Cambria Math" panose="02040503050406030204" pitchFamily="18" charset="0"/>
                      </a:rPr>
                      <m:t>(</m:t>
                    </m:r>
                    <m:r>
                      <a:rPr lang="en-US" i="1" dirty="0">
                        <a:latin typeface="Cambria Math" panose="02040503050406030204" pitchFamily="18" charset="0"/>
                      </a:rPr>
                      <m:t>𝛿</m:t>
                    </m:r>
                    <m:r>
                      <a:rPr lang="en-US" i="1" dirty="0">
                        <a:latin typeface="Cambria Math" panose="02040503050406030204" pitchFamily="18" charset="0"/>
                      </a:rPr>
                      <m:t>+</m:t>
                    </m:r>
                    <m:r>
                      <a:rPr lang="en-US" i="1" dirty="0">
                        <a:latin typeface="Cambria Math" panose="02040503050406030204" pitchFamily="18" charset="0"/>
                      </a:rPr>
                      <m:t>𝛼</m:t>
                    </m:r>
                    <m:f>
                      <m:fPr>
                        <m:ctrlPr>
                          <a:rPr lang="en-US" b="0" i="1" smtClean="0">
                            <a:latin typeface="Cambria Math" panose="02040503050406030204" pitchFamily="18" charset="0"/>
                          </a:rPr>
                        </m:ctrlPr>
                      </m:fPr>
                      <m:num>
                        <m:sSub>
                          <m:sSubPr>
                            <m:ctrlPr>
                              <a:rPr lang="en-US" i="1">
                                <a:latin typeface="Cambria Math" panose="02040503050406030204" pitchFamily="18" charset="0"/>
                              </a:rPr>
                            </m:ctrlPr>
                          </m:sSubPr>
                          <m:e>
                            <m:r>
                              <m:rPr>
                                <m:sty m:val="p"/>
                              </m:rPr>
                              <a:rPr lang="en-US">
                                <a:latin typeface="Cambria Math" panose="02040503050406030204" pitchFamily="18" charset="0"/>
                              </a:rPr>
                              <m:t>∇</m:t>
                            </m:r>
                          </m:e>
                          <m:sub>
                            <m:r>
                              <a:rPr lang="en-US" i="1">
                                <a:latin typeface="Cambria Math" panose="02040503050406030204" pitchFamily="18" charset="0"/>
                              </a:rPr>
                              <m:t>𝛿</m:t>
                            </m:r>
                          </m:sub>
                        </m:sSub>
                        <m:r>
                          <a:rPr lang="en-US" i="1">
                            <a:latin typeface="Cambria Math" panose="02040503050406030204" pitchFamily="18" charset="0"/>
                          </a:rPr>
                          <m:t>𝑙</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e>
                            </m:d>
                            <m:r>
                              <a:rPr lang="en-US" i="1">
                                <a:latin typeface="Cambria Math" panose="02040503050406030204" pitchFamily="18" charset="0"/>
                              </a:rPr>
                              <m:t>,</m:t>
                            </m:r>
                            <m:r>
                              <a:rPr lang="en-US" i="1">
                                <a:latin typeface="Cambria Math" panose="02040503050406030204" pitchFamily="18" charset="0"/>
                              </a:rPr>
                              <m:t>𝑦</m:t>
                            </m:r>
                          </m:e>
                        </m:d>
                      </m:num>
                      <m:den>
                        <m:sSub>
                          <m:sSubPr>
                            <m:ctrlPr>
                              <a:rPr lang="en-US" b="0" i="1" smtClean="0">
                                <a:latin typeface="Cambria Math" panose="02040503050406030204" pitchFamily="18" charset="0"/>
                              </a:rPr>
                            </m:ctrlPr>
                          </m:sSubPr>
                          <m:e>
                            <m:d>
                              <m:dPr>
                                <m:begChr m:val="‖"/>
                                <m:endChr m:val="‖"/>
                                <m:ctrlPr>
                                  <a:rPr lang="en-US" i="1" smtClean="0">
                                    <a:latin typeface="Cambria Math" panose="02040503050406030204" pitchFamily="18" charset="0"/>
                                  </a:rPr>
                                </m:ctrlPr>
                              </m:dPr>
                              <m:e>
                                <m:sSub>
                                  <m:sSubPr>
                                    <m:ctrlPr>
                                      <a:rPr lang="en-US" i="1">
                                        <a:latin typeface="Cambria Math" panose="02040503050406030204" pitchFamily="18" charset="0"/>
                                      </a:rPr>
                                    </m:ctrlPr>
                                  </m:sSubPr>
                                  <m:e>
                                    <m:r>
                                      <m:rPr>
                                        <m:sty m:val="p"/>
                                      </m:rPr>
                                      <a:rPr lang="en-US">
                                        <a:latin typeface="Cambria Math" panose="02040503050406030204" pitchFamily="18" charset="0"/>
                                      </a:rPr>
                                      <m:t>∇</m:t>
                                    </m:r>
                                  </m:e>
                                  <m:sub>
                                    <m:r>
                                      <a:rPr lang="en-US" i="1">
                                        <a:latin typeface="Cambria Math" panose="02040503050406030204" pitchFamily="18" charset="0"/>
                                      </a:rPr>
                                      <m:t>𝛿</m:t>
                                    </m:r>
                                  </m:sub>
                                </m:sSub>
                                <m:r>
                                  <a:rPr lang="en-US" i="1">
                                    <a:latin typeface="Cambria Math" panose="02040503050406030204" pitchFamily="18" charset="0"/>
                                  </a:rPr>
                                  <m:t>𝑙</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e>
                                    </m:d>
                                    <m:r>
                                      <a:rPr lang="en-US" i="1">
                                        <a:latin typeface="Cambria Math" panose="02040503050406030204" pitchFamily="18" charset="0"/>
                                      </a:rPr>
                                      <m:t>,</m:t>
                                    </m:r>
                                    <m:r>
                                      <a:rPr lang="en-US" i="1">
                                        <a:latin typeface="Cambria Math" panose="02040503050406030204" pitchFamily="18" charset="0"/>
                                      </a:rPr>
                                      <m:t>𝑦</m:t>
                                    </m:r>
                                  </m:e>
                                </m:d>
                              </m:e>
                            </m:d>
                          </m:e>
                          <m:sub>
                            <m:r>
                              <a:rPr lang="en-US" b="0" i="1" smtClean="0">
                                <a:latin typeface="Cambria Math" panose="02040503050406030204" pitchFamily="18" charset="0"/>
                              </a:rPr>
                              <m:t>2</m:t>
                            </m:r>
                          </m:sub>
                        </m:sSub>
                      </m:den>
                    </m:f>
                    <m:r>
                      <a:rPr lang="en-US" b="0" i="1" smtClean="0">
                        <a:latin typeface="Cambria Math" panose="02040503050406030204" pitchFamily="18" charset="0"/>
                      </a:rPr>
                      <m:t>)</m:t>
                    </m:r>
                  </m:oMath>
                </a14:m>
                <a:r>
                  <a:rPr lang="en-US" dirty="0"/>
                  <a:t> </a:t>
                </a:r>
              </a:p>
              <a:p>
                <a:r>
                  <a:rPr lang="en-US" dirty="0"/>
                  <a:t>where </a:t>
                </a:r>
                <a14:m>
                  <m:oMath xmlns:m="http://schemas.openxmlformats.org/officeDocument/2006/math">
                    <m:r>
                      <a:rPr lang="en-US" b="0" i="1" dirty="0" smtClean="0">
                        <a:latin typeface="Cambria Math" panose="02040503050406030204" pitchFamily="18" charset="0"/>
                      </a:rPr>
                      <m:t>𝒫</m:t>
                    </m:r>
                  </m:oMath>
                </a14:m>
                <a:r>
                  <a:rPr lang="en-US" dirty="0"/>
                  <a:t> denotes projection onto the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𝑙</m:t>
                        </m:r>
                      </m:e>
                      <m:sub>
                        <m:r>
                          <a:rPr lang="en-US" i="1">
                            <a:latin typeface="Cambria Math" panose="02040503050406030204" pitchFamily="18" charset="0"/>
                          </a:rPr>
                          <m:t>2</m:t>
                        </m:r>
                      </m:sub>
                    </m:sSub>
                  </m:oMath>
                </a14:m>
                <a:r>
                  <a:rPr lang="en-US" dirty="0"/>
                  <a:t> ball of radius </a:t>
                </a:r>
                <a14:m>
                  <m:oMath xmlns:m="http://schemas.openxmlformats.org/officeDocument/2006/math">
                    <m:r>
                      <a:rPr lang="en-US" b="0" i="1" smtClean="0">
                        <a:latin typeface="Cambria Math" panose="02040503050406030204" pitchFamily="18" charset="0"/>
                      </a:rPr>
                      <m:t>𝜖</m:t>
                    </m:r>
                  </m:oMath>
                </a14:m>
                <a:r>
                  <a:rPr lang="en-US" dirty="0"/>
                  <a:t>: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𝒫</m:t>
                        </m:r>
                      </m:e>
                      <m:sub>
                        <m:r>
                          <a:rPr lang="en-US" i="1" dirty="0">
                            <a:latin typeface="Cambria Math" panose="02040503050406030204" pitchFamily="18" charset="0"/>
                          </a:rPr>
                          <m:t>𝜖</m:t>
                        </m:r>
                      </m:sub>
                    </m:sSub>
                    <m:r>
                      <a:rPr lang="en-US" b="0" i="1" dirty="0" smtClean="0">
                        <a:latin typeface="Cambria Math" panose="02040503050406030204" pitchFamily="18" charset="0"/>
                      </a:rPr>
                      <m:t>(</m:t>
                    </m:r>
                    <m:r>
                      <a:rPr lang="en-US" b="0" i="1" dirty="0" smtClean="0">
                        <a:latin typeface="Cambria Math" panose="02040503050406030204" pitchFamily="18" charset="0"/>
                      </a:rPr>
                      <m:t>𝑧</m:t>
                    </m:r>
                    <m:r>
                      <a:rPr lang="en-US" b="0" i="1" dirty="0" smtClean="0">
                        <a:latin typeface="Cambria Math" panose="02040503050406030204" pitchFamily="18" charset="0"/>
                      </a:rPr>
                      <m:t>)=</m:t>
                    </m:r>
                    <m:r>
                      <a:rPr lang="en-US" i="1" dirty="0">
                        <a:latin typeface="Cambria Math" panose="02040503050406030204" pitchFamily="18" charset="0"/>
                      </a:rPr>
                      <m:t>𝜖</m:t>
                    </m:r>
                    <m:func>
                      <m:funcPr>
                        <m:ctrlPr>
                          <a:rPr lang="en-US" b="0" i="1" dirty="0" smtClean="0">
                            <a:latin typeface="Cambria Math" panose="02040503050406030204" pitchFamily="18" charset="0"/>
                          </a:rPr>
                        </m:ctrlPr>
                      </m:funcPr>
                      <m:fName>
                        <m:f>
                          <m:fPr>
                            <m:ctrlPr>
                              <a:rPr lang="en-US" b="0" i="1" dirty="0" smtClean="0">
                                <a:latin typeface="Cambria Math" panose="02040503050406030204" pitchFamily="18" charset="0"/>
                              </a:rPr>
                            </m:ctrlPr>
                          </m:fPr>
                          <m:num>
                            <m:r>
                              <a:rPr lang="en-US" b="0" i="1" dirty="0" smtClean="0">
                                <a:latin typeface="Cambria Math" panose="02040503050406030204" pitchFamily="18" charset="0"/>
                              </a:rPr>
                              <m:t>𝑧</m:t>
                            </m:r>
                          </m:num>
                          <m:den>
                            <m:r>
                              <m:rPr>
                                <m:sty m:val="p"/>
                              </m:rPr>
                              <a:rPr lang="en-US" b="0" i="0" dirty="0" smtClean="0">
                                <a:latin typeface="Cambria Math" panose="02040503050406030204" pitchFamily="18" charset="0"/>
                              </a:rPr>
                              <m:t>max</m:t>
                            </m:r>
                            <m:d>
                              <m:dPr>
                                <m:begChr m:val="{"/>
                                <m:endChr m:val="}"/>
                                <m:ctrlPr>
                                  <a:rPr lang="en-US" i="1" dirty="0">
                                    <a:latin typeface="Cambria Math" panose="02040503050406030204" pitchFamily="18" charset="0"/>
                                  </a:rPr>
                                </m:ctrlPr>
                              </m:dPr>
                              <m:e>
                                <m:r>
                                  <a:rPr lang="en-US" i="1" dirty="0">
                                    <a:latin typeface="Cambria Math" panose="02040503050406030204" pitchFamily="18" charset="0"/>
                                  </a:rPr>
                                  <m:t>𝜖</m:t>
                                </m:r>
                                <m:r>
                                  <a:rPr lang="en-US" i="1" dirty="0">
                                    <a:latin typeface="Cambria Math" panose="02040503050406030204" pitchFamily="18" charset="0"/>
                                  </a:rPr>
                                  <m:t>,</m:t>
                                </m:r>
                                <m:sSub>
                                  <m:sSubPr>
                                    <m:ctrlPr>
                                      <a:rPr lang="en-US" i="1" dirty="0">
                                        <a:latin typeface="Cambria Math" panose="02040503050406030204" pitchFamily="18" charset="0"/>
                                      </a:rPr>
                                    </m:ctrlPr>
                                  </m:sSubPr>
                                  <m:e>
                                    <m:d>
                                      <m:dPr>
                                        <m:begChr m:val="‖"/>
                                        <m:endChr m:val="‖"/>
                                        <m:ctrlPr>
                                          <a:rPr lang="en-US" i="1" dirty="0">
                                            <a:latin typeface="Cambria Math" panose="02040503050406030204" pitchFamily="18" charset="0"/>
                                          </a:rPr>
                                        </m:ctrlPr>
                                      </m:dPr>
                                      <m:e>
                                        <m:r>
                                          <a:rPr lang="en-US" i="1" dirty="0">
                                            <a:latin typeface="Cambria Math" panose="02040503050406030204" pitchFamily="18" charset="0"/>
                                          </a:rPr>
                                          <m:t>𝑧</m:t>
                                        </m:r>
                                      </m:e>
                                    </m:d>
                                  </m:e>
                                  <m:sub>
                                    <m:r>
                                      <a:rPr lang="en-US" i="1" dirty="0">
                                        <a:latin typeface="Cambria Math" panose="02040503050406030204" pitchFamily="18" charset="0"/>
                                      </a:rPr>
                                      <m:t>2</m:t>
                                    </m:r>
                                  </m:sub>
                                </m:sSub>
                              </m:e>
                            </m:d>
                          </m:den>
                        </m:f>
                      </m:fName>
                      <m:e>
                        <m:r>
                          <a:rPr lang="en-US" b="0" i="1" dirty="0" smtClean="0">
                            <a:latin typeface="Cambria Math" panose="02040503050406030204" pitchFamily="18" charset="0"/>
                          </a:rPr>
                          <m:t>   </m:t>
                        </m:r>
                      </m:e>
                    </m:func>
                  </m:oMath>
                </a14:m>
                <a:endParaRPr lang="en-SE" dirty="0"/>
              </a:p>
              <a:p>
                <a:endParaRPr lang="en-SE" dirty="0"/>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err="1"/>
                  <a:t>Delta+scalar</a:t>
                </a:r>
                <a:r>
                  <a:rPr lang="en-US" dirty="0"/>
                  <a:t>For both cases, step size is normalized to </a:t>
                </a:r>
                <a:r>
                  <a:rPr lang="en-US" b="0" i="0">
                    <a:latin typeface="Cambria Math" panose="02040503050406030204" pitchFamily="18" charset="0"/>
                  </a:rPr>
                  <a:t>𝛼</a:t>
                </a:r>
                <a:endParaRPr lang="en-SE" dirty="0"/>
              </a:p>
              <a:p>
                <a:r>
                  <a:rPr lang="en-US" dirty="0"/>
                  <a:t>Repeat </a:t>
                </a:r>
                <a:r>
                  <a:rPr lang="en-US" i="0" dirty="0">
                    <a:latin typeface="Cambria Math" panose="02040503050406030204" pitchFamily="18" charset="0"/>
                  </a:rPr>
                  <a:t>𝛿</a:t>
                </a:r>
                <a:r>
                  <a:rPr lang="en-US" b="0" i="0" dirty="0">
                    <a:latin typeface="Cambria Math" panose="02040503050406030204" pitchFamily="18" charset="0"/>
                  </a:rPr>
                  <a:t>≔𝒫_𝜖 (</a:t>
                </a:r>
                <a:r>
                  <a:rPr lang="en-US" i="0" dirty="0">
                    <a:latin typeface="Cambria Math" panose="02040503050406030204" pitchFamily="18" charset="0"/>
                  </a:rPr>
                  <a:t>𝛿+𝛼</a:t>
                </a:r>
                <a:r>
                  <a:rPr lang="en-US" i="0">
                    <a:latin typeface="Cambria Math" panose="02040503050406030204" pitchFamily="18" charset="0"/>
                  </a:rPr>
                  <a:t> </a:t>
                </a:r>
                <a:r>
                  <a:rPr lang="en-US" b="0" i="0">
                    <a:latin typeface="Cambria Math" panose="02040503050406030204" pitchFamily="18" charset="0"/>
                  </a:rPr>
                  <a:t>(</a:t>
                </a:r>
                <a:r>
                  <a:rPr lang="en-US" i="0">
                    <a:latin typeface="Cambria Math" panose="02040503050406030204" pitchFamily="18" charset="0"/>
                  </a:rPr>
                  <a:t>∇_𝛿 𝑙(ℎ_𝜃 (𝑥+𝛿),𝑦)</a:t>
                </a:r>
                <a:r>
                  <a:rPr lang="en-US" b="0" i="0">
                    <a:latin typeface="Cambria Math" panose="02040503050406030204" pitchFamily="18" charset="0"/>
                  </a:rPr>
                  <a:t>)/‖</a:t>
                </a:r>
                <a:r>
                  <a:rPr lang="en-US" i="0">
                    <a:latin typeface="Cambria Math" panose="02040503050406030204" pitchFamily="18" charset="0"/>
                  </a:rPr>
                  <a:t>∇_𝛿 𝑙(ℎ_𝜃 (𝑥+𝛿),𝑦)‖</a:t>
                </a:r>
                <a:r>
                  <a:rPr lang="en-US" b="0" i="0">
                    <a:latin typeface="Cambria Math" panose="02040503050406030204" pitchFamily="18" charset="0"/>
                  </a:rPr>
                  <a:t>_2 )</a:t>
                </a:r>
                <a:r>
                  <a:rPr lang="en-US" dirty="0"/>
                  <a:t> </a:t>
                </a:r>
              </a:p>
              <a:p>
                <a:r>
                  <a:rPr lang="en-US" dirty="0"/>
                  <a:t>where </a:t>
                </a:r>
                <a:r>
                  <a:rPr lang="en-US" b="0" i="0" dirty="0">
                    <a:latin typeface="Cambria Math" panose="02040503050406030204" pitchFamily="18" charset="0"/>
                  </a:rPr>
                  <a:t>𝒫</a:t>
                </a:r>
                <a:r>
                  <a:rPr lang="en-US" dirty="0"/>
                  <a:t> denotes projection onto the </a:t>
                </a:r>
                <a:r>
                  <a:rPr lang="en-US" i="0">
                    <a:latin typeface="Cambria Math" panose="02040503050406030204" pitchFamily="18" charset="0"/>
                  </a:rPr>
                  <a:t>𝑙_2</a:t>
                </a:r>
                <a:r>
                  <a:rPr lang="en-US" dirty="0"/>
                  <a:t> ball of radius </a:t>
                </a:r>
                <a:r>
                  <a:rPr lang="en-US" b="0" i="0">
                    <a:latin typeface="Cambria Math" panose="02040503050406030204" pitchFamily="18" charset="0"/>
                  </a:rPr>
                  <a:t>𝜖</a:t>
                </a:r>
                <a:r>
                  <a:rPr lang="en-US" dirty="0"/>
                  <a:t>: </a:t>
                </a:r>
                <a:r>
                  <a:rPr lang="en-US" i="0" dirty="0">
                    <a:latin typeface="Cambria Math" panose="02040503050406030204" pitchFamily="18" charset="0"/>
                  </a:rPr>
                  <a:t>𝒫_𝜖</a:t>
                </a:r>
                <a:r>
                  <a:rPr lang="en-US" b="0" i="0" dirty="0">
                    <a:latin typeface="Cambria Math" panose="02040503050406030204" pitchFamily="18" charset="0"/>
                  </a:rPr>
                  <a:t> (𝑧)=</a:t>
                </a:r>
                <a:r>
                  <a:rPr lang="en-US" i="0" dirty="0">
                    <a:latin typeface="Cambria Math" panose="02040503050406030204" pitchFamily="18" charset="0"/>
                  </a:rPr>
                  <a:t>𝜖</a:t>
                </a:r>
                <a:r>
                  <a:rPr lang="en-US" b="0" i="0" dirty="0">
                    <a:latin typeface="Cambria Math" panose="02040503050406030204" pitchFamily="18" charset="0"/>
                  </a:rPr>
                  <a:t>  𝑧/max{</a:t>
                </a:r>
                <a:r>
                  <a:rPr lang="en-US" i="0" dirty="0">
                    <a:latin typeface="Cambria Math" panose="02040503050406030204" pitchFamily="18" charset="0"/>
                  </a:rPr>
                  <a:t>𝜖,‖𝑧‖_2 } </a:t>
                </a:r>
                <a:r>
                  <a:rPr lang="en-US" b="0" i="0" dirty="0">
                    <a:latin typeface="Cambria Math" panose="02040503050406030204" pitchFamily="18" charset="0"/>
                  </a:rPr>
                  <a:t>⁡〖   〗</a:t>
                </a:r>
                <a:endParaRPr lang="en-SE" dirty="0"/>
              </a:p>
              <a:p>
                <a:endParaRPr lang="en-SE"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27</a:t>
            </a:fld>
            <a:endParaRPr lang="en-US" altLang="zh-CN"/>
          </a:p>
        </p:txBody>
      </p:sp>
    </p:spTree>
    <p:extLst>
      <p:ext uri="{BB962C8B-B14F-4D97-AF65-F5344CB8AC3E}">
        <p14:creationId xmlns:p14="http://schemas.microsoft.com/office/powerpoint/2010/main" val="3593788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Loss</m:t>
                      </m:r>
                      <m:d>
                        <m:dPr>
                          <m:ctrlPr>
                            <a:rPr lang="en-US" b="0" i="1" smtClean="0">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𝜃</m:t>
                          </m:r>
                        </m:e>
                      </m:d>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𝑖</m:t>
                              </m:r>
                            </m:sub>
                            <m:sup/>
                            <m:e>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exp</m:t>
                                  </m:r>
                                </m:fName>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𝜃</m:t>
                                      </m:r>
                                    </m:sub>
                                  </m:sSub>
                                  <m:sSub>
                                    <m:sSubPr>
                                      <m:ctrlPr>
                                        <a:rPr lang="en-US" b="0" i="1" smtClean="0">
                                          <a:latin typeface="Cambria Math" panose="02040503050406030204" pitchFamily="18" charset="0"/>
                                        </a:rPr>
                                      </m:ctrlPr>
                                    </m:sSubPr>
                                    <m:e>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𝛿</m:t>
                                          </m:r>
                                        </m:e>
                                      </m:d>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sSub>
                                    <m:sSubPr>
                                      <m:ctrlPr>
                                        <a:rPr lang="en-US" i="1">
                                          <a:latin typeface="Cambria Math" panose="02040503050406030204" pitchFamily="18" charset="0"/>
                                        </a:rPr>
                                      </m:ctrlPr>
                                    </m:sSubPr>
                                    <m:e>
                                      <m:d>
                                        <m:dPr>
                                          <m:ctrlPr>
                                            <a:rPr lang="en-US" i="1">
                                              <a:latin typeface="Cambria Math" panose="02040503050406030204" pitchFamily="18" charset="0"/>
                                            </a:rPr>
                                          </m:ctrlPr>
                                        </m:dPr>
                                        <m:e>
                                          <m:r>
                                            <a:rPr lang="en-US" i="1">
                                              <a:latin typeface="Cambria Math" panose="02040503050406030204" pitchFamily="18" charset="0"/>
                                            </a:rPr>
                                            <m:t>𝑥</m:t>
                                          </m:r>
                                        </m:e>
                                      </m:d>
                                    </m:e>
                                    <m:sub>
                                      <m:r>
                                        <a:rPr lang="en-US" b="0" i="1" smtClean="0">
                                          <a:latin typeface="Cambria Math" panose="02040503050406030204" pitchFamily="18" charset="0"/>
                                        </a:rPr>
                                        <m:t>𝑦</m:t>
                                      </m:r>
                                    </m:sub>
                                  </m:sSub>
                                </m:e>
                              </m:func>
                            </m:e>
                          </m:nary>
                        </m:e>
                      </m:func>
                    </m:oMath>
                  </m:oMathPara>
                </a14:m>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b="0" i="0" dirty="0" err="1">
                    <a:solidFill>
                      <a:srgbClr val="404040"/>
                    </a:solidFill>
                    <a:effectLst/>
                    <a:latin typeface="Raleway"/>
                  </a:rPr>
                  <a:t>Pred</a:t>
                </a:r>
                <a:r>
                  <a:rPr lang="en-US" b="0" i="0" dirty="0">
                    <a:solidFill>
                      <a:srgbClr val="404040"/>
                    </a:solidFill>
                    <a:effectLst/>
                    <a:latin typeface="Raleway"/>
                  </a:rPr>
                  <a:t> now contains a 1000 dimensional vector containing the class logits for the 1000 </a:t>
                </a:r>
                <a:r>
                  <a:rPr lang="en-US" b="0" i="0" dirty="0" err="1">
                    <a:solidFill>
                      <a:srgbClr val="404040"/>
                    </a:solidFill>
                    <a:effectLst/>
                    <a:latin typeface="Raleway"/>
                  </a:rPr>
                  <a:t>imagenet</a:t>
                </a:r>
                <a:r>
                  <a:rPr lang="en-US" b="0" i="0" dirty="0">
                    <a:solidFill>
                      <a:srgbClr val="404040"/>
                    </a:solidFill>
                    <a:effectLst/>
                    <a:latin typeface="Raleway"/>
                  </a:rPr>
                  <a:t> classes (i.e., if you wanted to convert this to a probability vector, you would apply the </a:t>
                </a:r>
                <a:r>
                  <a:rPr lang="en-US" b="0" i="0" dirty="0" err="1">
                    <a:solidFill>
                      <a:srgbClr val="404040"/>
                    </a:solidFill>
                    <a:effectLst/>
                    <a:latin typeface="Raleway"/>
                  </a:rPr>
                  <a:t>softmax</a:t>
                </a:r>
                <a:r>
                  <a:rPr lang="en-US" b="0" i="0" dirty="0">
                    <a:solidFill>
                      <a:srgbClr val="404040"/>
                    </a:solidFill>
                    <a:effectLst/>
                    <a:latin typeface="Raleway"/>
                  </a:rPr>
                  <a:t> operator to this vector). To find the highest likelihood class, we simply take the index of maximum value in this vector, and we can look this up in a list of </a:t>
                </a:r>
                <a:r>
                  <a:rPr lang="en-US" b="0" i="0" dirty="0" err="1">
                    <a:solidFill>
                      <a:srgbClr val="404040"/>
                    </a:solidFill>
                    <a:effectLst/>
                    <a:latin typeface="Raleway"/>
                  </a:rPr>
                  <a:t>imagenet</a:t>
                </a:r>
                <a:r>
                  <a:rPr lang="en-US" b="0" i="0" dirty="0">
                    <a:solidFill>
                      <a:srgbClr val="404040"/>
                    </a:solidFill>
                    <a:effectLst/>
                    <a:latin typeface="Raleway"/>
                  </a:rPr>
                  <a:t> classes to find the corresponding label.</a:t>
                </a:r>
                <a:endParaRPr lang="en-SE"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SE" dirty="0"/>
              </a:p>
              <a:p>
                <a:endParaRPr lang="en-SE" dirty="0"/>
              </a:p>
            </p:txBody>
          </p:sp>
        </mc:Choice>
        <mc:Fallback xmlns="">
          <p:sp>
            <p:nvSpPr>
              <p:cNvPr id="3" name="Notes Placeholder 2"/>
              <p:cNvSpPr>
                <a:spLocks noGrp="1"/>
              </p:cNvSpPr>
              <p:nvPr>
                <p:ph type="body" idx="1"/>
              </p:nvPr>
            </p:nvSpPr>
            <p:spPr/>
            <p:txBody>
              <a:bodyPr/>
              <a:lstStyle/>
              <a:p>
                <a:r>
                  <a:rPr lang="en-US" b="0" i="0">
                    <a:latin typeface="Cambria Math" panose="02040503050406030204" pitchFamily="18" charset="0"/>
                  </a:rPr>
                  <a:t>Loss(</a:t>
                </a:r>
                <a:r>
                  <a:rPr lang="en-US" i="0">
                    <a:latin typeface="Cambria Math" panose="02040503050406030204" pitchFamily="18" charset="0"/>
                  </a:rPr>
                  <a:t>𝑥+𝛿</a:t>
                </a:r>
                <a:r>
                  <a:rPr lang="en-US" b="0" i="0">
                    <a:latin typeface="Cambria Math" panose="02040503050406030204" pitchFamily="18" charset="0"/>
                  </a:rPr>
                  <a:t>,𝑦;𝜃)=log⁡∑_𝑖▒exp⁡〖ℎ_𝜃 (𝑥+𝛿)_𝑖−</a:t>
                </a:r>
                <a:r>
                  <a:rPr lang="en-US" i="0">
                    <a:latin typeface="Cambria Math" panose="02040503050406030204" pitchFamily="18" charset="0"/>
                  </a:rPr>
                  <a:t>ℎ_𝜃 (𝑥)_</a:t>
                </a:r>
                <a:r>
                  <a:rPr lang="en-US" b="0" i="0">
                    <a:latin typeface="Cambria Math" panose="02040503050406030204" pitchFamily="18" charset="0"/>
                  </a:rPr>
                  <a:t>𝑦 〗 </a:t>
                </a:r>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29</a:t>
            </a:fld>
            <a:endParaRPr lang="en-US" altLang="zh-CN"/>
          </a:p>
        </p:txBody>
      </p:sp>
    </p:spTree>
    <p:extLst>
      <p:ext uri="{BB962C8B-B14F-4D97-AF65-F5344CB8AC3E}">
        <p14:creationId xmlns:p14="http://schemas.microsoft.com/office/powerpoint/2010/main" val="26496785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max</m:t>
                              </m:r>
                            </m:e>
                            <m:lim>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𝛿</m:t>
                                  </m:r>
                                </m:e>
                              </m:d>
                              <m:r>
                                <a:rPr lang="en-US" i="1">
                                  <a:latin typeface="Cambria Math" panose="02040503050406030204" pitchFamily="18" charset="0"/>
                                </a:rPr>
                                <m:t>≤</m:t>
                              </m:r>
                              <m:r>
                                <a:rPr lang="en-US" i="1">
                                  <a:latin typeface="Cambria Math" panose="02040503050406030204" pitchFamily="18" charset="0"/>
                                </a:rPr>
                                <m:t>𝜖</m:t>
                              </m:r>
                            </m:lim>
                          </m:limLow>
                          <m:r>
                            <a:rPr lang="en-US" b="0" i="1" smtClean="0">
                              <a:latin typeface="Cambria Math" panose="02040503050406030204" pitchFamily="18" charset="0"/>
                            </a:rPr>
                            <m:t> </m:t>
                          </m:r>
                        </m:fName>
                        <m:e>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sSub>
                            <m:sSubPr>
                              <m:ctrlPr>
                                <a:rPr lang="en-US" b="0" i="1" smtClean="0">
                                  <a:latin typeface="Cambria Math" panose="02040503050406030204" pitchFamily="18" charset="0"/>
                                </a:rPr>
                              </m:ctrlPr>
                            </m:sSubPr>
                            <m:e>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e>
                              </m:d>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𝑡𝑎𝑟𝑔</m:t>
                                  </m:r>
                                </m:sub>
                              </m:sSub>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sSub>
                            <m:sSubPr>
                              <m:ctrlPr>
                                <a:rPr lang="en-US" i="1">
                                  <a:latin typeface="Cambria Math" panose="02040503050406030204" pitchFamily="18" charset="0"/>
                                </a:rPr>
                              </m:ctrlPr>
                            </m:sSubPr>
                            <m:e>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e>
                              </m:d>
                            </m:e>
                            <m:sub>
                              <m:r>
                                <a:rPr lang="en-US" b="0" i="1" smtClean="0">
                                  <a:latin typeface="Cambria Math" panose="02040503050406030204" pitchFamily="18" charset="0"/>
                                </a:rPr>
                                <m:t>𝑦</m:t>
                              </m:r>
                            </m:sub>
                          </m:sSub>
                          <m:r>
                            <a:rPr lang="en-US" b="0" i="1" smtClean="0">
                              <a:latin typeface="Cambria Math" panose="02040503050406030204" pitchFamily="18" charset="0"/>
                            </a:rPr>
                            <m:t>)</m:t>
                          </m:r>
                        </m:e>
                      </m:func>
                    </m:oMath>
                  </m:oMathPara>
                </a14:m>
                <a:endParaRPr lang="en-US" b="0" dirty="0"/>
              </a:p>
              <a:p>
                <a:r>
                  <a:rPr lang="en-US" dirty="0"/>
                  <a:t>Or, maximize the target class logit and minimize all the other logits:  For a given input image </a:t>
                </a:r>
                <a14:m>
                  <m:oMath xmlns:m="http://schemas.openxmlformats.org/officeDocument/2006/math">
                    <m:r>
                      <a:rPr lang="en-US" b="0" i="1" smtClean="0">
                        <a:latin typeface="Cambria Math" panose="02040503050406030204" pitchFamily="18" charset="0"/>
                      </a:rPr>
                      <m:t>𝑥</m:t>
                    </m:r>
                  </m:oMath>
                </a14:m>
                <a:r>
                  <a:rPr lang="en-US" dirty="0"/>
                  <a:t>, find a small perturbation </a:t>
                </a:r>
                <a14:m>
                  <m:oMath xmlns:m="http://schemas.openxmlformats.org/officeDocument/2006/math">
                    <m:r>
                      <a:rPr lang="en-US" b="0" i="1" smtClean="0">
                        <a:latin typeface="Cambria Math" panose="02040503050406030204" pitchFamily="18" charset="0"/>
                      </a:rPr>
                      <m:t>𝛿</m:t>
                    </m:r>
                  </m:oMath>
                </a14:m>
                <a:r>
                  <a:rPr lang="en-US" dirty="0"/>
                  <a:t> </a:t>
                </a:r>
                <a:r>
                  <a:rPr lang="en-US" dirty="0" err="1"/>
                  <a:t>s.t.</a:t>
                </a:r>
                <a:r>
                  <a:rPr lang="en-US" dirty="0"/>
                  <a:t> </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e>
                    </m:d>
                    <m:r>
                      <a:rPr lang="en-US" b="0" i="1" smtClean="0">
                        <a:latin typeface="Cambria Math" panose="02040503050406030204" pitchFamily="18" charset="0"/>
                      </a:rPr>
                      <m:t>≠</m:t>
                    </m:r>
                    <m:r>
                      <a:rPr lang="en-US" b="0" i="1" smtClean="0">
                        <a:latin typeface="Cambria Math" panose="02040503050406030204" pitchFamily="18" charset="0"/>
                      </a:rPr>
                      <m:t>𝑦</m:t>
                    </m:r>
                  </m:oMath>
                </a14:m>
                <a:r>
                  <a:rPr lang="en-US" dirty="0"/>
                  <a:t> (untargeted attack)</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e>
                    </m:d>
                    <m:r>
                      <a:rPr lang="en-US" b="0" i="1" smtClean="0">
                        <a:latin typeface="Cambria Math" panose="02040503050406030204" pitchFamily="18" charset="0"/>
                      </a:rPr>
                      <m:t>=</m:t>
                    </m:r>
                    <m:r>
                      <a:rPr lang="en-US" b="0" i="1" smtClean="0">
                        <a:latin typeface="Cambria Math" panose="02040503050406030204" pitchFamily="18" charset="0"/>
                      </a:rPr>
                      <m:t>𝑡</m:t>
                    </m:r>
                    <m:r>
                      <a:rPr lang="en-US" i="1">
                        <a:latin typeface="Cambria Math" panose="02040503050406030204" pitchFamily="18" charset="0"/>
                      </a:rPr>
                      <m:t>≠</m:t>
                    </m:r>
                    <m:r>
                      <a:rPr lang="en-US" i="1">
                        <a:latin typeface="Cambria Math" panose="02040503050406030204" pitchFamily="18" charset="0"/>
                      </a:rPr>
                      <m:t>𝑦</m:t>
                    </m:r>
                  </m:oMath>
                </a14:m>
                <a:r>
                  <a:rPr lang="en-US" dirty="0"/>
                  <a:t> (targeted attack)</a:t>
                </a:r>
              </a:p>
              <a:p>
                <a:r>
                  <a:rPr lang="en-US" dirty="0"/>
                  <a:t>to minimize the logit </a:t>
                </a:r>
                <a14:m>
                  <m:oMath xmlns:m="http://schemas.openxmlformats.org/officeDocument/2006/math">
                    <m:sSub>
                      <m:sSubPr>
                        <m:ctrlPr>
                          <a:rPr lang="en-US" i="1">
                            <a:latin typeface="Cambria Math" panose="02040503050406030204" pitchFamily="18" charset="0"/>
                          </a:rPr>
                        </m:ctrlPr>
                      </m:sSub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e>
                            </m:d>
                          </m:e>
                        </m:d>
                      </m:e>
                      <m:sub>
                        <m:r>
                          <a:rPr lang="en-US" i="1">
                            <a:latin typeface="Cambria Math" panose="02040503050406030204" pitchFamily="18" charset="0"/>
                          </a:rPr>
                          <m:t>𝑦</m:t>
                        </m:r>
                        <m:r>
                          <a:rPr lang="en-US" b="0" i="1" smtClean="0">
                            <a:latin typeface="Cambria Math" panose="02040503050406030204" pitchFamily="18" charset="0"/>
                          </a:rPr>
                          <m:t>′</m:t>
                        </m:r>
                      </m:sub>
                    </m:sSub>
                  </m:oMath>
                </a14:m>
                <a:r>
                  <a:rPr lang="en-US" dirty="0"/>
                  <a:t> of all correct class </a:t>
                </a:r>
                <a14:m>
                  <m:oMath xmlns:m="http://schemas.openxmlformats.org/officeDocument/2006/math">
                    <m:r>
                      <a:rPr lang="en-US" i="1">
                        <a:latin typeface="Cambria Math" panose="02040503050406030204" pitchFamily="18" charset="0"/>
                      </a:rPr>
                      <m:t>𝑦</m:t>
                    </m:r>
                  </m:oMath>
                </a14:m>
                <a:r>
                  <a:rPr lang="en-US" dirty="0"/>
                  <a:t>, and maximize the logit </a:t>
                </a:r>
                <a14:m>
                  <m:oMath xmlns:m="http://schemas.openxmlformats.org/officeDocument/2006/math">
                    <m:sSub>
                      <m:sSubPr>
                        <m:ctrlPr>
                          <a:rPr lang="en-US" i="1">
                            <a:latin typeface="Cambria Math" panose="02040503050406030204" pitchFamily="18" charset="0"/>
                          </a:rPr>
                        </m:ctrlPr>
                      </m:sSub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e>
                            </m:d>
                          </m:e>
                        </m:d>
                      </m:e>
                      <m:sub>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𝑡𝑎𝑟𝑔</m:t>
                            </m:r>
                          </m:sub>
                        </m:sSub>
                      </m:sub>
                    </m:sSub>
                  </m:oMath>
                </a14:m>
                <a:r>
                  <a:rPr lang="en-US" dirty="0"/>
                  <a:t> of all the </a:t>
                </a:r>
                <a:r>
                  <a:rPr lang="en-US" dirty="0" err="1"/>
                  <a:t>the</a:t>
                </a:r>
                <a:r>
                  <a:rPr lang="en-US" dirty="0"/>
                  <a:t> target class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𝑡𝑎𝑟𝑔</m:t>
                        </m:r>
                      </m:sub>
                    </m:sSub>
                  </m:oMath>
                </a14:m>
                <a:r>
                  <a:rPr lang="en-US" dirty="0"/>
                  <a:t>:</a:t>
                </a:r>
              </a:p>
              <a:p>
                <a:r>
                  <a:rPr lang="en-US" dirty="0"/>
                  <a:t> maximize the logit of target class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𝑡𝑎𝑟𝑔</m:t>
                        </m:r>
                      </m:sub>
                    </m:sSub>
                    <m:r>
                      <a:rPr lang="en-US" i="1">
                        <a:latin typeface="Cambria Math" panose="02040503050406030204" pitchFamily="18" charset="0"/>
                      </a:rPr>
                      <m:t> </m:t>
                    </m:r>
                  </m:oMath>
                </a14:m>
                <a:r>
                  <a:rPr lang="en-US" dirty="0"/>
                  <a:t>and minimize logits of all the other labels </a:t>
                </a:r>
                <a14:m>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oMath>
                </a14:m>
                <a:endParaRPr lang="en-SE" dirty="0"/>
              </a:p>
              <a:p>
                <a:endParaRPr lang="en-US" dirty="0"/>
              </a:p>
              <a:p>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max</m:t>
                              </m:r>
                            </m:e>
                            <m:lim>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𝛿</m:t>
                                  </m:r>
                                </m:e>
                              </m:d>
                              <m:r>
                                <a:rPr lang="en-US" i="1">
                                  <a:latin typeface="Cambria Math" panose="02040503050406030204" pitchFamily="18" charset="0"/>
                                </a:rPr>
                                <m:t>≤</m:t>
                              </m:r>
                              <m:r>
                                <a:rPr lang="en-US" i="1">
                                  <a:latin typeface="Cambria Math" panose="02040503050406030204" pitchFamily="18" charset="0"/>
                                </a:rPr>
                                <m:t>𝜖</m:t>
                              </m:r>
                            </m:lim>
                          </m:limLow>
                          <m:r>
                            <a:rPr lang="en-US" b="0" i="1" smtClean="0">
                              <a:latin typeface="Cambria Math" panose="02040503050406030204" pitchFamily="18" charset="0"/>
                            </a:rPr>
                            <m:t> </m:t>
                          </m:r>
                        </m:fName>
                        <m:e>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sSub>
                            <m:sSubPr>
                              <m:ctrlPr>
                                <a:rPr lang="en-US" b="0" i="1" smtClean="0">
                                  <a:latin typeface="Cambria Math" panose="02040503050406030204" pitchFamily="18" charset="0"/>
                                </a:rPr>
                              </m:ctrlPr>
                            </m:sSubPr>
                            <m:e>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e>
                              </m:d>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𝑡𝑎𝑟𝑔</m:t>
                                  </m:r>
                                </m:sub>
                              </m:sSub>
                            </m:sub>
                          </m:sSub>
                          <m:r>
                            <a:rPr lang="en-US" i="1">
                              <a:latin typeface="Cambria Math" panose="02040503050406030204" pitchFamily="18" charset="0"/>
                            </a:rPr>
                            <m:t>−</m:t>
                          </m:r>
                          <m:nary>
                            <m:naryPr>
                              <m:chr m:val="∑"/>
                              <m:supHide m:val="on"/>
                              <m:ctrlPr>
                                <a:rPr lang="en-US" b="0" i="1" smtClean="0">
                                  <a:latin typeface="Cambria Math" panose="02040503050406030204" pitchFamily="18" charset="0"/>
                                </a:rPr>
                              </m:ctrlPr>
                            </m:naryPr>
                            <m:sub>
                              <m:sSup>
                                <m:sSupPr>
                                  <m:ctrlPr>
                                    <a:rPr lang="en-US" b="0" i="1" smtClean="0">
                                      <a:latin typeface="Cambria Math" panose="02040503050406030204" pitchFamily="18" charset="0"/>
                                    </a:rPr>
                                  </m:ctrlPr>
                                </m:sSupPr>
                                <m:e>
                                  <m:r>
                                    <a:rPr lang="en-US" b="0" i="1" smtClean="0">
                                      <a:latin typeface="Cambria Math" panose="02040503050406030204" pitchFamily="18" charset="0"/>
                                    </a:rPr>
                                    <m:t>𝑦</m:t>
                                  </m:r>
                                </m:e>
                                <m:sup>
                                  <m:r>
                                    <a:rPr lang="en-US" b="0" i="1" smtClean="0">
                                      <a:latin typeface="Cambria Math" panose="02040503050406030204" pitchFamily="18" charset="0"/>
                                    </a:rPr>
                                    <m:t>′</m:t>
                                  </m:r>
                                </m:sup>
                              </m:sSup>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_</m:t>
                              </m:r>
                              <m:r>
                                <a:rPr lang="en-US" b="0" i="1" smtClean="0">
                                  <a:latin typeface="Cambria Math" panose="02040503050406030204" pitchFamily="18" charset="0"/>
                                </a:rPr>
                                <m:t>𝑡𝑎𝑟𝑔</m:t>
                              </m:r>
                            </m:sub>
                            <m:sup/>
                            <m:e>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sSub>
                                <m:sSubPr>
                                  <m:ctrlPr>
                                    <a:rPr lang="en-US" i="1">
                                      <a:latin typeface="Cambria Math" panose="02040503050406030204" pitchFamily="18" charset="0"/>
                                    </a:rPr>
                                  </m:ctrlPr>
                                </m:sSubPr>
                                <m:e>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e>
                                  </m:d>
                                </m:e>
                                <m:sub>
                                  <m:r>
                                    <a:rPr lang="en-US" i="1">
                                      <a:latin typeface="Cambria Math" panose="02040503050406030204" pitchFamily="18" charset="0"/>
                                    </a:rPr>
                                    <m:t>𝑦</m:t>
                                  </m:r>
                                  <m:r>
                                    <a:rPr lang="en-US" i="1">
                                      <a:latin typeface="Cambria Math" panose="02040503050406030204" pitchFamily="18" charset="0"/>
                                    </a:rPr>
                                    <m:t>′</m:t>
                                  </m:r>
                                </m:sub>
                              </m:sSub>
                            </m:e>
                          </m:nary>
                          <m:r>
                            <a:rPr lang="en-US" b="0" i="1" smtClean="0">
                              <a:latin typeface="Cambria Math" panose="02040503050406030204" pitchFamily="18" charset="0"/>
                            </a:rPr>
                            <m:t>)</m:t>
                          </m:r>
                        </m:e>
                      </m:func>
                    </m:oMath>
                  </m:oMathPara>
                </a14:m>
                <a:endParaRPr lang="en-SE" dirty="0"/>
              </a:p>
              <a:p>
                <a:endParaRPr lang="en-SE" dirty="0"/>
              </a:p>
            </p:txBody>
          </p:sp>
        </mc:Choice>
        <mc:Fallback xmlns="">
          <p:sp>
            <p:nvSpPr>
              <p:cNvPr id="3" name="Notes Placeholder 2"/>
              <p:cNvSpPr>
                <a:spLocks noGrp="1"/>
              </p:cNvSpPr>
              <p:nvPr>
                <p:ph type="body" idx="1"/>
              </p:nvPr>
            </p:nvSpPr>
            <p:spPr/>
            <p:txBody>
              <a:bodyPr/>
              <a:lstStyle/>
              <a:p>
                <a:r>
                  <a:rPr lang="en-US" b="0" i="0">
                    <a:latin typeface="Cambria Math" panose="02040503050406030204" pitchFamily="18" charset="0"/>
                  </a:rPr>
                  <a:t>〖max┬(‖𝛿‖</a:t>
                </a:r>
                <a:r>
                  <a:rPr lang="en-US" i="0">
                    <a:latin typeface="Cambria Math" panose="02040503050406030204" pitchFamily="18" charset="0"/>
                  </a:rPr>
                  <a:t>≤𝜖</a:t>
                </a:r>
                <a:r>
                  <a:rPr lang="en-US" b="0" i="0">
                    <a:latin typeface="Cambria Math" panose="02040503050406030204" pitchFamily="18" charset="0"/>
                  </a:rPr>
                  <a:t>)  〗⁡〖(</a:t>
                </a:r>
                <a:r>
                  <a:rPr lang="en-US" i="0">
                    <a:latin typeface="Cambria Math" panose="02040503050406030204" pitchFamily="18" charset="0"/>
                  </a:rPr>
                  <a:t>ℎ_𝜃</a:t>
                </a:r>
                <a:r>
                  <a:rPr lang="en-US" b="0" i="0">
                    <a:latin typeface="Cambria Math" panose="02040503050406030204" pitchFamily="18" charset="0"/>
                  </a:rPr>
                  <a:t> (</a:t>
                </a:r>
                <a:r>
                  <a:rPr lang="en-US" i="0">
                    <a:latin typeface="Cambria Math" panose="02040503050406030204" pitchFamily="18" charset="0"/>
                  </a:rPr>
                  <a:t>𝑥+𝛿)</a:t>
                </a:r>
                <a:r>
                  <a:rPr lang="en-US" b="0" i="0">
                    <a:latin typeface="Cambria Math" panose="02040503050406030204" pitchFamily="18" charset="0"/>
                  </a:rPr>
                  <a:t>_(𝑦_𝑡𝑎𝑟𝑔 )</a:t>
                </a:r>
                <a:r>
                  <a:rPr lang="en-US" i="0">
                    <a:latin typeface="Cambria Math" panose="02040503050406030204" pitchFamily="18" charset="0"/>
                  </a:rPr>
                  <a:t>−ℎ_𝜃 (𝑥+𝛿)_</a:t>
                </a:r>
                <a:r>
                  <a:rPr lang="en-US" b="0" i="0">
                    <a:latin typeface="Cambria Math" panose="02040503050406030204" pitchFamily="18" charset="0"/>
                  </a:rPr>
                  <a:t>𝑦)〗</a:t>
                </a:r>
                <a:endParaRPr lang="en-US" b="0" dirty="0"/>
              </a:p>
              <a:p>
                <a:r>
                  <a:rPr lang="en-US" dirty="0"/>
                  <a:t>Or, maximize the target class logit and minimize all the other logits: </a:t>
                </a:r>
              </a:p>
              <a:p>
                <a:r>
                  <a:rPr lang="en-US" b="0" i="0">
                    <a:latin typeface="Cambria Math" panose="02040503050406030204" pitchFamily="18" charset="0"/>
                  </a:rPr>
                  <a:t>〖max┬(‖𝛿‖</a:t>
                </a:r>
                <a:r>
                  <a:rPr lang="en-US" i="0">
                    <a:latin typeface="Cambria Math" panose="02040503050406030204" pitchFamily="18" charset="0"/>
                  </a:rPr>
                  <a:t>≤𝜖</a:t>
                </a:r>
                <a:r>
                  <a:rPr lang="en-US" b="0" i="0">
                    <a:latin typeface="Cambria Math" panose="02040503050406030204" pitchFamily="18" charset="0"/>
                  </a:rPr>
                  <a:t>)  〗⁡〖(</a:t>
                </a:r>
                <a:r>
                  <a:rPr lang="en-US" i="0">
                    <a:latin typeface="Cambria Math" panose="02040503050406030204" pitchFamily="18" charset="0"/>
                  </a:rPr>
                  <a:t>ℎ_𝜃</a:t>
                </a:r>
                <a:r>
                  <a:rPr lang="en-US" b="0" i="0">
                    <a:latin typeface="Cambria Math" panose="02040503050406030204" pitchFamily="18" charset="0"/>
                  </a:rPr>
                  <a:t> (</a:t>
                </a:r>
                <a:r>
                  <a:rPr lang="en-US" i="0">
                    <a:latin typeface="Cambria Math" panose="02040503050406030204" pitchFamily="18" charset="0"/>
                  </a:rPr>
                  <a:t>𝑥+𝛿)</a:t>
                </a:r>
                <a:r>
                  <a:rPr lang="en-US" b="0" i="0">
                    <a:latin typeface="Cambria Math" panose="02040503050406030204" pitchFamily="18" charset="0"/>
                  </a:rPr>
                  <a:t>_(𝑦_𝑡𝑎𝑟𝑔 )</a:t>
                </a:r>
                <a:r>
                  <a:rPr lang="en-US" i="0">
                    <a:latin typeface="Cambria Math" panose="02040503050406030204" pitchFamily="18" charset="0"/>
                  </a:rPr>
                  <a:t>−</a:t>
                </a:r>
                <a:r>
                  <a:rPr lang="en-US" b="0" i="0">
                    <a:latin typeface="Cambria Math" panose="02040503050406030204" pitchFamily="18" charset="0"/>
                  </a:rPr>
                  <a:t>∑_(𝑦^′≠𝑦_𝑡𝑎𝑟𝑔)▒〖</a:t>
                </a:r>
                <a:r>
                  <a:rPr lang="en-US" i="0">
                    <a:latin typeface="Cambria Math" panose="02040503050406030204" pitchFamily="18" charset="0"/>
                  </a:rPr>
                  <a:t>ℎ_𝜃 (𝑥+𝛿)_𝑦′ </a:t>
                </a:r>
                <a:r>
                  <a:rPr lang="en-US" b="0" i="0">
                    <a:latin typeface="Cambria Math" panose="02040503050406030204" pitchFamily="18" charset="0"/>
                  </a:rPr>
                  <a:t>〗)〗</a:t>
                </a:r>
                <a:endParaRPr lang="en-SE"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30</a:t>
            </a:fld>
            <a:endParaRPr lang="en-US" altLang="zh-CN"/>
          </a:p>
        </p:txBody>
      </p:sp>
    </p:spTree>
    <p:extLst>
      <p:ext uri="{BB962C8B-B14F-4D97-AF65-F5344CB8AC3E}">
        <p14:creationId xmlns:p14="http://schemas.microsoft.com/office/powerpoint/2010/main" val="6570531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https://en.wikipedia.org/wiki/Lagrange_multiplier</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33</a:t>
            </a:fld>
            <a:endParaRPr lang="en-US" altLang="zh-CN"/>
          </a:p>
        </p:txBody>
      </p:sp>
    </p:spTree>
    <p:extLst>
      <p:ext uri="{BB962C8B-B14F-4D97-AF65-F5344CB8AC3E}">
        <p14:creationId xmlns:p14="http://schemas.microsoft.com/office/powerpoint/2010/main" val="16796442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https://www.youtube.com/watch?v=0VfBGWnFNuw&amp;t=421s  Bo Li – Secure Learning in Adversarial Autonomous Driving Environments</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34</a:t>
            </a:fld>
            <a:endParaRPr lang="en-US" altLang="zh-CN"/>
          </a:p>
        </p:txBody>
      </p:sp>
    </p:spTree>
    <p:extLst>
      <p:ext uri="{BB962C8B-B14F-4D97-AF65-F5344CB8AC3E}">
        <p14:creationId xmlns:p14="http://schemas.microsoft.com/office/powerpoint/2010/main" val="20900561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Goal: generate a single printable image physically pasted on a  roadside billboard to fool the AD camera</a:t>
            </a:r>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39</a:t>
            </a:fld>
            <a:endParaRPr lang="en-US" altLang="zh-CN"/>
          </a:p>
        </p:txBody>
      </p:sp>
    </p:spTree>
    <p:extLst>
      <p:ext uri="{BB962C8B-B14F-4D97-AF65-F5344CB8AC3E}">
        <p14:creationId xmlns:p14="http://schemas.microsoft.com/office/powerpoint/2010/main" val="39770346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investigate a new perceptual challenge that causes the ADASs and autopilots of semi/fully autonomous to consider depthless objects (phantoms) as real. We show how attackers can exploit this perceptual challenge to apply phantom attacks and change the abovementioned balance, without the need to physically approach the attack scene, by projecting a phantom via a drone equipped with a portable projector or by presenting a phantom on a hacked digital billboard that faces the Internet and is located near roads. We show that the car industry has not considered this type of attack by demonstrating the attack on today’s most advanced ADAS and autopilot technologies: Mobileye 630 PRO and the Tesla Model X, HW 2.5; our experiments show that when presented with various phantoms, a car’s ADAS or autopilot considers the phantoms as real objects, causing these systems to trigger the brakes, steer into the lane of oncoming traffic, and issue notifications about fake road signs. In order to mitigate this attack, we present a model that analyzes a detected object’s context, surface, and reflected light, which is capable of detecting phantoms with 0.99 AUC. ”</a:t>
            </a:r>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41</a:t>
            </a:fld>
            <a:endParaRPr lang="en-US" altLang="zh-CN"/>
          </a:p>
        </p:txBody>
      </p:sp>
    </p:spTree>
    <p:extLst>
      <p:ext uri="{BB962C8B-B14F-4D97-AF65-F5344CB8AC3E}">
        <p14:creationId xmlns:p14="http://schemas.microsoft.com/office/powerpoint/2010/main" val="32923082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Zd+1 is fully determined by </a:t>
                </a:r>
                <a:r>
                  <a:rPr lang="en-US" dirty="0" err="1"/>
                  <a:t>zd</a:t>
                </a:r>
                <a:r>
                  <a:rPr lang="en-US" dirty="0"/>
                  <a:t>, so why it is an optimization var? Note that there is no SoftMax operator applied to the logits at the last linear layer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r>
                          <a:rPr lang="en-US" i="1">
                            <a:latin typeface="Cambria Math" panose="02040503050406030204" pitchFamily="18" charset="0"/>
                          </a:rPr>
                          <m:t>+1</m:t>
                        </m:r>
                      </m:sub>
                    </m:sSub>
                  </m:oMath>
                </a14:m>
                <a:r>
                  <a:rPr lang="en-US" dirty="0"/>
                  <a:t>. Since SoftMax is a monotonically increasing function, removing it does not affect optimization result</a:t>
                </a: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Zd+1 is fully determined by </a:t>
                </a:r>
                <a:r>
                  <a:rPr lang="en-US" dirty="0" err="1"/>
                  <a:t>zd</a:t>
                </a:r>
                <a:r>
                  <a:rPr lang="en-US" dirty="0"/>
                  <a:t>, so why it is an optimization var? Note that there is no SoftMax operator applied to the logits at the last linear layer </a:t>
                </a:r>
                <a:r>
                  <a:rPr lang="en-US" i="0">
                    <a:latin typeface="Cambria Math" panose="02040503050406030204" pitchFamily="18" charset="0"/>
                  </a:rPr>
                  <a:t>𝑧_(𝑑+1)</a:t>
                </a:r>
                <a:r>
                  <a:rPr lang="en-US" dirty="0"/>
                  <a:t>. Since SoftMax is a monotonically increasing function, removing it does not affect optimization result</a:t>
                </a: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46</a:t>
            </a:fld>
            <a:endParaRPr lang="en-US" altLang="zh-CN"/>
          </a:p>
        </p:txBody>
      </p:sp>
    </p:spTree>
    <p:extLst>
      <p:ext uri="{BB962C8B-B14F-4D97-AF65-F5344CB8AC3E}">
        <p14:creationId xmlns:p14="http://schemas.microsoft.com/office/powerpoint/2010/main" val="9510261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Let’s consider a single entry </a:t>
                </a:r>
                <a14:m>
                  <m:oMath xmlns:m="http://schemas.openxmlformats.org/officeDocument/2006/math">
                    <m:sSub>
                      <m:sSubPr>
                        <m:ctrlPr>
                          <a:rPr lang="en-US" b="0" i="1" smtClean="0">
                            <a:latin typeface="Cambria Math" panose="02040503050406030204" pitchFamily="18" charset="0"/>
                          </a:rPr>
                        </m:ctrlPr>
                      </m:sSubPr>
                      <m:e>
                        <m:d>
                          <m:dPr>
                            <m:ctrlPr>
                              <a:rPr lang="en-US" b="0" i="1" smtClean="0">
                                <a:latin typeface="Cambria Math" panose="02040503050406030204" pitchFamily="18" charset="0"/>
                              </a:rPr>
                            </m:ctrlPr>
                          </m:dPr>
                          <m:e>
                            <m:r>
                              <a:rPr lang="en-US" i="1">
                                <a:latin typeface="Cambria Math" panose="02040503050406030204" pitchFamily="18" charset="0"/>
                              </a:rPr>
                              <m:t>𝑊𝑧</m:t>
                            </m:r>
                            <m:r>
                              <a:rPr lang="en-US" i="1">
                                <a:latin typeface="Cambria Math" panose="02040503050406030204" pitchFamily="18" charset="0"/>
                              </a:rPr>
                              <m:t>+</m:t>
                            </m:r>
                            <m:r>
                              <a:rPr lang="en-US" i="1">
                                <a:latin typeface="Cambria Math" panose="02040503050406030204" pitchFamily="18" charset="0"/>
                              </a:rPr>
                              <m:t>𝑏</m:t>
                            </m:r>
                          </m:e>
                        </m:d>
                      </m:e>
                      <m:sub>
                        <m:r>
                          <a:rPr lang="en-US" b="0" i="1" smtClean="0">
                            <a:latin typeface="Cambria Math" panose="02040503050406030204" pitchFamily="18" charset="0"/>
                          </a:rPr>
                          <m:t>𝑖</m:t>
                        </m:r>
                      </m:sub>
                    </m:sSub>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𝑗</m:t>
                        </m:r>
                      </m: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𝑖𝑗</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𝑗</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𝑖</m:t>
                            </m:r>
                          </m:sub>
                        </m:sSub>
                      </m:e>
                    </m:nary>
                  </m:oMath>
                </a14:m>
                <a:endParaRPr lang="en-SE" dirty="0"/>
              </a:p>
            </p:txBody>
          </p:sp>
        </mc:Choice>
        <mc:Fallback xmlns="">
          <p:sp>
            <p:nvSpPr>
              <p:cNvPr id="3" name="Notes Placeholder 2"/>
              <p:cNvSpPr>
                <a:spLocks noGrp="1"/>
              </p:cNvSpPr>
              <p:nvPr>
                <p:ph type="body" idx="1"/>
              </p:nvPr>
            </p:nvSpPr>
            <p:spPr/>
            <p:txBody>
              <a:bodyPr/>
              <a:lstStyle/>
              <a:p>
                <a:r>
                  <a:rPr lang="en-US" dirty="0"/>
                  <a:t>Let’s consider a single entry </a:t>
                </a:r>
                <a:r>
                  <a:rPr lang="en-US" b="0" i="0">
                    <a:latin typeface="Cambria Math" panose="02040503050406030204" pitchFamily="18" charset="0"/>
                  </a:rPr>
                  <a:t>(</a:t>
                </a:r>
                <a:r>
                  <a:rPr lang="en-US" i="0">
                    <a:latin typeface="Cambria Math" panose="02040503050406030204" pitchFamily="18" charset="0"/>
                  </a:rPr>
                  <a:t>𝑊𝑧+𝑏)</a:t>
                </a:r>
                <a:r>
                  <a:rPr lang="en-US" b="0" i="0">
                    <a:latin typeface="Cambria Math" panose="02040503050406030204" pitchFamily="18" charset="0"/>
                  </a:rPr>
                  <a:t>_𝑖=∑_𝑗▒〖𝑤_𝑖𝑗 𝑧_𝑗+𝑏_𝑖 〗</a:t>
                </a:r>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49</a:t>
            </a:fld>
            <a:endParaRPr lang="en-US" altLang="zh-CN"/>
          </a:p>
        </p:txBody>
      </p:sp>
    </p:spTree>
    <p:extLst>
      <p:ext uri="{BB962C8B-B14F-4D97-AF65-F5344CB8AC3E}">
        <p14:creationId xmlns:p14="http://schemas.microsoft.com/office/powerpoint/2010/main" val="6543960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51</a:t>
            </a:fld>
            <a:endParaRPr lang="en-US" altLang="zh-CN"/>
          </a:p>
        </p:txBody>
      </p:sp>
    </p:spTree>
    <p:extLst>
      <p:ext uri="{BB962C8B-B14F-4D97-AF65-F5344CB8AC3E}">
        <p14:creationId xmlns:p14="http://schemas.microsoft.com/office/powerpoint/2010/main" val="17818719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11</a:t>
            </a:fld>
            <a:endParaRPr lang="en-US" altLang="zh-CN"/>
          </a:p>
        </p:txBody>
      </p:sp>
    </p:spTree>
    <p:extLst>
      <p:ext uri="{BB962C8B-B14F-4D97-AF65-F5344CB8AC3E}">
        <p14:creationId xmlns:p14="http://schemas.microsoft.com/office/powerpoint/2010/main" val="17563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14:m>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min</m:t>
                            </m:r>
                          </m:e>
                          <m:lim>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i="1">
                                    <a:latin typeface="Cambria Math" panose="02040503050406030204" pitchFamily="18" charset="0"/>
                                  </a:rPr>
                                  <m:t>𝑑</m:t>
                                </m:r>
                              </m:sub>
                            </m:sSub>
                            <m:r>
                              <a:rPr lang="en-US" b="0" i="1" smtClean="0">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r>
                                  <a:rPr lang="en-US" b="0" i="1" smtClean="0">
                                    <a:latin typeface="Cambria Math" panose="02040503050406030204" pitchFamily="18" charset="0"/>
                                  </a:rPr>
                                  <m:t>+1</m:t>
                                </m:r>
                              </m:sub>
                            </m:sSub>
                          </m:lim>
                        </m:limLow>
                      </m:fName>
                      <m:e>
                        <m:sSup>
                          <m:sSupPr>
                            <m:ctrlPr>
                              <a:rPr lang="en-US" b="0" i="1" smtClean="0">
                                <a:latin typeface="Cambria Math" panose="02040503050406030204" pitchFamily="18" charset="0"/>
                              </a:rPr>
                            </m:ctrlPr>
                          </m:sSupPr>
                          <m:e>
                            <m:r>
                              <a:rPr lang="en-US" b="0" i="1" smtClean="0">
                                <a:latin typeface="Cambria Math" panose="02040503050406030204" pitchFamily="18" charset="0"/>
                              </a:rPr>
                              <m:t>𝑐</m:t>
                            </m:r>
                          </m:e>
                          <m:sup>
                            <m:r>
                              <a:rPr lang="en-US" b="0" i="1" smtClean="0">
                                <a:latin typeface="Cambria Math" panose="02040503050406030204" pitchFamily="18" charset="0"/>
                              </a:rPr>
                              <m:t>𝑇</m:t>
                            </m:r>
                          </m:sup>
                        </m:sSup>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r>
                              <a:rPr lang="en-US" i="1">
                                <a:latin typeface="Cambria Math" panose="02040503050406030204" pitchFamily="18" charset="0"/>
                              </a:rPr>
                              <m:t>+1</m:t>
                            </m:r>
                          </m:sub>
                        </m:sSub>
                      </m:e>
                    </m:func>
                  </m:oMath>
                </a14:m>
                <a:r>
                  <a:rPr lang="en-US" dirty="0"/>
                  <a:t> </a:t>
                </a:r>
                <a:r>
                  <a:rPr lang="en-US" dirty="0" err="1"/>
                  <a:t>s.t.</a:t>
                </a:r>
                <a:r>
                  <a:rPr lang="en-US" dirty="0"/>
                  <a:t> (note the optimization variables only include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i="1">
                            <a:latin typeface="Cambria Math" panose="02040503050406030204" pitchFamily="18" charset="0"/>
                          </a:rPr>
                          <m:t>𝑑</m:t>
                        </m:r>
                      </m:sub>
                    </m:sSub>
                  </m:oMath>
                </a14:m>
                <a:r>
                  <a:rPr lang="en-US" dirty="0"/>
                  <a:t>, instead of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1:</m:t>
                        </m:r>
                        <m:r>
                          <a:rPr lang="en-US" i="1">
                            <a:latin typeface="Cambria Math" panose="02040503050406030204" pitchFamily="18" charset="0"/>
                          </a:rPr>
                          <m:t>𝑑</m:t>
                        </m:r>
                        <m:r>
                          <a:rPr lang="en-US" i="1">
                            <a:latin typeface="Cambria Math" panose="02040503050406030204" pitchFamily="18" charset="0"/>
                          </a:rPr>
                          <m:t>+1</m:t>
                        </m:r>
                      </m:sub>
                    </m:sSub>
                  </m:oMath>
                </a14:m>
                <a:r>
                  <a:rPr lang="en-US" dirty="0"/>
                  <a:t>)</a:t>
                </a:r>
              </a:p>
              <a:p>
                <a:endParaRPr lang="en-US" dirty="0"/>
              </a:p>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𝑑</m:t>
                          </m:r>
                        </m:sub>
                      </m:sSub>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𝑑</m:t>
                          </m:r>
                        </m:sub>
                      </m:sSub>
                    </m:oMath>
                  </m:oMathPara>
                </a14:m>
                <a:endParaRPr lang="en-SE" dirty="0"/>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𝑙</m:t>
                      </m:r>
                      <m:r>
                        <a:rPr lang="en-US" b="0" i="1" smtClean="0">
                          <a:latin typeface="Cambria Math" panose="02040503050406030204" pitchFamily="18" charset="0"/>
                        </a:rPr>
                        <m:t>≤</m:t>
                      </m:r>
                      <m:sSub>
                        <m:sSubPr>
                          <m:ctrlPr>
                            <a:rPr lang="en-US" i="1" smtClean="0">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sub>
                      </m:sSub>
                      <m:r>
                        <a:rPr lang="en-US" b="0" i="1" smtClean="0">
                          <a:latin typeface="Cambria Math" panose="02040503050406030204" pitchFamily="18" charset="0"/>
                        </a:rPr>
                        <m:t>≤</m:t>
                      </m:r>
                      <m:r>
                        <a:rPr lang="en-US" b="0" i="1" smtClean="0">
                          <a:latin typeface="Cambria Math" panose="02040503050406030204" pitchFamily="18" charset="0"/>
                        </a:rPr>
                        <m:t>𝑢</m:t>
                      </m:r>
                    </m:oMath>
                  </m:oMathPara>
                </a14:m>
                <a:endParaRPr lang="en-US" dirty="0"/>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b="0" i="0">
                    <a:latin typeface="Cambria Math" panose="02040503050406030204" pitchFamily="18" charset="0"/>
                  </a:rPr>
                  <a:t>min┬(𝑧_</a:t>
                </a:r>
                <a:r>
                  <a:rPr lang="en-US" i="0">
                    <a:latin typeface="Cambria Math" panose="02040503050406030204" pitchFamily="18" charset="0"/>
                  </a:rPr>
                  <a:t>𝑑</a:t>
                </a:r>
                <a:r>
                  <a:rPr lang="en-US" b="0" i="0">
                    <a:latin typeface="Cambria Math" panose="02040503050406030204" pitchFamily="18" charset="0"/>
                  </a:rPr>
                  <a:t>,   </a:t>
                </a:r>
                <a:r>
                  <a:rPr lang="en-US" i="0">
                    <a:latin typeface="Cambria Math" panose="02040503050406030204" pitchFamily="18" charset="0"/>
                  </a:rPr>
                  <a:t>𝑧_(𝑑</a:t>
                </a:r>
                <a:r>
                  <a:rPr lang="en-US" b="0" i="0">
                    <a:latin typeface="Cambria Math" panose="02040503050406030204" pitchFamily="18" charset="0"/>
                  </a:rPr>
                  <a:t>+1) )⁡〖𝑐^𝑇 </a:t>
                </a:r>
                <a:r>
                  <a:rPr lang="en-US" i="0">
                    <a:latin typeface="Cambria Math" panose="02040503050406030204" pitchFamily="18" charset="0"/>
                  </a:rPr>
                  <a:t>𝑧_(𝑑+1) </a:t>
                </a:r>
                <a:r>
                  <a:rPr lang="en-US" b="0" i="0">
                    <a:latin typeface="Cambria Math" panose="02040503050406030204" pitchFamily="18" charset="0"/>
                  </a:rPr>
                  <a:t>〗</a:t>
                </a:r>
                <a:r>
                  <a:rPr lang="en-US" dirty="0"/>
                  <a:t> </a:t>
                </a:r>
                <a:r>
                  <a:rPr lang="en-US" dirty="0" err="1"/>
                  <a:t>s.t.</a:t>
                </a:r>
                <a:r>
                  <a:rPr lang="en-US" dirty="0"/>
                  <a:t> (note the optimization variables only include </a:t>
                </a:r>
                <a:r>
                  <a:rPr lang="en-US" b="0" i="0">
                    <a:latin typeface="Cambria Math" panose="02040503050406030204" pitchFamily="18" charset="0"/>
                  </a:rPr>
                  <a:t>𝑧_</a:t>
                </a:r>
                <a:r>
                  <a:rPr lang="en-US" i="0">
                    <a:latin typeface="Cambria Math" panose="02040503050406030204" pitchFamily="18" charset="0"/>
                  </a:rPr>
                  <a:t>𝑑</a:t>
                </a:r>
                <a:r>
                  <a:rPr lang="en-US" dirty="0"/>
                  <a:t>, instead of </a:t>
                </a:r>
                <a:r>
                  <a:rPr lang="en-US" i="0">
                    <a:latin typeface="Cambria Math" panose="02040503050406030204" pitchFamily="18" charset="0"/>
                  </a:rPr>
                  <a:t>𝑧_(1:𝑑+1)</a:t>
                </a:r>
                <a:r>
                  <a:rPr lang="en-US" dirty="0"/>
                  <a:t>)</a:t>
                </a:r>
              </a:p>
              <a:p>
                <a:endParaRPr lang="en-US" dirty="0"/>
              </a:p>
              <a:p>
                <a:r>
                  <a:rPr lang="en-US" i="0">
                    <a:latin typeface="Cambria Math" panose="02040503050406030204" pitchFamily="18" charset="0"/>
                  </a:rPr>
                  <a:t>𝑧_(𝑑+1)=𝑊_𝑑 𝑧_𝑑+𝑏_𝑑</a:t>
                </a:r>
                <a:endParaRPr lang="en-SE" dirty="0"/>
              </a:p>
              <a:p>
                <a:r>
                  <a:rPr lang="en-US" b="0" i="0">
                    <a:latin typeface="Cambria Math" panose="02040503050406030204" pitchFamily="18" charset="0"/>
                  </a:rPr>
                  <a:t>𝑙≤</a:t>
                </a:r>
                <a:r>
                  <a:rPr lang="en-US" i="0">
                    <a:latin typeface="Cambria Math" panose="02040503050406030204" pitchFamily="18" charset="0"/>
                  </a:rPr>
                  <a:t>𝑧_𝑑</a:t>
                </a:r>
                <a:r>
                  <a:rPr lang="en-US" b="0" i="0">
                    <a:latin typeface="Cambria Math" panose="02040503050406030204" pitchFamily="18" charset="0"/>
                  </a:rPr>
                  <a:t>≤𝑢</a:t>
                </a:r>
                <a:endParaRPr lang="en-US"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58</a:t>
            </a:fld>
            <a:endParaRPr lang="en-US" altLang="zh-CN"/>
          </a:p>
        </p:txBody>
      </p:sp>
    </p:spTree>
    <p:extLst>
      <p:ext uri="{BB962C8B-B14F-4D97-AF65-F5344CB8AC3E}">
        <p14:creationId xmlns:p14="http://schemas.microsoft.com/office/powerpoint/2010/main" val="353109915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We would like to solve it with gradient descent, but </a:t>
                </a:r>
                <a14:m>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min</m:t>
                            </m:r>
                          </m:e>
                          <m:lim>
                            <m:r>
                              <a:rPr lang="en-US" b="0" i="1" smtClean="0">
                                <a:latin typeface="Cambria Math" panose="02040503050406030204" pitchFamily="18" charset="0"/>
                              </a:rPr>
                              <m:t>𝜃</m:t>
                            </m:r>
                          </m:lim>
                        </m:limLow>
                      </m:fName>
                      <m:e>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𝑆</m:t>
                            </m:r>
                          </m:sub>
                          <m:sup/>
                          <m:e>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max</m:t>
                                    </m:r>
                                  </m:e>
                                  <m:lim>
                                    <m:r>
                                      <a:rPr lang="en-US" b="0" i="1" smtClean="0">
                                        <a:latin typeface="Cambria Math" panose="02040503050406030204" pitchFamily="18" charset="0"/>
                                      </a:rPr>
                                      <m:t>𝛿</m:t>
                                    </m:r>
                                    <m:r>
                                      <a:rPr lang="en-US" b="0" i="1" smtClean="0">
                                        <a:latin typeface="Cambria Math" panose="02040503050406030204" pitchFamily="18" charset="0"/>
                                      </a:rPr>
                                      <m:t>∈</m:t>
                                    </m:r>
                                    <m:r>
                                      <m:rPr>
                                        <m:sty m:val="p"/>
                                      </m:rPr>
                                      <a:rPr lang="en-US" b="0" i="0" smtClean="0">
                                        <a:latin typeface="Cambria Math" panose="02040503050406030204" pitchFamily="18" charset="0"/>
                                      </a:rPr>
                                      <m:t>Δ</m:t>
                                    </m:r>
                                  </m:lim>
                                </m:limLow>
                              </m:fName>
                              <m:e>
                                <m:r>
                                  <a:rPr lang="en-US" b="0" i="1" smtClean="0">
                                    <a:latin typeface="Cambria Math" panose="02040503050406030204" pitchFamily="18" charset="0"/>
                                  </a:rPr>
                                  <m:t>𝐿</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𝛿</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𝜃</m:t>
                                </m:r>
                                <m:r>
                                  <a:rPr lang="en-US" b="0" i="1" smtClean="0">
                                    <a:latin typeface="Cambria Math" panose="02040503050406030204" pitchFamily="18" charset="0"/>
                                  </a:rPr>
                                  <m:t>)</m:t>
                                </m:r>
                              </m:e>
                            </m:func>
                          </m:e>
                        </m:nary>
                      </m:e>
                    </m:func>
                  </m:oMath>
                </a14:m>
                <a:endParaRPr lang="en-SE" dirty="0"/>
              </a:p>
            </p:txBody>
          </p:sp>
        </mc:Choice>
        <mc:Fallback xmlns="">
          <p:sp>
            <p:nvSpPr>
              <p:cNvPr id="3" name="Notes Placeholder 2"/>
              <p:cNvSpPr>
                <a:spLocks noGrp="1"/>
              </p:cNvSpPr>
              <p:nvPr>
                <p:ph type="body" idx="1"/>
              </p:nvPr>
            </p:nvSpPr>
            <p:spPr/>
            <p:txBody>
              <a:bodyPr/>
              <a:lstStyle/>
              <a:p>
                <a:r>
                  <a:rPr lang="en-US" b="0" i="0">
                    <a:latin typeface="Cambria Math" panose="02040503050406030204" pitchFamily="18" charset="0"/>
                  </a:rPr>
                  <a:t>min┬𝜃⁡∑_(𝑥,𝑦∈𝑆)▒max┬(𝛿∈Δ)⁡〖𝐿(𝑥+𝛿,𝑦;𝜃)〗 </a:t>
                </a:r>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61</a:t>
            </a:fld>
            <a:endParaRPr lang="en-US" altLang="zh-CN"/>
          </a:p>
        </p:txBody>
      </p:sp>
    </p:spTree>
    <p:extLst>
      <p:ext uri="{BB962C8B-B14F-4D97-AF65-F5344CB8AC3E}">
        <p14:creationId xmlns:p14="http://schemas.microsoft.com/office/powerpoint/2010/main" val="42027373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Common to also mix robust/standard</a:t>
            </a:r>
          </a:p>
          <a:p>
            <a:r>
              <a:rPr lang="en-US" dirty="0"/>
              <a:t>updates (not done in our case)</a:t>
            </a:r>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62</a:t>
            </a:fld>
            <a:endParaRPr lang="en-US" altLang="zh-CN"/>
          </a:p>
        </p:txBody>
      </p:sp>
    </p:spTree>
    <p:extLst>
      <p:ext uri="{BB962C8B-B14F-4D97-AF65-F5344CB8AC3E}">
        <p14:creationId xmlns:p14="http://schemas.microsoft.com/office/powerpoint/2010/main" val="8870685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TW" sz="1200" dirty="0"/>
              <a:t>Specific </a:t>
            </a:r>
            <a:r>
              <a:rPr lang="en-US" altLang="zh-TW" sz="1200" dirty="0" err="1"/>
              <a:t>DirectionRandom</a:t>
            </a:r>
            <a:endParaRPr lang="zh-TW" altLang="en-US" sz="1200"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65</a:t>
            </a:fld>
            <a:endParaRPr lang="en-US" altLang="zh-CN"/>
          </a:p>
        </p:txBody>
      </p:sp>
    </p:spTree>
    <p:extLst>
      <p:ext uri="{BB962C8B-B14F-4D97-AF65-F5344CB8AC3E}">
        <p14:creationId xmlns:p14="http://schemas.microsoft.com/office/powerpoint/2010/main" val="302776754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Adaptive evaluation methodology + scaling up verification</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74</a:t>
            </a:fld>
            <a:endParaRPr lang="en-US" altLang="zh-CN"/>
          </a:p>
        </p:txBody>
      </p:sp>
    </p:spTree>
    <p:extLst>
      <p:ext uri="{BB962C8B-B14F-4D97-AF65-F5344CB8AC3E}">
        <p14:creationId xmlns:p14="http://schemas.microsoft.com/office/powerpoint/2010/main" val="39939512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dirty="0"/>
              <a:t>https://math.stackexchange.com/questions/2966181/is-vert-x-vert-hm-omega-1-sobolev-norms-always-a-unit-ball-if-you-p</a:t>
            </a:r>
            <a:endParaRPr lang="en-SE" sz="1200"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14</a:t>
            </a:fld>
            <a:endParaRPr lang="en-US" altLang="zh-CN"/>
          </a:p>
        </p:txBody>
      </p:sp>
    </p:spTree>
    <p:extLst>
      <p:ext uri="{BB962C8B-B14F-4D97-AF65-F5344CB8AC3E}">
        <p14:creationId xmlns:p14="http://schemas.microsoft.com/office/powerpoint/2010/main" val="1261143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16</a:t>
            </a:fld>
            <a:endParaRPr lang="en-US" altLang="zh-CN"/>
          </a:p>
        </p:txBody>
      </p:sp>
    </p:spTree>
    <p:extLst>
      <p:ext uri="{BB962C8B-B14F-4D97-AF65-F5344CB8AC3E}">
        <p14:creationId xmlns:p14="http://schemas.microsoft.com/office/powerpoint/2010/main" val="1599911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find a lower bound on the optimization objective. Because (by definition) any feasible δ will give us a lower bound, this is equivalent to just “trying to empirically solve the optimization problem”, i.e., “find an adversarial example.” </a:t>
            </a:r>
          </a:p>
          <a:p>
            <a:r>
              <a:rPr lang="en-US" dirty="0"/>
              <a:t>We can attempt to solve the optimization problem exactly, e.g., by formulating it as a combinatorial optimization problem, and solve it exactly using techniques such as mixed Integer Linear Programming</a:t>
            </a:r>
          </a:p>
          <a:p>
            <a:r>
              <a:rPr lang="en-US" dirty="0"/>
              <a:t>We can also upper bound the optimization objective, similar to what we did with the multiclass linear case. </a:t>
            </a:r>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17</a:t>
            </a:fld>
            <a:endParaRPr lang="en-US" altLang="zh-CN"/>
          </a:p>
        </p:txBody>
      </p:sp>
    </p:spTree>
    <p:extLst>
      <p:ext uri="{BB962C8B-B14F-4D97-AF65-F5344CB8AC3E}">
        <p14:creationId xmlns:p14="http://schemas.microsoft.com/office/powerpoint/2010/main" val="35357627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b="0" i="0" u="none" strike="noStrike" baseline="0" dirty="0">
                    <a:solidFill>
                      <a:schemeClr val="tx1"/>
                    </a:solidFill>
                    <a:latin typeface="CambriaMath"/>
                  </a:rPr>
                  <a:t>Lower left shows a gradient step followed by projection to the </a:t>
                </a:r>
                <a14:m>
                  <m:oMath xmlns:m="http://schemas.openxmlformats.org/officeDocument/2006/math">
                    <m:sSub>
                      <m:sSubPr>
                        <m:ctrlPr>
                          <a:rPr lang="en-US" b="0" i="1" u="none" strike="noStrike" baseline="0" smtClean="0">
                            <a:solidFill>
                              <a:schemeClr val="tx1"/>
                            </a:solidFill>
                            <a:latin typeface="Cambria Math" panose="02040503050406030204" pitchFamily="18" charset="0"/>
                          </a:rPr>
                        </m:ctrlPr>
                      </m:sSubPr>
                      <m:e>
                        <m:r>
                          <a:rPr lang="en-US" b="0" i="1" u="none" strike="noStrike" baseline="0" smtClean="0">
                            <a:solidFill>
                              <a:schemeClr val="tx1"/>
                            </a:solidFill>
                            <a:latin typeface="Cambria Math" panose="02040503050406030204" pitchFamily="18" charset="0"/>
                          </a:rPr>
                          <m:t>𝑙</m:t>
                        </m:r>
                      </m:e>
                      <m:sub>
                        <m:r>
                          <a:rPr lang="en-US" b="0" i="1" u="none" strike="noStrike" baseline="0" smtClean="0">
                            <a:solidFill>
                              <a:schemeClr val="tx1"/>
                            </a:solidFill>
                            <a:latin typeface="Cambria Math" panose="02040503050406030204" pitchFamily="18" charset="0"/>
                          </a:rPr>
                          <m:t>∞</m:t>
                        </m:r>
                      </m:sub>
                    </m:sSub>
                  </m:oMath>
                </a14:m>
                <a:r>
                  <a:rPr lang="en-US" b="0" i="0" u="none" strike="noStrike" baseline="0" dirty="0">
                    <a:solidFill>
                      <a:schemeClr val="tx1"/>
                    </a:solidFill>
                    <a:latin typeface="CambriaMath"/>
                  </a:rPr>
                  <a:t> ball: lower right shows projection to the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𝑙</m:t>
                        </m:r>
                      </m:e>
                      <m:sub>
                        <m:r>
                          <a:rPr lang="en-US" b="0" i="1" smtClean="0">
                            <a:latin typeface="Cambria Math" panose="02040503050406030204" pitchFamily="18" charset="0"/>
                          </a:rPr>
                          <m:t>2</m:t>
                        </m:r>
                      </m:sub>
                    </m:sSub>
                  </m:oMath>
                </a14:m>
                <a:r>
                  <a:rPr lang="en-US" b="0" i="0" u="none" strike="noStrike" baseline="0" dirty="0">
                    <a:solidFill>
                      <a:schemeClr val="tx1"/>
                    </a:solidFill>
                    <a:latin typeface="CambriaMath"/>
                  </a:rPr>
                  <a:t> ball</a:t>
                </a:r>
                <a:endParaRPr lang="el-GR" b="0" i="0" u="none" strike="noStrike" baseline="0" dirty="0">
                  <a:solidFill>
                    <a:schemeClr val="tx1"/>
                  </a:solidFill>
                  <a:latin typeface="CambriaMath"/>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b="0" i="0" u="none" strike="noStrike" baseline="0" dirty="0">
                    <a:solidFill>
                      <a:schemeClr val="tx1"/>
                    </a:solidFill>
                    <a:latin typeface="CambriaMath"/>
                  </a:rPr>
                  <a:t>Lower left shows a gradient step followed by projection to the </a:t>
                </a:r>
                <a:r>
                  <a:rPr lang="en-US" b="0" i="0" u="none" strike="noStrike" baseline="0">
                    <a:solidFill>
                      <a:schemeClr val="tx1"/>
                    </a:solidFill>
                    <a:latin typeface="Cambria Math" panose="02040503050406030204" pitchFamily="18" charset="0"/>
                  </a:rPr>
                  <a:t>𝑙_∞</a:t>
                </a:r>
                <a:r>
                  <a:rPr lang="en-US" b="0" i="0" u="none" strike="noStrike" baseline="0" dirty="0">
                    <a:solidFill>
                      <a:schemeClr val="tx1"/>
                    </a:solidFill>
                    <a:latin typeface="CambriaMath"/>
                  </a:rPr>
                  <a:t> ball: lower right shows projection to the </a:t>
                </a:r>
                <a:r>
                  <a:rPr lang="en-US" i="0">
                    <a:latin typeface="Cambria Math" panose="02040503050406030204" pitchFamily="18" charset="0"/>
                  </a:rPr>
                  <a:t>𝑙_</a:t>
                </a:r>
                <a:r>
                  <a:rPr lang="en-US" b="0" i="0">
                    <a:latin typeface="Cambria Math" panose="02040503050406030204" pitchFamily="18" charset="0"/>
                  </a:rPr>
                  <a:t>2</a:t>
                </a:r>
                <a:r>
                  <a:rPr lang="en-US" b="0" i="0" u="none" strike="noStrike" baseline="0" dirty="0">
                    <a:solidFill>
                      <a:schemeClr val="tx1"/>
                    </a:solidFill>
                    <a:latin typeface="CambriaMath"/>
                  </a:rPr>
                  <a:t> ball</a:t>
                </a:r>
                <a:endParaRPr lang="el-GR" b="0" i="0" u="none" strike="noStrike" baseline="0" dirty="0">
                  <a:solidFill>
                    <a:schemeClr val="tx1"/>
                  </a:solidFill>
                  <a:latin typeface="CambriaMath"/>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22</a:t>
            </a:fld>
            <a:endParaRPr lang="en-US" altLang="zh-CN"/>
          </a:p>
        </p:txBody>
      </p:sp>
    </p:spTree>
    <p:extLst>
      <p:ext uri="{BB962C8B-B14F-4D97-AF65-F5344CB8AC3E}">
        <p14:creationId xmlns:p14="http://schemas.microsoft.com/office/powerpoint/2010/main" val="33539906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Untargeted attack:  </a:t>
                </a:r>
              </a:p>
              <a:p>
                <a:pPr lvl="1"/>
                <a:r>
                  <a:rPr lang="en-US" dirty="0"/>
                  <a:t>Maximize </a:t>
                </a:r>
                <a14:m>
                  <m:oMath xmlns:m="http://schemas.openxmlformats.org/officeDocument/2006/math">
                    <m:r>
                      <m:rPr>
                        <m:sty m:val="p"/>
                      </m:rPr>
                      <a:rPr lang="en-US" i="1" smtClean="0">
                        <a:latin typeface="Cambria Math" panose="02040503050406030204" pitchFamily="18" charset="0"/>
                      </a:rPr>
                      <m:t>J</m:t>
                    </m:r>
                    <m:d>
                      <m:dPr>
                        <m:ctrlPr>
                          <a:rPr lang="en-US" i="1">
                            <a:latin typeface="Cambria Math" panose="02040503050406030204" pitchFamily="18" charset="0"/>
                          </a:rPr>
                        </m:ctrlPr>
                      </m:dPr>
                      <m:e>
                        <m:r>
                          <a:rPr lang="en-US" i="1">
                            <a:latin typeface="Cambria Math" panose="02040503050406030204" pitchFamily="18" charset="0"/>
                          </a:rPr>
                          <m:t>𝜃</m:t>
                        </m:r>
                        <m:r>
                          <a:rPr lang="en-US" i="1">
                            <a:latin typeface="Cambria Math" panose="02040503050406030204" pitchFamily="18" charset="0"/>
                          </a:rPr>
                          <m:t>,</m:t>
                        </m:r>
                        <m:r>
                          <a:rPr lang="en-US" i="1">
                            <a:latin typeface="Cambria Math" panose="02040503050406030204" pitchFamily="18" charset="0"/>
                          </a:rPr>
                          <m:t>𝑥</m:t>
                        </m:r>
                        <m:r>
                          <a:rPr lang="en-US" b="0" i="1" smtClean="0">
                            <a:latin typeface="Cambria Math" panose="02040503050406030204" pitchFamily="18" charset="0"/>
                          </a:rPr>
                          <m:t>′</m:t>
                        </m:r>
                        <m:r>
                          <a:rPr lang="en-US" i="1">
                            <a:latin typeface="Cambria Math" panose="02040503050406030204" pitchFamily="18" charset="0"/>
                          </a:rPr>
                          <m:t>,</m:t>
                        </m:r>
                        <m:r>
                          <a:rPr lang="en-US" i="1">
                            <a:latin typeface="Cambria Math" panose="02040503050406030204" pitchFamily="18" charset="0"/>
                          </a:rPr>
                          <m:t>𝑦</m:t>
                        </m:r>
                      </m:e>
                    </m:d>
                    <m:r>
                      <a:rPr lang="en-US" b="0" i="1" smtClean="0">
                        <a:latin typeface="Cambria Math" panose="02040503050406030204" pitchFamily="18" charset="0"/>
                      </a:rPr>
                      <m:t>≈</m:t>
                    </m:r>
                    <m:r>
                      <m:rPr>
                        <m:sty m:val="p"/>
                      </m:rPr>
                      <a:rPr lang="en-US" i="1">
                        <a:latin typeface="Cambria Math" panose="02040503050406030204" pitchFamily="18" charset="0"/>
                      </a:rPr>
                      <m:t>J</m:t>
                    </m:r>
                    <m:d>
                      <m:dPr>
                        <m:ctrlPr>
                          <a:rPr lang="en-US" i="1">
                            <a:latin typeface="Cambria Math" panose="02040503050406030204" pitchFamily="18" charset="0"/>
                          </a:rPr>
                        </m:ctrlPr>
                      </m:dPr>
                      <m:e>
                        <m:r>
                          <a:rPr lang="en-US" i="1">
                            <a:latin typeface="Cambria Math" panose="02040503050406030204" pitchFamily="18" charset="0"/>
                          </a:rPr>
                          <m:t>𝜃</m:t>
                        </m:r>
                        <m:r>
                          <a:rPr lang="en-US" i="1">
                            <a:latin typeface="Cambria Math" panose="02040503050406030204" pitchFamily="18" charset="0"/>
                          </a:rPr>
                          <m:t>,</m:t>
                        </m:r>
                        <m:r>
                          <a:rPr lang="en-US" b="0" i="1" smtClean="0">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𝑦</m:t>
                        </m:r>
                      </m:e>
                    </m:d>
                    <m:r>
                      <a:rPr lang="en-US" b="0" i="1" smtClean="0">
                        <a:latin typeface="Cambria Math" panose="02040503050406030204" pitchFamily="18" charset="0"/>
                      </a:rPr>
                      <m:t>+</m:t>
                    </m:r>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m:t>
                            </m:r>
                          </m:sup>
                        </m:sSup>
                        <m:r>
                          <a:rPr lang="en-US" b="0" i="1" smtClean="0">
                            <a:latin typeface="Cambria Math" panose="02040503050406030204" pitchFamily="18" charset="0"/>
                          </a:rPr>
                          <m:t>−</m:t>
                        </m:r>
                        <m:r>
                          <a:rPr lang="en-US" b="0" i="1" smtClean="0">
                            <a:latin typeface="Cambria Math" panose="02040503050406030204" pitchFamily="18" charset="0"/>
                          </a:rPr>
                          <m:t>𝑥</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m:rPr>
                            <m:sty m:val="p"/>
                          </m:rPr>
                          <a:rPr lang="en-US">
                            <a:latin typeface="Cambria Math" panose="02040503050406030204" pitchFamily="18" charset="0"/>
                          </a:rPr>
                          <m:t>∇</m:t>
                        </m:r>
                      </m:e>
                      <m:sub>
                        <m:r>
                          <a:rPr lang="en-US" i="1">
                            <a:latin typeface="Cambria Math" panose="02040503050406030204" pitchFamily="18" charset="0"/>
                          </a:rPr>
                          <m:t>𝑥</m:t>
                        </m:r>
                      </m:sub>
                    </m:sSub>
                    <m:r>
                      <m:rPr>
                        <m:sty m:val="p"/>
                      </m:rPr>
                      <a:rPr lang="en-US" i="1">
                        <a:latin typeface="Cambria Math" panose="02040503050406030204" pitchFamily="18" charset="0"/>
                      </a:rPr>
                      <m:t>J</m:t>
                    </m:r>
                    <m:d>
                      <m:dPr>
                        <m:ctrlPr>
                          <a:rPr lang="en-US" i="1">
                            <a:latin typeface="Cambria Math" panose="02040503050406030204" pitchFamily="18" charset="0"/>
                          </a:rPr>
                        </m:ctrlPr>
                      </m:dPr>
                      <m:e>
                        <m:r>
                          <a:rPr lang="en-US" i="1">
                            <a:latin typeface="Cambria Math" panose="02040503050406030204" pitchFamily="18" charset="0"/>
                          </a:rPr>
                          <m:t>𝜃</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𝑦</m:t>
                        </m:r>
                      </m:e>
                    </m:d>
                  </m:oMath>
                </a14:m>
                <a:r>
                  <a:rPr lang="en-US" dirty="0"/>
                  <a:t> (Taylor expansion) </a:t>
                </a:r>
              </a:p>
              <a:p>
                <a:pPr lvl="1"/>
                <a:r>
                  <a:rPr lang="en-US" dirty="0" err="1"/>
                  <a:t>s.t.</a:t>
                </a:r>
                <a:r>
                  <a:rPr lang="en-US" dirty="0"/>
                  <a:t> </a:t>
                </a:r>
                <a14:m>
                  <m:oMath xmlns:m="http://schemas.openxmlformats.org/officeDocument/2006/math">
                    <m:sSub>
                      <m:sSubPr>
                        <m:ctrlPr>
                          <a:rPr lang="en-US" b="0" i="1" smtClean="0">
                            <a:latin typeface="Cambria Math" panose="02040503050406030204" pitchFamily="18" charset="0"/>
                          </a:rPr>
                        </m:ctrlPr>
                      </m:sSubPr>
                      <m:e>
                        <m:d>
                          <m:dPr>
                            <m:begChr m:val="‖"/>
                            <m:endChr m:val="‖"/>
                            <m:ctrlPr>
                              <a:rPr lang="en-US"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m:t>
                                </m:r>
                              </m:sup>
                            </m:sSup>
                            <m:r>
                              <a:rPr lang="en-US" b="0" i="1" smtClean="0">
                                <a:latin typeface="Cambria Math" panose="02040503050406030204" pitchFamily="18" charset="0"/>
                              </a:rPr>
                              <m:t>−</m:t>
                            </m:r>
                            <m:r>
                              <a:rPr lang="en-US" b="0" i="1" smtClean="0">
                                <a:latin typeface="Cambria Math" panose="02040503050406030204" pitchFamily="18" charset="0"/>
                              </a:rPr>
                              <m:t>𝑥</m:t>
                            </m:r>
                          </m:e>
                        </m:d>
                      </m:e>
                      <m:sub>
                        <m:r>
                          <a:rPr lang="en-US" b="0" i="1" smtClean="0">
                            <a:latin typeface="Cambria Math" panose="02040503050406030204" pitchFamily="18" charset="0"/>
                          </a:rPr>
                          <m:t>∞</m:t>
                        </m:r>
                      </m:sub>
                    </m:sSub>
                    <m:r>
                      <a:rPr lang="en-US" b="0" i="1" smtClean="0">
                        <a:latin typeface="Cambria Math" panose="02040503050406030204" pitchFamily="18" charset="0"/>
                      </a:rPr>
                      <m:t>≤</m:t>
                    </m:r>
                    <m:r>
                      <a:rPr lang="en-US" b="0" i="1" smtClean="0">
                        <a:latin typeface="Cambria Math" panose="02040503050406030204" pitchFamily="18" charset="0"/>
                      </a:rPr>
                      <m:t>𝜖</m:t>
                    </m:r>
                  </m:oMath>
                </a14:m>
                <a:r>
                  <a:rPr lang="en-US" dirty="0"/>
                  <a:t> </a:t>
                </a:r>
              </a:p>
              <a:p>
                <a:pPr lvl="1"/>
                <a:r>
                  <a:rPr lang="en-US" dirty="0"/>
                  <a:t>Solution: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m:t>
                        </m:r>
                      </m:sup>
                    </m:sSup>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i="1">
                        <a:latin typeface="Cambria Math" panose="02040503050406030204" pitchFamily="18" charset="0"/>
                      </a:rPr>
                      <m:t>𝜖</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sgn</m:t>
                        </m:r>
                      </m:fName>
                      <m:e>
                        <m:sSub>
                          <m:sSubPr>
                            <m:ctrlPr>
                              <a:rPr lang="en-US" i="1">
                                <a:latin typeface="Cambria Math" panose="02040503050406030204" pitchFamily="18" charset="0"/>
                              </a:rPr>
                            </m:ctrlPr>
                          </m:sSubPr>
                          <m:e>
                            <m:r>
                              <m:rPr>
                                <m:sty m:val="p"/>
                              </m:rPr>
                              <a:rPr lang="en-US">
                                <a:latin typeface="Cambria Math" panose="02040503050406030204" pitchFamily="18" charset="0"/>
                              </a:rPr>
                              <m:t>∇</m:t>
                            </m:r>
                          </m:e>
                          <m:sub>
                            <m:r>
                              <a:rPr lang="en-US" i="1">
                                <a:latin typeface="Cambria Math" panose="02040503050406030204" pitchFamily="18" charset="0"/>
                              </a:rPr>
                              <m:t>𝑥</m:t>
                            </m:r>
                          </m:sub>
                        </m:sSub>
                        <m:r>
                          <m:rPr>
                            <m:sty m:val="p"/>
                          </m:rPr>
                          <a:rPr lang="en-US" i="1">
                            <a:latin typeface="Cambria Math" panose="02040503050406030204" pitchFamily="18" charset="0"/>
                          </a:rPr>
                          <m:t>J</m:t>
                        </m:r>
                        <m:d>
                          <m:dPr>
                            <m:ctrlPr>
                              <a:rPr lang="en-US" i="1">
                                <a:latin typeface="Cambria Math" panose="02040503050406030204" pitchFamily="18" charset="0"/>
                              </a:rPr>
                            </m:ctrlPr>
                          </m:dPr>
                          <m:e>
                            <m:r>
                              <a:rPr lang="en-US" i="1">
                                <a:latin typeface="Cambria Math" panose="02040503050406030204" pitchFamily="18" charset="0"/>
                              </a:rPr>
                              <m:t>𝜃</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𝑦</m:t>
                            </m:r>
                          </m:e>
                        </m:d>
                      </m:e>
                    </m:func>
                  </m:oMath>
                </a14:m>
                <a:endParaRPr lang="en-US" dirty="0"/>
              </a:p>
              <a:p>
                <a:r>
                  <a:rPr lang="en-US" dirty="0"/>
                  <a:t>One step, no iteration</a:t>
                </a:r>
                <a:endParaRPr lang="en-SE" dirty="0"/>
              </a:p>
              <a:p>
                <a:endParaRPr lang="en-SE" dirty="0"/>
              </a:p>
            </p:txBody>
          </p:sp>
        </mc:Choice>
        <mc:Fallback xmlns="">
          <p:sp>
            <p:nvSpPr>
              <p:cNvPr id="3" name="Notes Placeholder 2"/>
              <p:cNvSpPr>
                <a:spLocks noGrp="1"/>
              </p:cNvSpPr>
              <p:nvPr>
                <p:ph type="body" idx="1"/>
              </p:nvPr>
            </p:nvSpPr>
            <p:spPr/>
            <p:txBody>
              <a:bodyPr/>
              <a:lstStyle/>
              <a:p>
                <a:r>
                  <a:rPr lang="en-US" dirty="0"/>
                  <a:t>Untargeted attack: </a:t>
                </a:r>
              </a:p>
              <a:p>
                <a:pPr lvl="1"/>
                <a:r>
                  <a:rPr lang="en-US" dirty="0"/>
                  <a:t>Maximize </a:t>
                </a:r>
                <a:r>
                  <a:rPr lang="en-US" i="0">
                    <a:latin typeface="Cambria Math" panose="02040503050406030204" pitchFamily="18" charset="0"/>
                  </a:rPr>
                  <a:t>J(𝜃,𝑥</a:t>
                </a:r>
                <a:r>
                  <a:rPr lang="en-US" b="0" i="0">
                    <a:latin typeface="Cambria Math" panose="02040503050406030204" pitchFamily="18" charset="0"/>
                  </a:rPr>
                  <a:t>′</a:t>
                </a:r>
                <a:r>
                  <a:rPr lang="en-US" i="0">
                    <a:latin typeface="Cambria Math" panose="02040503050406030204" pitchFamily="18" charset="0"/>
                  </a:rPr>
                  <a:t>,𝑦)</a:t>
                </a:r>
                <a:r>
                  <a:rPr lang="en-US" b="0" i="0">
                    <a:latin typeface="Cambria Math" panose="02040503050406030204" pitchFamily="18" charset="0"/>
                  </a:rPr>
                  <a:t>≈</a:t>
                </a:r>
                <a:r>
                  <a:rPr lang="en-US" i="0">
                    <a:latin typeface="Cambria Math" panose="02040503050406030204" pitchFamily="18" charset="0"/>
                  </a:rPr>
                  <a:t>J(𝜃,</a:t>
                </a:r>
                <a:r>
                  <a:rPr lang="en-US" b="0" i="0">
                    <a:latin typeface="Cambria Math" panose="02040503050406030204" pitchFamily="18" charset="0"/>
                  </a:rPr>
                  <a:t>𝑥</a:t>
                </a:r>
                <a:r>
                  <a:rPr lang="en-US" i="0">
                    <a:latin typeface="Cambria Math" panose="02040503050406030204" pitchFamily="18" charset="0"/>
                  </a:rPr>
                  <a:t>,𝑦)</a:t>
                </a:r>
                <a:r>
                  <a:rPr lang="en-US" b="0" i="0">
                    <a:latin typeface="Cambria Math" panose="02040503050406030204" pitchFamily="18" charset="0"/>
                  </a:rPr>
                  <a:t>+(𝑥^′−𝑥)⋅</a:t>
                </a:r>
                <a:r>
                  <a:rPr lang="en-US" i="0">
                    <a:latin typeface="Cambria Math" panose="02040503050406030204" pitchFamily="18" charset="0"/>
                  </a:rPr>
                  <a:t>∇_𝑥 J(𝜃,𝑥,𝑦)</a:t>
                </a:r>
                <a:r>
                  <a:rPr lang="en-US" dirty="0"/>
                  <a:t> (Taylor expansion) </a:t>
                </a:r>
              </a:p>
              <a:p>
                <a:pPr lvl="1"/>
                <a:r>
                  <a:rPr lang="en-US" dirty="0" err="1"/>
                  <a:t>s.t.</a:t>
                </a:r>
                <a:r>
                  <a:rPr lang="en-US" dirty="0"/>
                  <a:t> </a:t>
                </a:r>
                <a:r>
                  <a:rPr lang="en-US" i="0">
                    <a:latin typeface="Cambria Math" panose="02040503050406030204" pitchFamily="18" charset="0"/>
                  </a:rPr>
                  <a:t>‖</a:t>
                </a:r>
                <a:r>
                  <a:rPr lang="en-US" b="0" i="0">
                    <a:latin typeface="Cambria Math" panose="02040503050406030204" pitchFamily="18" charset="0"/>
                  </a:rPr>
                  <a:t>𝑥^′−𝑥‖_∞≤𝜖</a:t>
                </a:r>
                <a:r>
                  <a:rPr lang="en-US" dirty="0"/>
                  <a:t> </a:t>
                </a:r>
              </a:p>
              <a:p>
                <a:pPr lvl="1"/>
                <a:r>
                  <a:rPr lang="en-US" dirty="0"/>
                  <a:t>Solution: </a:t>
                </a:r>
                <a:r>
                  <a:rPr lang="en-US" b="0" i="0">
                    <a:latin typeface="Cambria Math" panose="02040503050406030204" pitchFamily="18" charset="0"/>
                  </a:rPr>
                  <a:t>𝑥^′←𝑥+</a:t>
                </a:r>
                <a:r>
                  <a:rPr lang="en-US" i="0">
                    <a:latin typeface="Cambria Math" panose="02040503050406030204" pitchFamily="18" charset="0"/>
                  </a:rPr>
                  <a:t>𝜖</a:t>
                </a:r>
                <a:r>
                  <a:rPr lang="en-US" b="0" i="0">
                    <a:latin typeface="Cambria Math" panose="02040503050406030204" pitchFamily="18" charset="0"/>
                  </a:rPr>
                  <a:t> sgn⁡〖</a:t>
                </a:r>
                <a:r>
                  <a:rPr lang="en-US" i="0">
                    <a:latin typeface="Cambria Math" panose="02040503050406030204" pitchFamily="18" charset="0"/>
                  </a:rPr>
                  <a:t>∇_𝑥 J(𝜃,𝑥,𝑦)</a:t>
                </a:r>
                <a:r>
                  <a:rPr lang="en-US" b="0" i="0">
                    <a:latin typeface="Cambria Math" panose="02040503050406030204" pitchFamily="18" charset="0"/>
                  </a:rPr>
                  <a:t>〗</a:t>
                </a:r>
                <a:endParaRPr lang="en-US" dirty="0"/>
              </a:p>
              <a:p>
                <a:r>
                  <a:rPr lang="en-US" dirty="0"/>
                  <a:t>One step, no iteration</a:t>
                </a:r>
                <a:endParaRPr lang="en-SE"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23</a:t>
            </a:fld>
            <a:endParaRPr lang="en-US" altLang="zh-CN"/>
          </a:p>
        </p:txBody>
      </p:sp>
    </p:spTree>
    <p:extLst>
      <p:ext uri="{BB962C8B-B14F-4D97-AF65-F5344CB8AC3E}">
        <p14:creationId xmlns:p14="http://schemas.microsoft.com/office/powerpoint/2010/main" val="29786756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pPr lvl="1"/>
            <a:r>
              <a:rPr lang="en-US" dirty="0"/>
              <a:t>2-layer fully connected Multi-Layer Perceptron</a:t>
            </a:r>
          </a:p>
          <a:p>
            <a:pPr lvl="1"/>
            <a:r>
              <a:rPr lang="en-US" dirty="0"/>
              <a:t>6-layer CNN</a:t>
            </a:r>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24</a:t>
            </a:fld>
            <a:endParaRPr lang="en-US" altLang="zh-CN"/>
          </a:p>
        </p:txBody>
      </p:sp>
    </p:spTree>
    <p:extLst>
      <p:ext uri="{BB962C8B-B14F-4D97-AF65-F5344CB8AC3E}">
        <p14:creationId xmlns:p14="http://schemas.microsoft.com/office/powerpoint/2010/main" val="20000184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26</a:t>
            </a:fld>
            <a:endParaRPr lang="en-US" altLang="zh-CN"/>
          </a:p>
        </p:txBody>
      </p:sp>
    </p:spTree>
    <p:extLst>
      <p:ext uri="{BB962C8B-B14F-4D97-AF65-F5344CB8AC3E}">
        <p14:creationId xmlns:p14="http://schemas.microsoft.com/office/powerpoint/2010/main" val="19283100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ltLang="zh-CN"/>
              <a:t>Click to edit Master title style</a:t>
            </a:r>
            <a:endParaRPr lang="zh-CN" alt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ltLang="zh-CN"/>
              <a:t>Click to edit Master subtitle style</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D5C03966-D6FD-4DDD-A95C-2C7993E51B97}" type="slidenum">
              <a:rPr lang="en-US" altLang="zh-CN"/>
              <a:pPr>
                <a:defRPr/>
              </a:pPr>
              <a:t>‹#›</a:t>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Rectangle 4"/>
          <p:cNvSpPr>
            <a:spLocks noGrp="1" noChangeArrowheads="1"/>
          </p:cNvSpPr>
          <p:nvPr>
            <p:ph type="dt" sz="half" idx="10"/>
          </p:nvPr>
        </p:nvSpPr>
        <p:spPr>
          <a:xfrm>
            <a:off x="457200" y="6553200"/>
            <a:ext cx="2133600" cy="244475"/>
          </a:xfrm>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xfrm>
            <a:off x="3124200" y="6553200"/>
            <a:ext cx="2895600" cy="244475"/>
          </a:xfrm>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xfrm>
            <a:off x="6934200" y="6530035"/>
            <a:ext cx="2133600" cy="244475"/>
          </a:xfrm>
          <a:ln/>
        </p:spPr>
        <p:txBody>
          <a:bodyPr/>
          <a:lstStyle>
            <a:lvl1pPr>
              <a:defRPr/>
            </a:lvl1pPr>
          </a:lstStyle>
          <a:p>
            <a:pPr>
              <a:defRPr/>
            </a:pPr>
            <a:fld id="{F57F456A-00AF-44E6-8D70-638C0D0130FF}" type="slidenum">
              <a:rPr lang="en-US" altLang="zh-CN"/>
              <a:pPr>
                <a:defRPr/>
              </a:pPr>
              <a:t>‹#›</a:t>
            </a:fld>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ltLang="zh-CN"/>
              <a:t>Click to edit Master title style</a:t>
            </a:r>
            <a:endParaRPr lang="zh-CN" alt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ltLang="zh-CN"/>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0B0C9B42-DC4F-4955-8A6B-AF74C68745B6}" type="slidenum">
              <a:rPr lang="en-US" altLang="zh-CN"/>
              <a:pPr>
                <a:defRPr/>
              </a:pPr>
              <a:t>‹#›</a:t>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sz="half" idx="1"/>
          </p:nvPr>
        </p:nvSpPr>
        <p:spPr>
          <a:xfrm>
            <a:off x="457200" y="1600200"/>
            <a:ext cx="40386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4648200" y="1600200"/>
            <a:ext cx="40386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F52C1126-23CC-4559-B546-BAC515D1D40A}" type="slidenum">
              <a:rPr lang="en-US" altLang="zh-CN"/>
              <a:pPr>
                <a:defRPr/>
              </a:pPr>
              <a:t>‹#›</a:t>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ltLang="zh-CN"/>
              <a:t>Click to edit Master title style</a:t>
            </a:r>
            <a:endParaRPr lang="zh-CN" alt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p:cNvSpPr>
            <a:spLocks noGrp="1"/>
          </p:cNvSpPr>
          <p:nvPr>
            <p:ph sz="half" idx="2"/>
          </p:nvPr>
        </p:nvSpPr>
        <p:spPr>
          <a:xfrm>
            <a:off x="457200" y="2174874"/>
            <a:ext cx="4040188" cy="42259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p:cNvSpPr>
            <a:spLocks noGrp="1"/>
          </p:cNvSpPr>
          <p:nvPr>
            <p:ph sz="quarter" idx="4"/>
          </p:nvPr>
        </p:nvSpPr>
        <p:spPr>
          <a:xfrm>
            <a:off x="4645025" y="2174874"/>
            <a:ext cx="4041775" cy="42259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a:ln/>
        </p:spPr>
        <p:txBody>
          <a:bodyPr/>
          <a:lstStyle>
            <a:lvl1pPr>
              <a:defRPr/>
            </a:lvl1pPr>
          </a:lstStyle>
          <a:p>
            <a:pPr>
              <a:defRPr/>
            </a:pPr>
            <a:fld id="{F2DB2DEA-3332-4DF6-A348-197FA3F2EA8F}" type="slidenum">
              <a:rPr lang="en-US" altLang="zh-CN"/>
              <a:pPr>
                <a:defRPr/>
              </a:pPr>
              <a:t>‹#›</a:t>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ltLang="zh-CN"/>
              <a:t>Click to edit Master title style</a:t>
            </a:r>
            <a:endParaRPr lang="zh-CN" altLang="en-US"/>
          </a:p>
        </p:txBody>
      </p:sp>
      <p:sp>
        <p:nvSpPr>
          <p:cNvPr id="3" name="Text Placeholder 2"/>
          <p:cNvSpPr>
            <a:spLocks noGrp="1"/>
          </p:cNvSpPr>
          <p:nvPr>
            <p:ph type="body" sz="half" idx="1"/>
          </p:nvPr>
        </p:nvSpPr>
        <p:spPr>
          <a:xfrm>
            <a:off x="457200" y="1600200"/>
            <a:ext cx="4038600" cy="4525963"/>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4648200" y="1600200"/>
            <a:ext cx="4038600" cy="4525963"/>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B8309577-EEFF-4D12-A7EE-88AD1DC79305}" type="slidenum">
              <a:rPr lang="en-US" altLang="zh-CN"/>
              <a:pPr>
                <a:defRPr/>
              </a:pPr>
              <a:t>‹#›</a:t>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bwMode="auto">
          <a:xfrm>
            <a:off x="457200" y="274638"/>
            <a:ext cx="8229600" cy="86836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ltLang="zh-CN" dirty="0"/>
              <a:t>Click to edit Master title style</a:t>
            </a:r>
          </a:p>
        </p:txBody>
      </p:sp>
      <p:sp>
        <p:nvSpPr>
          <p:cNvPr id="8195" name="Rectangle 3"/>
          <p:cNvSpPr>
            <a:spLocks noGrp="1" noChangeArrowheads="1"/>
          </p:cNvSpPr>
          <p:nvPr>
            <p:ph type="body" idx="1"/>
          </p:nvPr>
        </p:nvSpPr>
        <p:spPr bwMode="auto">
          <a:xfrm>
            <a:off x="457200" y="1295400"/>
            <a:ext cx="8229600" cy="5105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ltLang="zh-CN" dirty="0"/>
          </a:p>
        </p:txBody>
      </p:sp>
      <p:sp>
        <p:nvSpPr>
          <p:cNvPr id="1028" name="Rectangle 4"/>
          <p:cNvSpPr>
            <a:spLocks noGrp="1" noChangeArrowheads="1"/>
          </p:cNvSpPr>
          <p:nvPr>
            <p:ph type="dt" sz="half" idx="2"/>
          </p:nvPr>
        </p:nvSpPr>
        <p:spPr bwMode="auto">
          <a:xfrm>
            <a:off x="457200" y="6476999"/>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100" smtClean="0">
                <a:ea typeface="宋体" charset="-122"/>
              </a:defRPr>
            </a:lvl1pPr>
          </a:lstStyle>
          <a:p>
            <a:pPr>
              <a:defRPr/>
            </a:pPr>
            <a:endParaRPr lang="en-US" altLang="zh-CN" dirty="0"/>
          </a:p>
        </p:txBody>
      </p:sp>
      <p:sp>
        <p:nvSpPr>
          <p:cNvPr id="1029" name="Rectangle 5"/>
          <p:cNvSpPr>
            <a:spLocks noGrp="1" noChangeArrowheads="1"/>
          </p:cNvSpPr>
          <p:nvPr>
            <p:ph type="ftr" sz="quarter" idx="3"/>
          </p:nvPr>
        </p:nvSpPr>
        <p:spPr bwMode="auto">
          <a:xfrm>
            <a:off x="3124200" y="6476999"/>
            <a:ext cx="2895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100" smtClean="0">
                <a:ea typeface="宋体" charset="-122"/>
              </a:defRPr>
            </a:lvl1pPr>
          </a:lstStyle>
          <a:p>
            <a:pPr>
              <a:defRPr/>
            </a:pPr>
            <a:endParaRPr lang="en-US" altLang="zh-CN"/>
          </a:p>
        </p:txBody>
      </p:sp>
      <p:sp>
        <p:nvSpPr>
          <p:cNvPr id="1030" name="Rectangle 6"/>
          <p:cNvSpPr>
            <a:spLocks noGrp="1" noChangeArrowheads="1"/>
          </p:cNvSpPr>
          <p:nvPr>
            <p:ph type="sldNum" sz="quarter" idx="4"/>
          </p:nvPr>
        </p:nvSpPr>
        <p:spPr bwMode="auto">
          <a:xfrm>
            <a:off x="6553200" y="6476999"/>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ea typeface="宋体" charset="-122"/>
              </a:defRPr>
            </a:lvl1pPr>
          </a:lstStyle>
          <a:p>
            <a:pPr>
              <a:defRPr/>
            </a:pPr>
            <a:fld id="{FE160EA6-A35E-4F72-A219-BD66FDF9DC93}" type="slidenum">
              <a:rPr lang="en-US" altLang="zh-CN" smtClean="0"/>
              <a:pPr>
                <a:defRPr/>
              </a:pPr>
              <a:t>‹#›</a:t>
            </a:fld>
            <a:endParaRPr lang="en-US" altLang="zh-CN"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61" r:id="rId6"/>
  </p:sldLayoutIdLst>
  <p:hf hdr="0" ftr="0" dt="0"/>
  <p:txStyles>
    <p:titleStyle>
      <a:lvl1pPr algn="ctr" rtl="0" eaLnBrk="1" fontAlgn="base" hangingPunct="1">
        <a:spcBef>
          <a:spcPct val="0"/>
        </a:spcBef>
        <a:spcAft>
          <a:spcPct val="0"/>
        </a:spcAft>
        <a:defRPr sz="4000">
          <a:solidFill>
            <a:schemeClr val="tx1"/>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jpeg"/><Relationship Id="rId7" Type="http://schemas.openxmlformats.org/officeDocument/2006/relationships/image" Target="../media/image20.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1.jpe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0.pn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2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40.png"/><Relationship Id="rId7" Type="http://schemas.openxmlformats.org/officeDocument/2006/relationships/image" Target="../media/image27.png"/><Relationship Id="rId2"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260.png"/><Relationship Id="rId5" Type="http://schemas.openxmlformats.org/officeDocument/2006/relationships/image" Target="../media/image250.png"/><Relationship Id="rId4" Type="http://schemas.openxmlformats.org/officeDocument/2006/relationships/image" Target="../media/image610.png"/><Relationship Id="rId9" Type="http://schemas.openxmlformats.org/officeDocument/2006/relationships/image" Target="../media/image29.svg"/></Relationships>
</file>

<file path=ppt/slides/_rels/slide21.xml.rels><?xml version="1.0" encoding="UTF-8" standalone="yes"?>
<Relationships xmlns="http://schemas.openxmlformats.org/package/2006/relationships"><Relationship Id="rId2" Type="http://schemas.openxmlformats.org/officeDocument/2006/relationships/image" Target="../media/image31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3.png"/><Relationship Id="rId7" Type="http://schemas.openxmlformats.org/officeDocument/2006/relationships/image" Target="../media/image38.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24.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27.xml.rels><?xml version="1.0" encoding="UTF-8" standalone="yes"?>
<Relationships xmlns="http://schemas.openxmlformats.org/package/2006/relationships"><Relationship Id="rId8" Type="http://schemas.openxmlformats.org/officeDocument/2006/relationships/image" Target="../media/image430.png"/><Relationship Id="rId3" Type="http://schemas.openxmlformats.org/officeDocument/2006/relationships/image" Target="../media/image45.png"/><Relationship Id="rId7" Type="http://schemas.openxmlformats.org/officeDocument/2006/relationships/image" Target="../media/image420.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410.png"/><Relationship Id="rId5" Type="http://schemas.openxmlformats.org/officeDocument/2006/relationships/image" Target="../media/image44.png"/><Relationship Id="rId4" Type="http://schemas.openxmlformats.org/officeDocument/2006/relationships/image" Target="../media/image42.png"/></Relationships>
</file>

<file path=ppt/slides/_rels/slide2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2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hyperlink" Target="https://bair.berkeley.edu/blog/2017/12/30/yolo-attack/"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34.xml.rels><?xml version="1.0" encoding="UTF-8" standalone="yes"?>
<Relationships xmlns="http://schemas.openxmlformats.org/package/2006/relationships"><Relationship Id="rId3" Type="http://schemas.openxmlformats.org/officeDocument/2006/relationships/hyperlink" Target="https://www.youtube.com/watch?v=0VfBGWnFNuw&amp;t=421s"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531.png"/></Relationships>
</file>

<file path=ppt/slides/_rels/slide3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60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hyperlink" Target="https://www.youtube.com/watch?v=1cSw4fXYqWI&amp;t=85s" TargetMode="External"/><Relationship Id="rId7" Type="http://schemas.openxmlformats.org/officeDocument/2006/relationships/image" Target="../media/image62.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61.gif"/><Relationship Id="rId5" Type="http://schemas.openxmlformats.org/officeDocument/2006/relationships/image" Target="../media/image60.gif"/><Relationship Id="rId4" Type="http://schemas.openxmlformats.org/officeDocument/2006/relationships/hyperlink" Target="https://www.youtube.com/watch?v=-E0t_s6bT_4" TargetMode="External"/></Relationships>
</file>

<file path=ppt/slides/_rels/slide4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5.png"/><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4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47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8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9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8" Type="http://schemas.openxmlformats.org/officeDocument/2006/relationships/image" Target="../media/image550.png"/><Relationship Id="rId3" Type="http://schemas.openxmlformats.org/officeDocument/2006/relationships/image" Target="../media/image67.png"/><Relationship Id="rId7" Type="http://schemas.openxmlformats.org/officeDocument/2006/relationships/image" Target="../media/image540.png"/><Relationship Id="rId2" Type="http://schemas.openxmlformats.org/officeDocument/2006/relationships/image" Target="../media/image490.png"/><Relationship Id="rId1" Type="http://schemas.openxmlformats.org/officeDocument/2006/relationships/slideLayout" Target="../slideLayouts/slideLayout2.xml"/><Relationship Id="rId6" Type="http://schemas.openxmlformats.org/officeDocument/2006/relationships/image" Target="../media/image530.png"/><Relationship Id="rId5" Type="http://schemas.openxmlformats.org/officeDocument/2006/relationships/image" Target="../media/image520.png"/><Relationship Id="rId4" Type="http://schemas.openxmlformats.org/officeDocument/2006/relationships/image" Target="../media/image510.png"/><Relationship Id="rId9" Type="http://schemas.openxmlformats.org/officeDocument/2006/relationships/image" Target="../media/image560.png"/></Relationships>
</file>

<file path=ppt/slides/_rels/slide49.xml.rels><?xml version="1.0" encoding="UTF-8" standalone="yes"?>
<Relationships xmlns="http://schemas.openxmlformats.org/package/2006/relationships"><Relationship Id="rId3" Type="http://schemas.openxmlformats.org/officeDocument/2006/relationships/image" Target="../media/image670.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61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64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660.png"/><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57.xml.rels><?xml version="1.0" encoding="UTF-8" standalone="yes"?>
<Relationships xmlns="http://schemas.openxmlformats.org/package/2006/relationships"><Relationship Id="rId3" Type="http://schemas.openxmlformats.org/officeDocument/2006/relationships/image" Target="../media/image690.png"/><Relationship Id="rId2" Type="http://schemas.openxmlformats.org/officeDocument/2006/relationships/slide" Target="slide17.xml"/><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58.xml.rels><?xml version="1.0" encoding="UTF-8" standalone="yes"?>
<Relationships xmlns="http://schemas.openxmlformats.org/package/2006/relationships"><Relationship Id="rId3" Type="http://schemas.openxmlformats.org/officeDocument/2006/relationships/image" Target="../media/image71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740.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770.png"/><Relationship Id="rId7" Type="http://schemas.openxmlformats.org/officeDocument/2006/relationships/image" Target="../media/image840.png"/><Relationship Id="rId12" Type="http://schemas.openxmlformats.org/officeDocument/2006/relationships/image" Target="../media/image88.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830.png"/><Relationship Id="rId11" Type="http://schemas.openxmlformats.org/officeDocument/2006/relationships/image" Target="../media/image87.png"/><Relationship Id="rId5" Type="http://schemas.openxmlformats.org/officeDocument/2006/relationships/image" Target="../media/image820.png"/><Relationship Id="rId10" Type="http://schemas.openxmlformats.org/officeDocument/2006/relationships/image" Target="../media/image860.png"/><Relationship Id="rId4" Type="http://schemas.openxmlformats.org/officeDocument/2006/relationships/image" Target="../media/image810.png"/><Relationship Id="rId9" Type="http://schemas.openxmlformats.org/officeDocument/2006/relationships/image" Target="../media/image850.png"/></Relationships>
</file>

<file path=ppt/slides/_rels/slide66.xml.rels><?xml version="1.0" encoding="UTF-8" standalone="yes"?>
<Relationships xmlns="http://schemas.openxmlformats.org/package/2006/relationships"><Relationship Id="rId3" Type="http://schemas.openxmlformats.org/officeDocument/2006/relationships/image" Target="../media/image89.png"/><Relationship Id="rId7" Type="http://schemas.openxmlformats.org/officeDocument/2006/relationships/image" Target="../media/image90.png"/><Relationship Id="rId2" Type="http://schemas.openxmlformats.org/officeDocument/2006/relationships/image" Target="../media/image55.png"/><Relationship Id="rId1" Type="http://schemas.openxmlformats.org/officeDocument/2006/relationships/slideLayout" Target="../slideLayouts/slideLayout2.xml"/><Relationship Id="rId6" Type="http://schemas.openxmlformats.org/officeDocument/2006/relationships/image" Target="../media/image890.png"/><Relationship Id="rId5" Type="http://schemas.openxmlformats.org/officeDocument/2006/relationships/image" Target="../media/image880.png"/><Relationship Id="rId4" Type="http://schemas.openxmlformats.org/officeDocument/2006/relationships/image" Target="../media/image870.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760.png"/><Relationship Id="rId1" Type="http://schemas.openxmlformats.org/officeDocument/2006/relationships/slideLayout" Target="../slideLayouts/slideLayout2.xml"/><Relationship Id="rId4" Type="http://schemas.openxmlformats.org/officeDocument/2006/relationships/image" Target="../media/image92.png"/></Relationships>
</file>

<file path=ppt/slides/_rels/slide69.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70.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hyperlink" Target="https://github.com/Trusted-AI/adversarial-robustness-toolbox"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hyperlink" Target="https://github.com/bethgelab/foolbox" TargetMode="External"/><Relationship Id="rId4" Type="http://schemas.openxmlformats.org/officeDocument/2006/relationships/hyperlink" Target="https://github.com/cleverhans-lab/cleverhans" TargetMode="Externa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1E9C22-43DB-4CF1-9478-5B5914CD68E3}"/>
              </a:ext>
            </a:extLst>
          </p:cNvPr>
          <p:cNvSpPr>
            <a:spLocks noGrp="1"/>
          </p:cNvSpPr>
          <p:nvPr>
            <p:ph type="ctrTitle"/>
          </p:nvPr>
        </p:nvSpPr>
        <p:spPr/>
        <p:txBody>
          <a:bodyPr/>
          <a:lstStyle/>
          <a:p>
            <a:r>
              <a:rPr lang="en-US"/>
              <a:t>L4.2 </a:t>
            </a:r>
            <a:r>
              <a:rPr lang="en-US" dirty="0"/>
              <a:t>Adversarial Robustness</a:t>
            </a:r>
            <a:endParaRPr lang="en-SE" dirty="0"/>
          </a:p>
        </p:txBody>
      </p:sp>
      <p:sp>
        <p:nvSpPr>
          <p:cNvPr id="3" name="Subtitle 2">
            <a:extLst>
              <a:ext uri="{FF2B5EF4-FFF2-40B4-BE49-F238E27FC236}">
                <a16:creationId xmlns:a16="http://schemas.microsoft.com/office/drawing/2014/main" id="{DF4F0A68-9DF3-4C69-98DF-06276D6EC073}"/>
              </a:ext>
            </a:extLst>
          </p:cNvPr>
          <p:cNvSpPr>
            <a:spLocks noGrp="1"/>
          </p:cNvSpPr>
          <p:nvPr>
            <p:ph type="subTitle" idx="1"/>
          </p:nvPr>
        </p:nvSpPr>
        <p:spPr/>
        <p:txBody>
          <a:bodyPr/>
          <a:lstStyle/>
          <a:p>
            <a:r>
              <a:rPr lang="en-US" dirty="0"/>
              <a:t>Z. Gu 2021</a:t>
            </a:r>
            <a:endParaRPr lang="en-SE" dirty="0"/>
          </a:p>
        </p:txBody>
      </p:sp>
      <p:sp>
        <p:nvSpPr>
          <p:cNvPr id="4" name="Slide Number Placeholder 3">
            <a:extLst>
              <a:ext uri="{FF2B5EF4-FFF2-40B4-BE49-F238E27FC236}">
                <a16:creationId xmlns:a16="http://schemas.microsoft.com/office/drawing/2014/main" id="{4B263021-74D3-4F09-91B6-CABEF5EC6ED7}"/>
              </a:ext>
            </a:extLst>
          </p:cNvPr>
          <p:cNvSpPr>
            <a:spLocks noGrp="1"/>
          </p:cNvSpPr>
          <p:nvPr>
            <p:ph type="sldNum" sz="quarter" idx="12"/>
          </p:nvPr>
        </p:nvSpPr>
        <p:spPr/>
        <p:txBody>
          <a:bodyPr/>
          <a:lstStyle/>
          <a:p>
            <a:pPr>
              <a:defRPr/>
            </a:pPr>
            <a:fld id="{D5C03966-D6FD-4DDD-A95C-2C7993E51B97}" type="slidenum">
              <a:rPr lang="en-US" altLang="zh-CN" smtClean="0"/>
              <a:pPr>
                <a:defRPr/>
              </a:pPr>
              <a:t>1</a:t>
            </a:fld>
            <a:endParaRPr lang="en-US" altLang="zh-CN"/>
          </a:p>
        </p:txBody>
      </p:sp>
      <p:pic>
        <p:nvPicPr>
          <p:cNvPr id="1026" name="Picture 2">
            <a:extLst>
              <a:ext uri="{FF2B5EF4-FFF2-40B4-BE49-F238E27FC236}">
                <a16:creationId xmlns:a16="http://schemas.microsoft.com/office/drawing/2014/main" id="{13C3BE56-8BBD-4178-B673-03F22AB600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23465" y="4463566"/>
            <a:ext cx="5297069" cy="2006124"/>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35DC3B0C-8FC2-4F75-9674-3CA3F08D0127}"/>
              </a:ext>
            </a:extLst>
          </p:cNvPr>
          <p:cNvSpPr txBox="1"/>
          <p:nvPr/>
        </p:nvSpPr>
        <p:spPr>
          <a:xfrm>
            <a:off x="2636911" y="6573920"/>
            <a:ext cx="3870176" cy="253916"/>
          </a:xfrm>
          <a:prstGeom prst="rect">
            <a:avLst/>
          </a:prstGeom>
          <a:noFill/>
        </p:spPr>
        <p:txBody>
          <a:bodyPr wrap="square">
            <a:spAutoFit/>
          </a:bodyPr>
          <a:lstStyle/>
          <a:p>
            <a:r>
              <a:rPr lang="en-US" sz="1050" dirty="0"/>
              <a:t>Based on ICML 2018 tutorial </a:t>
            </a:r>
            <a:r>
              <a:rPr lang="en-SE" sz="1050" dirty="0"/>
              <a:t>https://adversarial-ml-tutorial.org</a:t>
            </a:r>
          </a:p>
        </p:txBody>
      </p:sp>
    </p:spTree>
    <p:extLst>
      <p:ext uri="{BB962C8B-B14F-4D97-AF65-F5344CB8AC3E}">
        <p14:creationId xmlns:p14="http://schemas.microsoft.com/office/powerpoint/2010/main" val="14704427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EE044-95F3-46A5-9DBA-2EDDE8B42C8A}"/>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06D4E8E8-0ADC-4CC2-A700-823362CA4728}"/>
              </a:ext>
            </a:extLst>
          </p:cNvPr>
          <p:cNvSpPr>
            <a:spLocks noGrp="1"/>
          </p:cNvSpPr>
          <p:nvPr>
            <p:ph idx="1"/>
          </p:nvPr>
        </p:nvSpPr>
        <p:spPr/>
        <p:txBody>
          <a:bodyPr>
            <a:normAutofit fontScale="92500" lnSpcReduction="10000"/>
          </a:bodyPr>
          <a:lstStyle/>
          <a:p>
            <a:r>
              <a:rPr lang="en-US" dirty="0"/>
              <a:t>Introduction</a:t>
            </a:r>
          </a:p>
          <a:p>
            <a:r>
              <a:rPr lang="en-US" dirty="0">
                <a:solidFill>
                  <a:srgbClr val="FF0000"/>
                </a:solidFill>
              </a:rPr>
              <a:t>Adversarial examples and verification</a:t>
            </a:r>
          </a:p>
          <a:p>
            <a:pPr lvl="1"/>
            <a:r>
              <a:rPr lang="en-US" dirty="0"/>
              <a:t>Constructing adversarial examples via local search</a:t>
            </a:r>
          </a:p>
          <a:p>
            <a:pPr lvl="2"/>
            <a:r>
              <a:rPr lang="en-US" dirty="0"/>
              <a:t>Physically-realizable attacks</a:t>
            </a:r>
          </a:p>
          <a:p>
            <a:pPr lvl="1"/>
            <a:r>
              <a:rPr lang="en-US" dirty="0"/>
              <a:t>Formal verification via combinatorial optimization</a:t>
            </a:r>
          </a:p>
          <a:p>
            <a:pPr lvl="1"/>
            <a:r>
              <a:rPr lang="en-US" dirty="0"/>
              <a:t>Formal verification via convex relaxations</a:t>
            </a:r>
          </a:p>
          <a:p>
            <a:r>
              <a:rPr lang="en-US" dirty="0"/>
              <a:t>Training </a:t>
            </a:r>
            <a:r>
              <a:rPr lang="en-US" dirty="0" err="1"/>
              <a:t>adversarially</a:t>
            </a:r>
            <a:r>
              <a:rPr lang="en-US" dirty="0"/>
              <a:t> robust models</a:t>
            </a:r>
          </a:p>
          <a:p>
            <a:pPr lvl="1"/>
            <a:r>
              <a:rPr lang="en-US" dirty="0"/>
              <a:t>Adversarial training</a:t>
            </a:r>
          </a:p>
          <a:p>
            <a:pPr lvl="1"/>
            <a:r>
              <a:rPr lang="en-US" dirty="0"/>
              <a:t>Robust optimization with convex  relaxations</a:t>
            </a:r>
          </a:p>
          <a:p>
            <a:r>
              <a:rPr lang="en-US" dirty="0"/>
              <a:t>Adversarial robustness beyond security</a:t>
            </a:r>
            <a:endParaRPr lang="en-SE" dirty="0"/>
          </a:p>
        </p:txBody>
      </p:sp>
      <p:sp>
        <p:nvSpPr>
          <p:cNvPr id="4" name="Slide Number Placeholder 3">
            <a:extLst>
              <a:ext uri="{FF2B5EF4-FFF2-40B4-BE49-F238E27FC236}">
                <a16:creationId xmlns:a16="http://schemas.microsoft.com/office/drawing/2014/main" id="{7E5CB527-D76D-4CDE-BD14-0E9E71E1754D}"/>
              </a:ext>
            </a:extLst>
          </p:cNvPr>
          <p:cNvSpPr>
            <a:spLocks noGrp="1"/>
          </p:cNvSpPr>
          <p:nvPr>
            <p:ph type="sldNum" sz="quarter" idx="12"/>
          </p:nvPr>
        </p:nvSpPr>
        <p:spPr/>
        <p:txBody>
          <a:bodyPr/>
          <a:lstStyle/>
          <a:p>
            <a:pPr>
              <a:defRPr/>
            </a:pPr>
            <a:fld id="{F57F456A-00AF-44E6-8D70-638C0D0130FF}" type="slidenum">
              <a:rPr lang="en-US" altLang="zh-CN" smtClean="0"/>
              <a:pPr>
                <a:defRPr/>
              </a:pPr>
              <a:t>10</a:t>
            </a:fld>
            <a:endParaRPr lang="en-US" altLang="zh-CN"/>
          </a:p>
        </p:txBody>
      </p:sp>
    </p:spTree>
    <p:extLst>
      <p:ext uri="{BB962C8B-B14F-4D97-AF65-F5344CB8AC3E}">
        <p14:creationId xmlns:p14="http://schemas.microsoft.com/office/powerpoint/2010/main" val="36479997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8AEA3-A973-4867-869A-CEEAD8381A47}"/>
              </a:ext>
            </a:extLst>
          </p:cNvPr>
          <p:cNvSpPr>
            <a:spLocks noGrp="1"/>
          </p:cNvSpPr>
          <p:nvPr>
            <p:ph type="title"/>
          </p:nvPr>
        </p:nvSpPr>
        <p:spPr/>
        <p:txBody>
          <a:bodyPr/>
          <a:lstStyle/>
          <a:p>
            <a:r>
              <a:rPr lang="en-US" dirty="0"/>
              <a:t>Robust ML Problem Formulation</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2C4AD28-D3AB-4537-BE20-FB8C9F6FE9F0}"/>
                  </a:ext>
                </a:extLst>
              </p:cNvPr>
              <p:cNvSpPr>
                <a:spLocks noGrp="1"/>
              </p:cNvSpPr>
              <p:nvPr>
                <p:ph idx="1"/>
              </p:nvPr>
            </p:nvSpPr>
            <p:spPr>
              <a:xfrm>
                <a:off x="179512" y="1308389"/>
                <a:ext cx="8640960" cy="5287962"/>
              </a:xfrm>
            </p:spPr>
            <p:txBody>
              <a:bodyPr>
                <a:normAutofit fontScale="92500" lnSpcReduction="10000"/>
              </a:bodyPr>
              <a:lstStyle/>
              <a:p>
                <a:r>
                  <a:rPr lang="en-US" dirty="0"/>
                  <a:t>Standard ML: Empirical Cost Minimization: </a:t>
                </a:r>
                <a14:m>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min</m:t>
                            </m:r>
                          </m:e>
                          <m:lim>
                            <m:r>
                              <a:rPr lang="en-US" b="0" i="1" smtClean="0">
                                <a:latin typeface="Cambria Math" panose="02040503050406030204" pitchFamily="18" charset="0"/>
                              </a:rPr>
                              <m:t>𝜃</m:t>
                            </m:r>
                          </m:lim>
                        </m:limLow>
                      </m:fNa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𝔼</m:t>
                            </m:r>
                          </m:e>
                          <m:sub>
                            <m:d>
                              <m:dPr>
                                <m:ctrlPr>
                                  <a:rPr lang="en-US" b="0" i="1" smtClean="0">
                                    <a:latin typeface="Cambria Math" panose="02040503050406030204" pitchFamily="18" charset="0"/>
                                  </a:rPr>
                                </m:ctrlPr>
                              </m:dPr>
                              <m:e>
                                <m:r>
                                  <m:rPr>
                                    <m:brk m:alnAt="7"/>
                                  </m:rP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𝑦</m:t>
                                </m:r>
                              </m:e>
                            </m:d>
                            <m:r>
                              <a:rPr lang="en-US" b="0" i="1" smtClean="0">
                                <a:latin typeface="Cambria Math" panose="02040503050406030204" pitchFamily="18" charset="0"/>
                              </a:rPr>
                              <m:t>∼</m:t>
                            </m:r>
                            <m:r>
                              <a:rPr lang="en-US" b="0" i="1" smtClean="0">
                                <a:latin typeface="Cambria Math" panose="02040503050406030204" pitchFamily="18" charset="0"/>
                              </a:rPr>
                              <m:t>𝐷</m:t>
                            </m:r>
                          </m:sub>
                        </m:sSub>
                        <m:r>
                          <m:rPr>
                            <m:sty m:val="p"/>
                          </m:rPr>
                          <a:rPr lang="en-US">
                            <a:latin typeface="Cambria Math" panose="02040503050406030204" pitchFamily="18" charset="0"/>
                          </a:rPr>
                          <m:t>Loss</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𝑦</m:t>
                        </m:r>
                        <m:r>
                          <a:rPr lang="en-US" i="1">
                            <a:latin typeface="Cambria Math" panose="02040503050406030204" pitchFamily="18" charset="0"/>
                          </a:rPr>
                          <m:t>;</m:t>
                        </m:r>
                        <m:r>
                          <a:rPr lang="en-US" i="1">
                            <a:latin typeface="Cambria Math" panose="02040503050406030204" pitchFamily="18" charset="0"/>
                          </a:rPr>
                          <m:t>𝜃</m:t>
                        </m:r>
                        <m:r>
                          <a:rPr lang="en-US" i="1">
                            <a:latin typeface="Cambria Math" panose="02040503050406030204" pitchFamily="18" charset="0"/>
                          </a:rPr>
                          <m:t>)</m:t>
                        </m:r>
                      </m:e>
                    </m:func>
                  </m:oMath>
                </a14:m>
                <a:endParaRPr lang="en-US" dirty="0"/>
              </a:p>
              <a:p>
                <a:r>
                  <a:rPr lang="en-US" sz="3200" b="0" dirty="0"/>
                  <a:t>Adversarial Input Generation (untargeted attack): </a:t>
                </a:r>
                <a14:m>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solidFill>
                                  <a:srgbClr val="FF0000"/>
                                </a:solidFill>
                                <a:latin typeface="Cambria Math" panose="02040503050406030204" pitchFamily="18" charset="0"/>
                              </a:rPr>
                            </m:ctrlPr>
                          </m:limLowPr>
                          <m:e>
                            <m:r>
                              <m:rPr>
                                <m:sty m:val="p"/>
                              </m:rPr>
                              <a:rPr lang="en-US" b="0" i="0" smtClean="0">
                                <a:solidFill>
                                  <a:srgbClr val="FF0000"/>
                                </a:solidFill>
                                <a:latin typeface="Cambria Math" panose="02040503050406030204" pitchFamily="18" charset="0"/>
                              </a:rPr>
                              <m:t>max</m:t>
                            </m:r>
                          </m:e>
                          <m:lim>
                            <m:r>
                              <a:rPr lang="en-US" b="0" i="1" smtClean="0">
                                <a:solidFill>
                                  <a:srgbClr val="FF0000"/>
                                </a:solidFill>
                                <a:latin typeface="Cambria Math" panose="02040503050406030204" pitchFamily="18" charset="0"/>
                              </a:rPr>
                              <m:t>𝛿</m:t>
                            </m:r>
                            <m:r>
                              <a:rPr lang="en-US" b="0" i="1" smtClean="0">
                                <a:solidFill>
                                  <a:srgbClr val="FF0000"/>
                                </a:solidFill>
                                <a:latin typeface="Cambria Math" panose="02040503050406030204" pitchFamily="18" charset="0"/>
                              </a:rPr>
                              <m:t>∈</m:t>
                            </m:r>
                            <m:r>
                              <m:rPr>
                                <m:sty m:val="p"/>
                              </m:rPr>
                              <a:rPr lang="en-US" b="0" i="0" smtClean="0">
                                <a:solidFill>
                                  <a:srgbClr val="FF0000"/>
                                </a:solidFill>
                                <a:latin typeface="Cambria Math" panose="02040503050406030204" pitchFamily="18" charset="0"/>
                              </a:rPr>
                              <m:t>Δ</m:t>
                            </m:r>
                          </m:lim>
                        </m:limLow>
                      </m:fName>
                      <m:e>
                        <m:r>
                          <m:rPr>
                            <m:sty m:val="p"/>
                          </m:rPr>
                          <a:rPr lang="en-US" b="0" i="0" smtClean="0">
                            <a:latin typeface="Cambria Math" panose="02040503050406030204" pitchFamily="18" charset="0"/>
                          </a:rPr>
                          <m:t>Loss</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solidFill>
                              <a:srgbClr val="FF0000"/>
                            </a:solidFill>
                            <a:latin typeface="Cambria Math" panose="02040503050406030204" pitchFamily="18" charset="0"/>
                          </a:rPr>
                          <m:t>𝛿</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𝜃</m:t>
                        </m:r>
                        <m:r>
                          <a:rPr lang="en-US" b="0" i="1" smtClean="0">
                            <a:latin typeface="Cambria Math" panose="02040503050406030204" pitchFamily="18" charset="0"/>
                          </a:rPr>
                          <m:t>)</m:t>
                        </m:r>
                      </m:e>
                    </m:func>
                  </m:oMath>
                </a14:m>
                <a:endParaRPr lang="en-SE" dirty="0"/>
              </a:p>
              <a:p>
                <a:r>
                  <a:rPr lang="en-US" dirty="0"/>
                  <a:t>Adversarial Robust ML: </a:t>
                </a:r>
                <a14:m>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min</m:t>
                            </m:r>
                          </m:e>
                          <m:lim>
                            <m:r>
                              <a:rPr lang="en-US" b="0" i="1" smtClean="0">
                                <a:latin typeface="Cambria Math" panose="02040503050406030204" pitchFamily="18" charset="0"/>
                              </a:rPr>
                              <m:t>𝜃</m:t>
                            </m:r>
                          </m:lim>
                        </m:limLow>
                      </m:fName>
                      <m:e>
                        <m:sSub>
                          <m:sSubPr>
                            <m:ctrlPr>
                              <a:rPr lang="en-US" i="1">
                                <a:latin typeface="Cambria Math" panose="02040503050406030204" pitchFamily="18" charset="0"/>
                              </a:rPr>
                            </m:ctrlPr>
                          </m:sSubPr>
                          <m:e>
                            <m:r>
                              <a:rPr lang="en-US" i="1">
                                <a:latin typeface="Cambria Math" panose="02040503050406030204" pitchFamily="18" charset="0"/>
                              </a:rPr>
                              <m:t>𝔼</m:t>
                            </m:r>
                          </m:e>
                          <m:sub>
                            <m:d>
                              <m:dPr>
                                <m:ctrlPr>
                                  <a:rPr lang="en-US" i="1">
                                    <a:latin typeface="Cambria Math" panose="02040503050406030204" pitchFamily="18" charset="0"/>
                                  </a:rPr>
                                </m:ctrlPr>
                              </m:dPr>
                              <m:e>
                                <m:r>
                                  <m:rPr>
                                    <m:brk m:alnAt="7"/>
                                  </m:rP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𝑦</m:t>
                                </m:r>
                              </m:e>
                            </m:d>
                            <m:r>
                              <a:rPr lang="en-US" i="1">
                                <a:latin typeface="Cambria Math" panose="02040503050406030204" pitchFamily="18" charset="0"/>
                              </a:rPr>
                              <m:t>∼</m:t>
                            </m:r>
                            <m:r>
                              <a:rPr lang="en-US" i="1">
                                <a:latin typeface="Cambria Math" panose="02040503050406030204" pitchFamily="18" charset="0"/>
                              </a:rPr>
                              <m:t>𝐷</m:t>
                            </m:r>
                          </m:sub>
                        </m:sSub>
                        <m:func>
                          <m:funcPr>
                            <m:ctrlPr>
                              <a:rPr lang="en-US" i="1">
                                <a:latin typeface="Cambria Math" panose="02040503050406030204" pitchFamily="18" charset="0"/>
                              </a:rPr>
                            </m:ctrlPr>
                          </m:funcPr>
                          <m:fName>
                            <m:limLow>
                              <m:limLowPr>
                                <m:ctrlPr>
                                  <a:rPr lang="en-US" i="1">
                                    <a:solidFill>
                                      <a:srgbClr val="FF0000"/>
                                    </a:solidFill>
                                    <a:latin typeface="Cambria Math" panose="02040503050406030204" pitchFamily="18" charset="0"/>
                                  </a:rPr>
                                </m:ctrlPr>
                              </m:limLowPr>
                              <m:e>
                                <m:r>
                                  <m:rPr>
                                    <m:sty m:val="p"/>
                                  </m:rPr>
                                  <a:rPr lang="en-US">
                                    <a:solidFill>
                                      <a:srgbClr val="FF0000"/>
                                    </a:solidFill>
                                    <a:latin typeface="Cambria Math" panose="02040503050406030204" pitchFamily="18" charset="0"/>
                                  </a:rPr>
                                  <m:t>max</m:t>
                                </m:r>
                              </m:e>
                              <m:lim>
                                <m:r>
                                  <a:rPr lang="en-US" i="1">
                                    <a:solidFill>
                                      <a:srgbClr val="FF0000"/>
                                    </a:solidFill>
                                    <a:latin typeface="Cambria Math" panose="02040503050406030204" pitchFamily="18" charset="0"/>
                                  </a:rPr>
                                  <m:t>𝛿</m:t>
                                </m:r>
                                <m:r>
                                  <a:rPr lang="en-US" i="1">
                                    <a:solidFill>
                                      <a:srgbClr val="FF0000"/>
                                    </a:solidFill>
                                    <a:latin typeface="Cambria Math" panose="02040503050406030204" pitchFamily="18" charset="0"/>
                                  </a:rPr>
                                  <m:t>∈</m:t>
                                </m:r>
                                <m:r>
                                  <m:rPr>
                                    <m:sty m:val="p"/>
                                  </m:rPr>
                                  <a:rPr lang="en-US">
                                    <a:solidFill>
                                      <a:srgbClr val="FF0000"/>
                                    </a:solidFill>
                                    <a:latin typeface="Cambria Math" panose="02040503050406030204" pitchFamily="18" charset="0"/>
                                  </a:rPr>
                                  <m:t>Δ</m:t>
                                </m:r>
                              </m:lim>
                            </m:limLow>
                          </m:fName>
                          <m:e>
                            <m:r>
                              <m:rPr>
                                <m:sty m:val="p"/>
                              </m:rPr>
                              <a:rPr lang="en-US">
                                <a:latin typeface="Cambria Math" panose="02040503050406030204" pitchFamily="18" charset="0"/>
                              </a:rPr>
                              <m:t>Loss</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r>
                              <a:rPr lang="en-US" i="1">
                                <a:solidFill>
                                  <a:srgbClr val="FF0000"/>
                                </a:solidFill>
                                <a:latin typeface="Cambria Math" panose="02040503050406030204" pitchFamily="18" charset="0"/>
                              </a:rPr>
                              <m:t>𝛿</m:t>
                            </m:r>
                            <m:r>
                              <a:rPr lang="en-US" i="1">
                                <a:latin typeface="Cambria Math" panose="02040503050406030204" pitchFamily="18" charset="0"/>
                              </a:rPr>
                              <m:t>,</m:t>
                            </m:r>
                            <m:r>
                              <a:rPr lang="en-US" i="1">
                                <a:latin typeface="Cambria Math" panose="02040503050406030204" pitchFamily="18" charset="0"/>
                              </a:rPr>
                              <m:t>𝑦</m:t>
                            </m:r>
                            <m:r>
                              <a:rPr lang="en-US" i="1">
                                <a:latin typeface="Cambria Math" panose="02040503050406030204" pitchFamily="18" charset="0"/>
                              </a:rPr>
                              <m:t>;</m:t>
                            </m:r>
                            <m:r>
                              <a:rPr lang="en-US" i="1">
                                <a:latin typeface="Cambria Math" panose="02040503050406030204" pitchFamily="18" charset="0"/>
                              </a:rPr>
                              <m:t>𝜃</m:t>
                            </m:r>
                            <m:r>
                              <a:rPr lang="en-US" i="1">
                                <a:latin typeface="Cambria Math" panose="02040503050406030204" pitchFamily="18" charset="0"/>
                              </a:rPr>
                              <m:t>)</m:t>
                            </m:r>
                          </m:e>
                        </m:func>
                      </m:e>
                    </m:func>
                  </m:oMath>
                </a14:m>
                <a:endParaRPr lang="en-US" dirty="0"/>
              </a:p>
              <a:p>
                <a:pPr lvl="1"/>
                <a:r>
                  <a:rPr lang="en-US" dirty="0"/>
                  <a:t>Inner maximization problem: generating an adversarial input by adding a small perturbation </a:t>
                </a:r>
                <a14:m>
                  <m:oMath xmlns:m="http://schemas.openxmlformats.org/officeDocument/2006/math">
                    <m:r>
                      <a:rPr lang="en-US" i="1" smtClean="0">
                        <a:latin typeface="Cambria Math" panose="02040503050406030204" pitchFamily="18" charset="0"/>
                      </a:rPr>
                      <m:t>𝛿</m:t>
                    </m:r>
                  </m:oMath>
                </a14:m>
                <a:r>
                  <a:rPr lang="en-US" dirty="0"/>
                  <a:t> (or ensuring one does not exist)</a:t>
                </a:r>
              </a:p>
              <a:p>
                <a:pPr lvl="1"/>
                <a:r>
                  <a:rPr lang="en-US" dirty="0"/>
                  <a:t>Outer minimization problem: training a robust classifier in the presence of adversarial examples</a:t>
                </a:r>
              </a:p>
            </p:txBody>
          </p:sp>
        </mc:Choice>
        <mc:Fallback xmlns="">
          <p:sp>
            <p:nvSpPr>
              <p:cNvPr id="3" name="Content Placeholder 2">
                <a:extLst>
                  <a:ext uri="{FF2B5EF4-FFF2-40B4-BE49-F238E27FC236}">
                    <a16:creationId xmlns:a16="http://schemas.microsoft.com/office/drawing/2014/main" id="{92C4AD28-D3AB-4537-BE20-FB8C9F6FE9F0}"/>
                  </a:ext>
                </a:extLst>
              </p:cNvPr>
              <p:cNvSpPr>
                <a:spLocks noGrp="1" noRot="1" noChangeAspect="1" noMove="1" noResize="1" noEditPoints="1" noAdjustHandles="1" noChangeArrowheads="1" noChangeShapeType="1" noTextEdit="1"/>
              </p:cNvSpPr>
              <p:nvPr>
                <p:ph idx="1"/>
              </p:nvPr>
            </p:nvSpPr>
            <p:spPr>
              <a:xfrm>
                <a:off x="179512" y="1308389"/>
                <a:ext cx="8640960" cy="5287962"/>
              </a:xfrm>
              <a:blipFill>
                <a:blip r:embed="rId3"/>
                <a:stretch>
                  <a:fillRect l="-1410" t="-242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98C25BBD-1135-4B92-B7D5-BF65C3096E7B}"/>
              </a:ext>
            </a:extLst>
          </p:cNvPr>
          <p:cNvSpPr>
            <a:spLocks noGrp="1"/>
          </p:cNvSpPr>
          <p:nvPr>
            <p:ph type="sldNum" sz="quarter" idx="12"/>
          </p:nvPr>
        </p:nvSpPr>
        <p:spPr/>
        <p:txBody>
          <a:bodyPr/>
          <a:lstStyle/>
          <a:p>
            <a:pPr>
              <a:defRPr/>
            </a:pPr>
            <a:fld id="{F57F456A-00AF-44E6-8D70-638C0D0130FF}" type="slidenum">
              <a:rPr lang="en-US" altLang="zh-CN" smtClean="0"/>
              <a:pPr>
                <a:defRPr/>
              </a:pPr>
              <a:t>11</a:t>
            </a:fld>
            <a:endParaRPr lang="en-US" altLang="zh-CN"/>
          </a:p>
        </p:txBody>
      </p:sp>
    </p:spTree>
    <p:extLst>
      <p:ext uri="{BB962C8B-B14F-4D97-AF65-F5344CB8AC3E}">
        <p14:creationId xmlns:p14="http://schemas.microsoft.com/office/powerpoint/2010/main" val="2235622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83E804-BCD8-4E8A-808C-F231673BC4FD}"/>
              </a:ext>
            </a:extLst>
          </p:cNvPr>
          <p:cNvSpPr>
            <a:spLocks noGrp="1"/>
          </p:cNvSpPr>
          <p:nvPr>
            <p:ph type="title"/>
          </p:nvPr>
        </p:nvSpPr>
        <p:spPr/>
        <p:txBody>
          <a:bodyPr/>
          <a:lstStyle/>
          <a:p>
            <a:r>
              <a:rPr lang="en-US" dirty="0"/>
              <a:t>Input Perturbations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16EE7CF-2D64-48F1-8F9C-EAC186B4A2D5}"/>
                  </a:ext>
                </a:extLst>
              </p:cNvPr>
              <p:cNvSpPr>
                <a:spLocks noGrp="1"/>
              </p:cNvSpPr>
              <p:nvPr>
                <p:ph idx="1"/>
              </p:nvPr>
            </p:nvSpPr>
            <p:spPr/>
            <p:txBody>
              <a:bodyPr/>
              <a:lstStyle/>
              <a:p>
                <a:r>
                  <a:rPr lang="en-US" dirty="0"/>
                  <a:t>Which input perturbations </a:t>
                </a:r>
                <a14:m>
                  <m:oMath xmlns:m="http://schemas.openxmlformats.org/officeDocument/2006/math">
                    <m:r>
                      <a:rPr lang="en-US" b="0" i="1" smtClean="0">
                        <a:solidFill>
                          <a:schemeClr val="tx1"/>
                        </a:solidFill>
                        <a:latin typeface="Cambria Math" panose="02040503050406030204" pitchFamily="18" charset="0"/>
                      </a:rPr>
                      <m:t>𝛿</m:t>
                    </m:r>
                  </m:oMath>
                </a14:m>
                <a:r>
                  <a:rPr lang="en-US" dirty="0"/>
                  <a:t> are allowed?</a:t>
                </a:r>
              </a:p>
              <a:p>
                <a:r>
                  <a:rPr lang="en-US" dirty="0"/>
                  <a:t>Examples: </a:t>
                </a:r>
                <a14:m>
                  <m:oMath xmlns:m="http://schemas.openxmlformats.org/officeDocument/2006/math">
                    <m:r>
                      <a:rPr lang="en-US" b="0" i="1" smtClean="0">
                        <a:solidFill>
                          <a:schemeClr val="tx1"/>
                        </a:solidFill>
                        <a:latin typeface="Cambria Math" panose="02040503050406030204" pitchFamily="18" charset="0"/>
                      </a:rPr>
                      <m:t>𝛿</m:t>
                    </m:r>
                  </m:oMath>
                </a14:m>
                <a:r>
                  <a:rPr lang="en-US" dirty="0"/>
                  <a:t> that is small </a:t>
                </a:r>
                <a:r>
                  <a:rPr lang="en-US" dirty="0" err="1"/>
                  <a:t>wrt</a:t>
                </a:r>
                <a:endParaRPr lang="en-US" dirty="0"/>
              </a:p>
              <a:p>
                <a:pPr lvl="1"/>
                <a14:m>
                  <m:oMath xmlns:m="http://schemas.openxmlformats.org/officeDocument/2006/math">
                    <m:sSub>
                      <m:sSubPr>
                        <m:ctrlPr>
                          <a:rPr lang="en-US" i="1" dirty="0" smtClean="0">
                            <a:solidFill>
                              <a:srgbClr val="FF0000"/>
                            </a:solidFill>
                            <a:latin typeface="Cambria Math" panose="02040503050406030204" pitchFamily="18" charset="0"/>
                          </a:rPr>
                        </m:ctrlPr>
                      </m:sSubPr>
                      <m:e>
                        <m:r>
                          <a:rPr lang="en-US" i="1" dirty="0" smtClean="0">
                            <a:solidFill>
                              <a:srgbClr val="FF0000"/>
                            </a:solidFill>
                            <a:latin typeface="Cambria Math" panose="02040503050406030204" pitchFamily="18" charset="0"/>
                          </a:rPr>
                          <m:t>𝑙</m:t>
                        </m:r>
                      </m:e>
                      <m:sub>
                        <m:r>
                          <a:rPr lang="en-US" i="1" dirty="0" smtClean="0">
                            <a:solidFill>
                              <a:srgbClr val="FF0000"/>
                            </a:solidFill>
                            <a:latin typeface="Cambria Math" panose="02040503050406030204" pitchFamily="18" charset="0"/>
                          </a:rPr>
                          <m:t>𝑝</m:t>
                        </m:r>
                      </m:sub>
                    </m:sSub>
                  </m:oMath>
                </a14:m>
                <a:r>
                  <a:rPr lang="en-US" dirty="0">
                    <a:solidFill>
                      <a:srgbClr val="FF0000"/>
                    </a:solidFill>
                  </a:rPr>
                  <a:t> norm</a:t>
                </a:r>
                <a:r>
                  <a:rPr lang="en-US" dirty="0"/>
                  <a:t> (we focus on it in this lecture)</a:t>
                </a:r>
              </a:p>
              <a:p>
                <a:pPr lvl="1"/>
                <a:r>
                  <a:rPr lang="en-US" dirty="0"/>
                  <a:t>Rotation and/or translation</a:t>
                </a:r>
              </a:p>
              <a:p>
                <a:pPr lvl="1"/>
                <a:r>
                  <a:rPr lang="en-US" dirty="0"/>
                  <a:t>VGG feature perturbation</a:t>
                </a:r>
              </a:p>
              <a:p>
                <a:pPr lvl="1"/>
                <a:r>
                  <a:rPr lang="en-US" dirty="0"/>
                  <a:t>(add the perturbation you need here)</a:t>
                </a:r>
              </a:p>
            </p:txBody>
          </p:sp>
        </mc:Choice>
        <mc:Fallback xmlns="">
          <p:sp>
            <p:nvSpPr>
              <p:cNvPr id="3" name="Content Placeholder 2">
                <a:extLst>
                  <a:ext uri="{FF2B5EF4-FFF2-40B4-BE49-F238E27FC236}">
                    <a16:creationId xmlns:a16="http://schemas.microsoft.com/office/drawing/2014/main" id="{916EE7CF-2D64-48F1-8F9C-EAC186B4A2D5}"/>
                  </a:ext>
                </a:extLst>
              </p:cNvPr>
              <p:cNvSpPr>
                <a:spLocks noGrp="1" noRot="1" noChangeAspect="1" noMove="1" noResize="1" noEditPoints="1" noAdjustHandles="1" noChangeArrowheads="1" noChangeShapeType="1" noTextEdit="1"/>
              </p:cNvSpPr>
              <p:nvPr>
                <p:ph idx="1"/>
              </p:nvPr>
            </p:nvSpPr>
            <p:spPr>
              <a:blipFill>
                <a:blip r:embed="rId2"/>
                <a:stretch>
                  <a:fillRect l="-1704" t="-155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CBA4594E-4DD3-45D0-B846-CA758645AE44}"/>
              </a:ext>
            </a:extLst>
          </p:cNvPr>
          <p:cNvSpPr>
            <a:spLocks noGrp="1"/>
          </p:cNvSpPr>
          <p:nvPr>
            <p:ph type="sldNum" sz="quarter" idx="12"/>
          </p:nvPr>
        </p:nvSpPr>
        <p:spPr/>
        <p:txBody>
          <a:bodyPr/>
          <a:lstStyle/>
          <a:p>
            <a:pPr>
              <a:defRPr/>
            </a:pPr>
            <a:fld id="{F57F456A-00AF-44E6-8D70-638C0D0130FF}" type="slidenum">
              <a:rPr lang="en-US" altLang="zh-CN" smtClean="0"/>
              <a:pPr>
                <a:defRPr/>
              </a:pPr>
              <a:t>12</a:t>
            </a:fld>
            <a:endParaRPr lang="en-US" altLang="zh-CN"/>
          </a:p>
        </p:txBody>
      </p:sp>
    </p:spTree>
    <p:extLst>
      <p:ext uri="{BB962C8B-B14F-4D97-AF65-F5344CB8AC3E}">
        <p14:creationId xmlns:p14="http://schemas.microsoft.com/office/powerpoint/2010/main" val="30012241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79FCE5-B955-47C7-9F6E-E2B47E0EAED8}"/>
              </a:ext>
            </a:extLst>
          </p:cNvPr>
          <p:cNvSpPr>
            <a:spLocks noGrp="1"/>
          </p:cNvSpPr>
          <p:nvPr>
            <p:ph type="title"/>
          </p:nvPr>
        </p:nvSpPr>
        <p:spPr/>
        <p:txBody>
          <a:bodyPr/>
          <a:lstStyle/>
          <a:p>
            <a:r>
              <a:rPr lang="en-US" dirty="0"/>
              <a:t>Vector Norms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4E8BDEB-F2B8-4C7C-88D9-0D63A0902A09}"/>
                  </a:ext>
                </a:extLst>
              </p:cNvPr>
              <p:cNvSpPr>
                <a:spLocks noGrp="1"/>
              </p:cNvSpPr>
              <p:nvPr>
                <p:ph idx="1"/>
              </p:nvPr>
            </p:nvSpPr>
            <p:spPr>
              <a:xfrm>
                <a:off x="397172" y="1082512"/>
                <a:ext cx="6059016" cy="5479110"/>
              </a:xfrm>
            </p:spPr>
            <p:txBody>
              <a:bodyPr>
                <a:normAutofit fontScale="85000" lnSpcReduction="20000"/>
              </a:bodyPr>
              <a:lstStyle/>
              <a:p>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𝑙</m:t>
                        </m:r>
                      </m:e>
                      <m:sub>
                        <m:r>
                          <a:rPr lang="en-US" i="1">
                            <a:latin typeface="Cambria Math" panose="02040503050406030204" pitchFamily="18" charset="0"/>
                          </a:rPr>
                          <m:t>𝑝</m:t>
                        </m:r>
                      </m:sub>
                    </m:sSub>
                  </m:oMath>
                </a14:m>
                <a:r>
                  <a:rPr lang="en-US" dirty="0"/>
                  <a:t> norm of a </a:t>
                </a:r>
                <a14:m>
                  <m:oMath xmlns:m="http://schemas.openxmlformats.org/officeDocument/2006/math">
                    <m:r>
                      <a:rPr lang="en-US" b="0" i="1" smtClean="0">
                        <a:latin typeface="Cambria Math" panose="02040503050406030204" pitchFamily="18" charset="0"/>
                      </a:rPr>
                      <m:t>𝑘</m:t>
                    </m:r>
                  </m:oMath>
                </a14:m>
                <a:r>
                  <a:rPr lang="en-US" dirty="0"/>
                  <a:t>-dimensional vector </a:t>
                </a: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ℝ</m:t>
                        </m:r>
                      </m:e>
                      <m:sup>
                        <m:r>
                          <a:rPr lang="en-US" b="0" i="1" smtClean="0">
                            <a:latin typeface="Cambria Math" panose="02040503050406030204" pitchFamily="18" charset="0"/>
                          </a:rPr>
                          <m:t>𝑘</m:t>
                        </m:r>
                      </m:sup>
                    </m:sSup>
                  </m:oMath>
                </a14:m>
                <a:r>
                  <a:rPr lang="en-US" dirty="0"/>
                  <a:t> is a scalar defined as </a:t>
                </a:r>
                <a14:m>
                  <m:oMath xmlns:m="http://schemas.openxmlformats.org/officeDocument/2006/math">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𝑥</m:t>
                            </m:r>
                          </m:e>
                        </m:d>
                      </m:e>
                      <m:sub>
                        <m:r>
                          <a:rPr lang="en-US" i="1">
                            <a:latin typeface="Cambria Math" panose="02040503050406030204" pitchFamily="18" charset="0"/>
                          </a:rPr>
                          <m:t>𝑝</m:t>
                        </m:r>
                      </m:sub>
                    </m:sSub>
                    <m:r>
                      <a:rPr lang="en-US" b="0" i="1" smtClean="0">
                        <a:latin typeface="Cambria Math" panose="02040503050406030204" pitchFamily="18" charset="0"/>
                      </a:rPr>
                      <m:t>=</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nary>
                              <m:naryPr>
                                <m:chr m:val="∑"/>
                                <m:ctrlPr>
                                  <a:rPr lang="en-US"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𝑘</m:t>
                                </m:r>
                              </m:sup>
                              <m:e>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e>
                                    </m:d>
                                  </m:e>
                                  <m:sup>
                                    <m:r>
                                      <a:rPr lang="en-US" i="1">
                                        <a:latin typeface="Cambria Math" panose="02040503050406030204" pitchFamily="18" charset="0"/>
                                      </a:rPr>
                                      <m:t>𝑝</m:t>
                                    </m:r>
                                  </m:sup>
                                </m:sSup>
                              </m:e>
                            </m:nary>
                          </m:e>
                        </m:d>
                      </m:e>
                      <m:sup>
                        <m:r>
                          <a:rPr lang="en-US" i="1">
                            <a:latin typeface="Cambria Math" panose="02040503050406030204" pitchFamily="18" charset="0"/>
                          </a:rPr>
                          <m:t>1/</m:t>
                        </m:r>
                        <m:r>
                          <a:rPr lang="en-US" i="1">
                            <a:latin typeface="Cambria Math" panose="02040503050406030204" pitchFamily="18" charset="0"/>
                          </a:rPr>
                          <m:t>𝑝</m:t>
                        </m:r>
                      </m:sup>
                    </m:sSup>
                  </m:oMath>
                </a14:m>
                <a:r>
                  <a:rPr lang="en-US" dirty="0"/>
                  <a:t>. Suppose </a:t>
                </a:r>
                <a14:m>
                  <m:oMath xmlns:m="http://schemas.openxmlformats.org/officeDocument/2006/math">
                    <m:r>
                      <a:rPr lang="en-US" i="1">
                        <a:latin typeface="Cambria Math" panose="02040503050406030204" pitchFamily="18" charset="0"/>
                      </a:rPr>
                      <m:t>𝑥</m:t>
                    </m:r>
                    <m:r>
                      <a:rPr lang="en-US" i="1">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i="1">
                                  <a:latin typeface="Cambria Math" panose="02040503050406030204" pitchFamily="18" charset="0"/>
                                </a:rPr>
                                <m:t>3</m:t>
                              </m:r>
                            </m:e>
                          </m:mr>
                          <m:mr>
                            <m:e>
                              <m:r>
                                <a:rPr lang="en-US" i="1">
                                  <a:latin typeface="Cambria Math" panose="02040503050406030204" pitchFamily="18" charset="0"/>
                                </a:rPr>
                                <m:t>4</m:t>
                              </m:r>
                            </m:e>
                          </m:mr>
                        </m:m>
                      </m:e>
                    </m:d>
                  </m:oMath>
                </a14:m>
                <a:endParaRPr lang="en-US" dirty="0"/>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1</m:t>
                        </m:r>
                      </m:sub>
                    </m:sSub>
                  </m:oMath>
                </a14:m>
                <a:r>
                  <a:rPr lang="en-US" i="1" dirty="0"/>
                  <a:t> </a:t>
                </a:r>
                <a:r>
                  <a:rPr lang="en-US" dirty="0"/>
                  <a:t>norm: </a:t>
                </a:r>
                <a14:m>
                  <m:oMath xmlns:m="http://schemas.openxmlformats.org/officeDocument/2006/math">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𝑥</m:t>
                            </m:r>
                          </m:e>
                        </m:d>
                      </m:e>
                      <m:sub>
                        <m:r>
                          <a:rPr lang="en-US" b="0" i="1" smtClean="0">
                            <a:latin typeface="Cambria Math" panose="02040503050406030204" pitchFamily="18" charset="0"/>
                          </a:rPr>
                          <m:t>1</m:t>
                        </m:r>
                      </m:sub>
                    </m:sSub>
                    <m:r>
                      <a:rPr lang="en-US" b="0" i="1" smtClean="0">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𝑖</m:t>
                        </m:r>
                      </m:sub>
                      <m:sup/>
                      <m:e>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e>
                        </m:d>
                      </m:e>
                    </m:nary>
                  </m:oMath>
                </a14:m>
                <a:r>
                  <a:rPr lang="en-US" dirty="0"/>
                  <a:t> (Manhattan Distance)</a:t>
                </a:r>
              </a:p>
              <a:p>
                <a:pPr lvl="1"/>
                <a14:m>
                  <m:oMath xmlns:m="http://schemas.openxmlformats.org/officeDocument/2006/math">
                    <m:r>
                      <a:rPr lang="en-US" b="0" i="1" smtClean="0">
                        <a:latin typeface="Cambria Math" panose="02040503050406030204" pitchFamily="18" charset="0"/>
                      </a:rPr>
                      <m:t>=</m:t>
                    </m:r>
                    <m:d>
                      <m:dPr>
                        <m:begChr m:val="|"/>
                        <m:endChr m:val="|"/>
                        <m:ctrlPr>
                          <a:rPr lang="en-US" i="1" smtClean="0">
                            <a:latin typeface="Cambria Math" panose="02040503050406030204" pitchFamily="18" charset="0"/>
                          </a:rPr>
                        </m:ctrlPr>
                      </m:dPr>
                      <m:e>
                        <m:r>
                          <a:rPr lang="en-US" b="0" i="1" smtClean="0">
                            <a:latin typeface="Cambria Math" panose="02040503050406030204" pitchFamily="18" charset="0"/>
                          </a:rPr>
                          <m:t>3</m:t>
                        </m:r>
                      </m:e>
                    </m:d>
                    <m:r>
                      <a:rPr lang="en-US" b="0" i="1" smtClean="0">
                        <a:latin typeface="Cambria Math" panose="02040503050406030204" pitchFamily="18" charset="0"/>
                      </a:rPr>
                      <m:t>+</m:t>
                    </m:r>
                    <m:d>
                      <m:dPr>
                        <m:begChr m:val="|"/>
                        <m:endChr m:val="|"/>
                        <m:ctrlPr>
                          <a:rPr lang="en-US" i="1">
                            <a:latin typeface="Cambria Math" panose="02040503050406030204" pitchFamily="18" charset="0"/>
                          </a:rPr>
                        </m:ctrlPr>
                      </m:dPr>
                      <m:e>
                        <m:r>
                          <a:rPr lang="en-US" b="0" i="1" smtClean="0">
                            <a:latin typeface="Cambria Math" panose="02040503050406030204" pitchFamily="18" charset="0"/>
                          </a:rPr>
                          <m:t>4</m:t>
                        </m:r>
                      </m:e>
                    </m:d>
                    <m:r>
                      <a:rPr lang="en-US" b="0" i="1" smtClean="0">
                        <a:latin typeface="Cambria Math" panose="02040503050406030204" pitchFamily="18" charset="0"/>
                      </a:rPr>
                      <m:t>=7</m:t>
                    </m:r>
                  </m:oMath>
                </a14:m>
                <a:endParaRPr lang="en-US" dirty="0"/>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2</m:t>
                        </m:r>
                      </m:sub>
                    </m:sSub>
                  </m:oMath>
                </a14:m>
                <a:r>
                  <a:rPr lang="en-US" i="1" dirty="0"/>
                  <a:t> </a:t>
                </a:r>
                <a:r>
                  <a:rPr lang="en-US" dirty="0"/>
                  <a:t>norm: </a:t>
                </a:r>
                <a14:m>
                  <m:oMath xmlns:m="http://schemas.openxmlformats.org/officeDocument/2006/math">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𝑥</m:t>
                            </m:r>
                          </m:e>
                        </m:d>
                      </m:e>
                      <m:sub>
                        <m:r>
                          <a:rPr lang="en-US" b="0" i="1" smtClean="0">
                            <a:latin typeface="Cambria Math" panose="02040503050406030204" pitchFamily="18" charset="0"/>
                          </a:rPr>
                          <m:t>2</m:t>
                        </m:r>
                      </m:sub>
                    </m:sSub>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nary>
                          <m:naryPr>
                            <m:chr m:val="∑"/>
                            <m:supHide m:val="on"/>
                            <m:ctrlPr>
                              <a:rPr lang="en-US" i="1">
                                <a:latin typeface="Cambria Math" panose="02040503050406030204" pitchFamily="18" charset="0"/>
                              </a:rPr>
                            </m:ctrlPr>
                          </m:naryPr>
                          <m:sub>
                            <m:r>
                              <a:rPr lang="en-US" i="1">
                                <a:latin typeface="Cambria Math" panose="02040503050406030204" pitchFamily="18" charset="0"/>
                              </a:rPr>
                              <m:t>𝑖</m:t>
                            </m:r>
                          </m:sub>
                          <m:sup/>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𝑥</m:t>
                                </m:r>
                              </m:e>
                              <m:sub>
                                <m:r>
                                  <a:rPr lang="en-US" b="0" i="1" smtClean="0">
                                    <a:latin typeface="Cambria Math" panose="02040503050406030204" pitchFamily="18" charset="0"/>
                                  </a:rPr>
                                  <m:t>𝑖</m:t>
                                </m:r>
                              </m:sub>
                              <m:sup>
                                <m:r>
                                  <a:rPr lang="en-US" b="0" i="1" smtClean="0">
                                    <a:latin typeface="Cambria Math" panose="02040503050406030204" pitchFamily="18" charset="0"/>
                                  </a:rPr>
                                  <m:t>2</m:t>
                                </m:r>
                              </m:sup>
                            </m:sSubSup>
                          </m:e>
                        </m:nary>
                      </m:e>
                    </m:rad>
                  </m:oMath>
                </a14:m>
                <a:r>
                  <a:rPr lang="en-US" dirty="0"/>
                  <a:t> (Euclidean norm)</a:t>
                </a:r>
              </a:p>
              <a:p>
                <a:pPr lvl="1"/>
                <a14:m>
                  <m:oMath xmlns:m="http://schemas.openxmlformats.org/officeDocument/2006/math">
                    <m:r>
                      <a:rPr lang="en-US" b="0" i="1" smtClean="0">
                        <a:latin typeface="Cambria Math" panose="02040503050406030204" pitchFamily="18" charset="0"/>
                      </a:rPr>
                      <m:t>=</m:t>
                    </m:r>
                    <m:rad>
                      <m:radPr>
                        <m:degHide m:val="on"/>
                        <m:ctrlPr>
                          <a:rPr lang="en-US" i="1">
                            <a:latin typeface="Cambria Math" panose="02040503050406030204" pitchFamily="18" charset="0"/>
                          </a:rPr>
                        </m:ctrlPr>
                      </m:radPr>
                      <m:deg/>
                      <m:e>
                        <m:sSup>
                          <m:sSupPr>
                            <m:ctrlPr>
                              <a:rPr lang="en-US" b="0" i="1" smtClean="0">
                                <a:latin typeface="Cambria Math" panose="02040503050406030204" pitchFamily="18" charset="0"/>
                              </a:rPr>
                            </m:ctrlPr>
                          </m:sSupPr>
                          <m:e>
                            <m:r>
                              <a:rPr lang="en-US" b="0" i="1" smtClean="0">
                                <a:latin typeface="Cambria Math" panose="02040503050406030204" pitchFamily="18" charset="0"/>
                              </a:rPr>
                              <m:t>3</m:t>
                            </m:r>
                          </m:e>
                          <m:sup>
                            <m:r>
                              <a:rPr lang="en-US" b="0" i="1" smtClean="0">
                                <a:latin typeface="Cambria Math" panose="02040503050406030204" pitchFamily="18" charset="0"/>
                              </a:rPr>
                              <m:t>2</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4</m:t>
                            </m:r>
                          </m:e>
                          <m:sup>
                            <m:r>
                              <a:rPr lang="en-US" b="0" i="1" smtClean="0">
                                <a:latin typeface="Cambria Math" panose="02040503050406030204" pitchFamily="18" charset="0"/>
                              </a:rPr>
                              <m:t>2</m:t>
                            </m:r>
                          </m:sup>
                        </m:sSup>
                      </m:e>
                    </m:rad>
                    <m:r>
                      <a:rPr lang="en-US" b="0" i="1" smtClean="0">
                        <a:latin typeface="Cambria Math" panose="02040503050406030204" pitchFamily="18" charset="0"/>
                      </a:rPr>
                      <m:t>=5</m:t>
                    </m:r>
                  </m:oMath>
                </a14:m>
                <a:endParaRPr lang="en-US" dirty="0"/>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m:t>
                        </m:r>
                      </m:sub>
                    </m:sSub>
                  </m:oMath>
                </a14:m>
                <a:r>
                  <a:rPr lang="en-US" dirty="0"/>
                  <a:t> norm: </a:t>
                </a:r>
                <a14:m>
                  <m:oMath xmlns:m="http://schemas.openxmlformats.org/officeDocument/2006/math">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𝑥</m:t>
                            </m:r>
                          </m:e>
                        </m:d>
                      </m:e>
                      <m:sub>
                        <m:r>
                          <a:rPr lang="en-US" b="0" i="1" smtClean="0">
                            <a:latin typeface="Cambria Math" panose="02040503050406030204" pitchFamily="18" charset="0"/>
                          </a:rPr>
                          <m:t>∞</m:t>
                        </m:r>
                      </m:sub>
                    </m:sSub>
                    <m:r>
                      <a:rPr lang="en-US" i="1">
                        <a:latin typeface="Cambria Math" panose="02040503050406030204" pitchFamily="18" charset="0"/>
                      </a:rPr>
                      <m:t>=</m:t>
                    </m:r>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max</m:t>
                            </m:r>
                          </m:e>
                          <m:lim>
                            <m:r>
                              <a:rPr lang="en-US" b="0" i="1" smtClean="0">
                                <a:latin typeface="Cambria Math" panose="02040503050406030204" pitchFamily="18" charset="0"/>
                              </a:rPr>
                              <m:t>𝑖</m:t>
                            </m:r>
                          </m:lim>
                        </m:limLow>
                      </m:fName>
                      <m:e>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r>
                          <a:rPr lang="en-US" b="0" i="1" smtClean="0">
                            <a:latin typeface="Cambria Math" panose="02040503050406030204" pitchFamily="18" charset="0"/>
                          </a:rPr>
                          <m:t>|</m:t>
                        </m:r>
                      </m:e>
                    </m:func>
                  </m:oMath>
                </a14:m>
                <a:endParaRPr lang="en-US" dirty="0"/>
              </a:p>
              <a:p>
                <a:pPr lvl="1"/>
                <a14:m>
                  <m:oMath xmlns:m="http://schemas.openxmlformats.org/officeDocument/2006/math">
                    <m:func>
                      <m:funcPr>
                        <m:ctrlPr>
                          <a:rPr lang="en-US" i="1">
                            <a:latin typeface="Cambria Math" panose="02040503050406030204" pitchFamily="18" charset="0"/>
                          </a:rPr>
                        </m:ctrlPr>
                      </m:funcPr>
                      <m:fName>
                        <m:r>
                          <a:rPr lang="en-US" b="0" i="1" smtClean="0">
                            <a:latin typeface="Cambria Math" panose="02040503050406030204" pitchFamily="18" charset="0"/>
                          </a:rPr>
                          <m:t>=</m:t>
                        </m:r>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𝑖</m:t>
                            </m:r>
                          </m:lim>
                        </m:limLow>
                      </m:fName>
                      <m:e>
                        <m:d>
                          <m:dPr>
                            <m:ctrlPr>
                              <a:rPr lang="en-US" b="0" i="1" smtClean="0">
                                <a:latin typeface="Cambria Math" panose="02040503050406030204" pitchFamily="18" charset="0"/>
                              </a:rPr>
                            </m:ctrlPr>
                          </m:dPr>
                          <m:e>
                            <m:r>
                              <a:rPr lang="en-US" b="0" i="1" smtClean="0">
                                <a:latin typeface="Cambria Math" panose="02040503050406030204" pitchFamily="18" charset="0"/>
                              </a:rPr>
                              <m:t>3,4</m:t>
                            </m:r>
                          </m:e>
                        </m:d>
                        <m:r>
                          <a:rPr lang="en-US" b="0" i="1" smtClean="0">
                            <a:latin typeface="Cambria Math" panose="02040503050406030204" pitchFamily="18" charset="0"/>
                          </a:rPr>
                          <m:t>=4</m:t>
                        </m:r>
                      </m:e>
                    </m:func>
                  </m:oMath>
                </a14:m>
                <a:endParaRPr lang="en-US" dirty="0"/>
              </a:p>
              <a:p>
                <a:endParaRPr lang="en-US" dirty="0"/>
              </a:p>
              <a:p>
                <a:endParaRPr lang="en-SE" dirty="0"/>
              </a:p>
            </p:txBody>
          </p:sp>
        </mc:Choice>
        <mc:Fallback xmlns="">
          <p:sp>
            <p:nvSpPr>
              <p:cNvPr id="3" name="Content Placeholder 2">
                <a:extLst>
                  <a:ext uri="{FF2B5EF4-FFF2-40B4-BE49-F238E27FC236}">
                    <a16:creationId xmlns:a16="http://schemas.microsoft.com/office/drawing/2014/main" id="{B4E8BDEB-F2B8-4C7C-88D9-0D63A0902A09}"/>
                  </a:ext>
                </a:extLst>
              </p:cNvPr>
              <p:cNvSpPr>
                <a:spLocks noGrp="1" noRot="1" noChangeAspect="1" noMove="1" noResize="1" noEditPoints="1" noAdjustHandles="1" noChangeArrowheads="1" noChangeShapeType="1" noTextEdit="1"/>
              </p:cNvSpPr>
              <p:nvPr>
                <p:ph idx="1"/>
              </p:nvPr>
            </p:nvSpPr>
            <p:spPr>
              <a:xfrm>
                <a:off x="397172" y="1082512"/>
                <a:ext cx="6059016" cy="5479110"/>
              </a:xfrm>
              <a:blipFill>
                <a:blip r:embed="rId2"/>
                <a:stretch>
                  <a:fillRect t="-2339"/>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CCFEE8C7-0A6E-472F-BD5F-2F0837FA4655}"/>
              </a:ext>
            </a:extLst>
          </p:cNvPr>
          <p:cNvSpPr>
            <a:spLocks noGrp="1"/>
          </p:cNvSpPr>
          <p:nvPr>
            <p:ph type="sldNum" sz="quarter" idx="12"/>
          </p:nvPr>
        </p:nvSpPr>
        <p:spPr/>
        <p:txBody>
          <a:bodyPr/>
          <a:lstStyle/>
          <a:p>
            <a:pPr>
              <a:defRPr/>
            </a:pPr>
            <a:fld id="{F57F456A-00AF-44E6-8D70-638C0D0130FF}" type="slidenum">
              <a:rPr lang="en-US" altLang="zh-CN" smtClean="0"/>
              <a:pPr>
                <a:defRPr/>
              </a:pPr>
              <a:t>13</a:t>
            </a:fld>
            <a:endParaRPr lang="en-US" altLang="zh-CN"/>
          </a:p>
        </p:txBody>
      </p:sp>
      <p:pic>
        <p:nvPicPr>
          <p:cNvPr id="1026" name="Picture 2">
            <a:extLst>
              <a:ext uri="{FF2B5EF4-FFF2-40B4-BE49-F238E27FC236}">
                <a16:creationId xmlns:a16="http://schemas.microsoft.com/office/drawing/2014/main" id="{07537BF1-E51D-4E1E-B8EA-90025A9372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0206" y="260648"/>
            <a:ext cx="2526580" cy="222339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D35AE82E-23A2-44A7-9CFC-A74D37B42CC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13912" y="2439727"/>
            <a:ext cx="2514600" cy="1827276"/>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122AB075-1C75-4DD5-AEA6-A148A59D0112}"/>
              </a:ext>
            </a:extLst>
          </p:cNvPr>
          <p:cNvSpPr txBox="1"/>
          <p:nvPr/>
        </p:nvSpPr>
        <p:spPr>
          <a:xfrm>
            <a:off x="1736812" y="6593208"/>
            <a:ext cx="5670376" cy="253916"/>
          </a:xfrm>
          <a:prstGeom prst="rect">
            <a:avLst/>
          </a:prstGeom>
          <a:noFill/>
        </p:spPr>
        <p:txBody>
          <a:bodyPr wrap="square">
            <a:spAutoFit/>
          </a:bodyPr>
          <a:lstStyle/>
          <a:p>
            <a:r>
              <a:rPr lang="en-SE" sz="1050" dirty="0"/>
              <a:t>https://montjoile.medium.com/l0-norm-l1-norm-l2-norm-l-infinity-norm-7a7d18a4f40c</a:t>
            </a:r>
          </a:p>
        </p:txBody>
      </p:sp>
      <p:grpSp>
        <p:nvGrpSpPr>
          <p:cNvPr id="16" name="Group 15">
            <a:extLst>
              <a:ext uri="{FF2B5EF4-FFF2-40B4-BE49-F238E27FC236}">
                <a16:creationId xmlns:a16="http://schemas.microsoft.com/office/drawing/2014/main" id="{CD84CD87-DC6C-4A02-B760-DF6279785992}"/>
              </a:ext>
            </a:extLst>
          </p:cNvPr>
          <p:cNvGrpSpPr/>
          <p:nvPr/>
        </p:nvGrpSpPr>
        <p:grpSpPr>
          <a:xfrm>
            <a:off x="6357425" y="4365104"/>
            <a:ext cx="2571087" cy="2223390"/>
            <a:chOff x="6357425" y="4113578"/>
            <a:chExt cx="2571087" cy="2223390"/>
          </a:xfrm>
        </p:grpSpPr>
        <p:pic>
          <p:nvPicPr>
            <p:cNvPr id="13" name="Picture 2">
              <a:extLst>
                <a:ext uri="{FF2B5EF4-FFF2-40B4-BE49-F238E27FC236}">
                  <a16:creationId xmlns:a16="http://schemas.microsoft.com/office/drawing/2014/main" id="{8DFC9447-CEA3-49AF-A667-7C0D18E6D5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57425" y="4113578"/>
              <a:ext cx="2526580" cy="222339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8DD51517-50F1-454B-B09B-0F2334856DA7}"/>
                </a:ext>
              </a:extLst>
            </p:cNvPr>
            <p:cNvSpPr/>
            <p:nvPr/>
          </p:nvSpPr>
          <p:spPr bwMode="auto">
            <a:xfrm>
              <a:off x="7524328" y="5229200"/>
              <a:ext cx="792088" cy="72008"/>
            </a:xfrm>
            <a:prstGeom prst="rect">
              <a:avLst/>
            </a:prstGeom>
            <a:solidFill>
              <a:schemeClr val="bg1"/>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cxnSp>
          <p:nvCxnSpPr>
            <p:cNvPr id="14" name="Straight Connector 13">
              <a:extLst>
                <a:ext uri="{FF2B5EF4-FFF2-40B4-BE49-F238E27FC236}">
                  <a16:creationId xmlns:a16="http://schemas.microsoft.com/office/drawing/2014/main" id="{24FFC7F2-1FE2-470A-B5F4-7E646318F0BE}"/>
                </a:ext>
              </a:extLst>
            </p:cNvPr>
            <p:cNvCxnSpPr>
              <a:cxnSpLocks/>
            </p:cNvCxnSpPr>
            <p:nvPr/>
          </p:nvCxnSpPr>
          <p:spPr bwMode="auto">
            <a:xfrm>
              <a:off x="6401932" y="5274766"/>
              <a:ext cx="2526580" cy="0"/>
            </a:xfrm>
            <a:prstGeom prst="line">
              <a:avLst/>
            </a:prstGeom>
            <a:noFill/>
            <a:ln w="25400" cap="flat" cmpd="sng" algn="ctr">
              <a:solidFill>
                <a:schemeClr val="bg1">
                  <a:lumMod val="75000"/>
                </a:schemeClr>
              </a:solidFill>
              <a:prstDash val="solid"/>
              <a:round/>
              <a:headEnd type="none" w="med" len="med"/>
              <a:tailEnd type="none" w="med" len="med"/>
            </a:ln>
            <a:effectLst/>
          </p:spPr>
        </p:cxnSp>
      </p:gr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056FE7C3-D72F-4758-A783-EDB107267558}"/>
                  </a:ext>
                </a:extLst>
              </p:cNvPr>
              <p:cNvSpPr txBox="1"/>
              <p:nvPr/>
            </p:nvSpPr>
            <p:spPr>
              <a:xfrm>
                <a:off x="7023062" y="2020778"/>
                <a:ext cx="1080120" cy="400110"/>
              </a:xfrm>
              <a:prstGeom prst="rect">
                <a:avLst/>
              </a:prstGeom>
              <a:solidFill>
                <a:schemeClr val="bg1"/>
              </a:solidFill>
              <a:ln>
                <a:solidFill>
                  <a:schemeClr val="tx1"/>
                </a:solidFill>
              </a:ln>
            </p:spPr>
            <p:txBody>
              <a:bodyPr wrap="square">
                <a:spAutoFit/>
              </a:bodyPr>
              <a:lstStyle/>
              <a:p>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𝑙</m:t>
                        </m:r>
                      </m:e>
                      <m:sub>
                        <m:r>
                          <a:rPr lang="en-US" sz="2000" b="0" i="1" smtClean="0">
                            <a:latin typeface="Cambria Math" panose="02040503050406030204" pitchFamily="18" charset="0"/>
                          </a:rPr>
                          <m:t>1</m:t>
                        </m:r>
                      </m:sub>
                    </m:sSub>
                  </m:oMath>
                </a14:m>
                <a:r>
                  <a:rPr lang="en-US" sz="2000" i="1" dirty="0"/>
                  <a:t> </a:t>
                </a:r>
                <a:r>
                  <a:rPr lang="en-US" sz="2000" dirty="0"/>
                  <a:t>norm</a:t>
                </a:r>
                <a:endParaRPr lang="en-SE" sz="2000" dirty="0"/>
              </a:p>
            </p:txBody>
          </p:sp>
        </mc:Choice>
        <mc:Fallback xmlns="">
          <p:sp>
            <p:nvSpPr>
              <p:cNvPr id="18" name="TextBox 17">
                <a:extLst>
                  <a:ext uri="{FF2B5EF4-FFF2-40B4-BE49-F238E27FC236}">
                    <a16:creationId xmlns:a16="http://schemas.microsoft.com/office/drawing/2014/main" id="{056FE7C3-D72F-4758-A783-EDB107267558}"/>
                  </a:ext>
                </a:extLst>
              </p:cNvPr>
              <p:cNvSpPr txBox="1">
                <a:spLocks noRot="1" noChangeAspect="1" noMove="1" noResize="1" noEditPoints="1" noAdjustHandles="1" noChangeArrowheads="1" noChangeShapeType="1" noTextEdit="1"/>
              </p:cNvSpPr>
              <p:nvPr/>
            </p:nvSpPr>
            <p:spPr>
              <a:xfrm>
                <a:off x="7023062" y="2020778"/>
                <a:ext cx="1080120" cy="400110"/>
              </a:xfrm>
              <a:prstGeom prst="rect">
                <a:avLst/>
              </a:prstGeom>
              <a:blipFill>
                <a:blip r:embed="rId5"/>
                <a:stretch>
                  <a:fillRect t="-4412" r="-1117" b="-25000"/>
                </a:stretch>
              </a:blipFill>
              <a:ln>
                <a:solidFill>
                  <a:schemeClr val="tx1"/>
                </a:solidFill>
              </a:ln>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CB9A2351-578C-49DF-AEA6-6ED64430F381}"/>
                  </a:ext>
                </a:extLst>
              </p:cNvPr>
              <p:cNvSpPr txBox="1"/>
              <p:nvPr/>
            </p:nvSpPr>
            <p:spPr>
              <a:xfrm>
                <a:off x="7023062" y="3964994"/>
                <a:ext cx="1080120" cy="400110"/>
              </a:xfrm>
              <a:prstGeom prst="rect">
                <a:avLst/>
              </a:prstGeom>
              <a:solidFill>
                <a:schemeClr val="bg1"/>
              </a:solidFill>
              <a:ln>
                <a:solidFill>
                  <a:schemeClr val="tx1"/>
                </a:solidFill>
              </a:ln>
            </p:spPr>
            <p:txBody>
              <a:bodyPr wrap="square">
                <a:spAutoFit/>
              </a:bodyPr>
              <a:lstStyle/>
              <a:p>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𝑙</m:t>
                        </m:r>
                      </m:e>
                      <m:sub>
                        <m:r>
                          <a:rPr lang="en-US" sz="2000" b="0" i="1" smtClean="0">
                            <a:latin typeface="Cambria Math" panose="02040503050406030204" pitchFamily="18" charset="0"/>
                          </a:rPr>
                          <m:t>2</m:t>
                        </m:r>
                      </m:sub>
                    </m:sSub>
                  </m:oMath>
                </a14:m>
                <a:r>
                  <a:rPr lang="en-US" sz="2000" i="1" dirty="0"/>
                  <a:t> </a:t>
                </a:r>
                <a:r>
                  <a:rPr lang="en-US" sz="2000" dirty="0"/>
                  <a:t>norm</a:t>
                </a:r>
                <a:endParaRPr lang="en-SE" sz="2000" dirty="0"/>
              </a:p>
            </p:txBody>
          </p:sp>
        </mc:Choice>
        <mc:Fallback xmlns="">
          <p:sp>
            <p:nvSpPr>
              <p:cNvPr id="21" name="TextBox 20">
                <a:extLst>
                  <a:ext uri="{FF2B5EF4-FFF2-40B4-BE49-F238E27FC236}">
                    <a16:creationId xmlns:a16="http://schemas.microsoft.com/office/drawing/2014/main" id="{CB9A2351-578C-49DF-AEA6-6ED64430F381}"/>
                  </a:ext>
                </a:extLst>
              </p:cNvPr>
              <p:cNvSpPr txBox="1">
                <a:spLocks noRot="1" noChangeAspect="1" noMove="1" noResize="1" noEditPoints="1" noAdjustHandles="1" noChangeArrowheads="1" noChangeShapeType="1" noTextEdit="1"/>
              </p:cNvSpPr>
              <p:nvPr/>
            </p:nvSpPr>
            <p:spPr>
              <a:xfrm>
                <a:off x="7023062" y="3964994"/>
                <a:ext cx="1080120" cy="400110"/>
              </a:xfrm>
              <a:prstGeom prst="rect">
                <a:avLst/>
              </a:prstGeom>
              <a:blipFill>
                <a:blip r:embed="rId6"/>
                <a:stretch>
                  <a:fillRect t="-4412" r="-1676" b="-25000"/>
                </a:stretch>
              </a:blipFill>
              <a:ln>
                <a:solidFill>
                  <a:schemeClr val="tx1"/>
                </a:solidFill>
              </a:ln>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7EC3AA04-5514-4E5A-9AC8-CB0DB0EE0F37}"/>
                  </a:ext>
                </a:extLst>
              </p:cNvPr>
              <p:cNvSpPr txBox="1"/>
              <p:nvPr/>
            </p:nvSpPr>
            <p:spPr>
              <a:xfrm>
                <a:off x="6992639" y="6156446"/>
                <a:ext cx="1140966" cy="400110"/>
              </a:xfrm>
              <a:prstGeom prst="rect">
                <a:avLst/>
              </a:prstGeom>
              <a:solidFill>
                <a:schemeClr val="bg1"/>
              </a:solidFill>
              <a:ln>
                <a:solidFill>
                  <a:schemeClr val="tx1"/>
                </a:solidFill>
              </a:ln>
            </p:spPr>
            <p:txBody>
              <a:bodyPr wrap="square">
                <a:spAutoFit/>
              </a:bodyPr>
              <a:lstStyle/>
              <a:p>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𝑙</m:t>
                        </m:r>
                      </m:e>
                      <m:sub>
                        <m:r>
                          <a:rPr lang="en-US" sz="2000" b="0" i="1" smtClean="0">
                            <a:latin typeface="Cambria Math" panose="02040503050406030204" pitchFamily="18" charset="0"/>
                          </a:rPr>
                          <m:t>∞</m:t>
                        </m:r>
                      </m:sub>
                    </m:sSub>
                  </m:oMath>
                </a14:m>
                <a:r>
                  <a:rPr lang="en-US" sz="2000" i="1" dirty="0"/>
                  <a:t> </a:t>
                </a:r>
                <a:r>
                  <a:rPr lang="en-US" sz="2000" dirty="0"/>
                  <a:t>norm</a:t>
                </a:r>
                <a:endParaRPr lang="en-SE" sz="2000" dirty="0"/>
              </a:p>
            </p:txBody>
          </p:sp>
        </mc:Choice>
        <mc:Fallback xmlns="">
          <p:sp>
            <p:nvSpPr>
              <p:cNvPr id="24" name="TextBox 23">
                <a:extLst>
                  <a:ext uri="{FF2B5EF4-FFF2-40B4-BE49-F238E27FC236}">
                    <a16:creationId xmlns:a16="http://schemas.microsoft.com/office/drawing/2014/main" id="{7EC3AA04-5514-4E5A-9AC8-CB0DB0EE0F37}"/>
                  </a:ext>
                </a:extLst>
              </p:cNvPr>
              <p:cNvSpPr txBox="1">
                <a:spLocks noRot="1" noChangeAspect="1" noMove="1" noResize="1" noEditPoints="1" noAdjustHandles="1" noChangeArrowheads="1" noChangeShapeType="1" noTextEdit="1"/>
              </p:cNvSpPr>
              <p:nvPr/>
            </p:nvSpPr>
            <p:spPr>
              <a:xfrm>
                <a:off x="6992639" y="6156446"/>
                <a:ext cx="1140966" cy="400110"/>
              </a:xfrm>
              <a:prstGeom prst="rect">
                <a:avLst/>
              </a:prstGeom>
              <a:blipFill>
                <a:blip r:embed="rId7"/>
                <a:stretch>
                  <a:fillRect t="-5882" r="-1587" b="-25000"/>
                </a:stretch>
              </a:blipFill>
              <a:ln>
                <a:solidFill>
                  <a:schemeClr val="tx1"/>
                </a:solidFill>
              </a:ln>
            </p:spPr>
            <p:txBody>
              <a:bodyPr/>
              <a:lstStyle/>
              <a:p>
                <a:r>
                  <a:rPr lang="en-SE">
                    <a:noFill/>
                  </a:rPr>
                  <a:t> </a:t>
                </a:r>
              </a:p>
            </p:txBody>
          </p:sp>
        </mc:Fallback>
      </mc:AlternateContent>
    </p:spTree>
    <p:extLst>
      <p:ext uri="{BB962C8B-B14F-4D97-AF65-F5344CB8AC3E}">
        <p14:creationId xmlns:p14="http://schemas.microsoft.com/office/powerpoint/2010/main" val="22785651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0E9C39-73C8-46D6-8011-A5888ECB8120}"/>
              </a:ext>
            </a:extLst>
          </p:cNvPr>
          <p:cNvSpPr>
            <a:spLocks noGrp="1"/>
          </p:cNvSpPr>
          <p:nvPr>
            <p:ph type="title"/>
          </p:nvPr>
        </p:nvSpPr>
        <p:spPr/>
        <p:txBody>
          <a:bodyPr/>
          <a:lstStyle/>
          <a:p>
            <a:r>
              <a:rPr lang="en-US" dirty="0"/>
              <a:t>Vector Norm Balls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1E79554-B268-42C5-9C65-5AF1B68C0339}"/>
                  </a:ext>
                </a:extLst>
              </p:cNvPr>
              <p:cNvSpPr>
                <a:spLocks noGrp="1"/>
              </p:cNvSpPr>
              <p:nvPr>
                <p:ph idx="1"/>
              </p:nvPr>
            </p:nvSpPr>
            <p:spPr>
              <a:xfrm>
                <a:off x="457200" y="1131912"/>
                <a:ext cx="8229600" cy="2729136"/>
              </a:xfrm>
            </p:spPr>
            <p:txBody>
              <a:bodyPr>
                <a:normAutofit fontScale="85000" lnSpcReduction="20000"/>
              </a:bodyPr>
              <a:lstStyle/>
              <a:p>
                <a:r>
                  <a:rPr lang="en-US" dirty="0"/>
                  <a:t>The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𝑝</m:t>
                        </m:r>
                      </m:sub>
                    </m:sSub>
                  </m:oMath>
                </a14:m>
                <a:r>
                  <a:rPr lang="en-US" dirty="0"/>
                  <a:t> norm ball </a:t>
                </a:r>
                <a14:m>
                  <m:oMath xmlns:m="http://schemas.openxmlformats.org/officeDocument/2006/math">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b="0" i="1" smtClean="0">
                                <a:latin typeface="Cambria Math" panose="02040503050406030204" pitchFamily="18" charset="0"/>
                              </a:rPr>
                              <m:t>𝑥</m:t>
                            </m:r>
                          </m:e>
                        </m:d>
                      </m:e>
                      <m:sub>
                        <m:r>
                          <a:rPr lang="en-US" b="0" i="1" smtClean="0">
                            <a:latin typeface="Cambria Math" panose="02040503050406030204" pitchFamily="18" charset="0"/>
                          </a:rPr>
                          <m:t>𝑝</m:t>
                        </m:r>
                      </m:sub>
                    </m:sSub>
                    <m:r>
                      <a:rPr lang="en-US" i="1">
                        <a:latin typeface="Cambria Math" panose="02040503050406030204" pitchFamily="18" charset="0"/>
                      </a:rPr>
                      <m:t>≤</m:t>
                    </m:r>
                    <m:r>
                      <a:rPr lang="en-US" b="0" i="1" smtClean="0">
                        <a:latin typeface="Cambria Math" panose="02040503050406030204" pitchFamily="18" charset="0"/>
                      </a:rPr>
                      <m:t>𝜖</m:t>
                    </m:r>
                  </m:oMath>
                </a14:m>
                <a:r>
                  <a:rPr lang="en-US" dirty="0"/>
                  <a:t> is the set of all vectors with </a:t>
                </a:r>
                <a14:m>
                  <m:oMath xmlns:m="http://schemas.openxmlformats.org/officeDocument/2006/math">
                    <m:r>
                      <a:rPr lang="en-US" b="0" i="1" smtClean="0">
                        <a:latin typeface="Cambria Math" panose="02040503050406030204" pitchFamily="18" charset="0"/>
                      </a:rPr>
                      <m:t>𝑝</m:t>
                    </m:r>
                  </m:oMath>
                </a14:m>
                <a:r>
                  <a:rPr lang="en-US" dirty="0"/>
                  <a:t>-norm less than or equal to </a:t>
                </a:r>
                <a14:m>
                  <m:oMath xmlns:m="http://schemas.openxmlformats.org/officeDocument/2006/math">
                    <m:r>
                      <a:rPr lang="en-US" i="1">
                        <a:latin typeface="Cambria Math" panose="02040503050406030204" pitchFamily="18" charset="0"/>
                      </a:rPr>
                      <m:t>𝜖</m:t>
                    </m:r>
                  </m:oMath>
                </a14:m>
                <a:r>
                  <a:rPr lang="en-US" dirty="0"/>
                  <a:t>: </a:t>
                </a:r>
                <a14:m>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𝐵</m:t>
                        </m:r>
                      </m:e>
                      <m:sub>
                        <m:r>
                          <a:rPr lang="en-US" b="0" i="1" dirty="0" smtClean="0">
                            <a:latin typeface="Cambria Math" panose="02040503050406030204" pitchFamily="18" charset="0"/>
                          </a:rPr>
                          <m:t>𝑝</m:t>
                        </m:r>
                      </m:sub>
                    </m:sSub>
                    <m:r>
                      <a:rPr lang="en-US" b="0" i="1" dirty="0" smtClean="0">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ℝ</m:t>
                        </m:r>
                      </m:e>
                      <m:sup>
                        <m:r>
                          <a:rPr lang="en-US" i="1">
                            <a:latin typeface="Cambria Math" panose="02040503050406030204" pitchFamily="18" charset="0"/>
                          </a:rPr>
                          <m:t>𝑘</m:t>
                        </m:r>
                      </m:sup>
                    </m:sSup>
                    <m:r>
                      <a:rPr lang="en-US" b="0" i="1" smtClean="0">
                        <a:latin typeface="Cambria Math" panose="02040503050406030204" pitchFamily="18" charset="0"/>
                      </a:rPr>
                      <m:t>|</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𝑥</m:t>
                            </m:r>
                          </m:e>
                        </m:d>
                      </m:e>
                      <m:sub>
                        <m:r>
                          <a:rPr lang="en-US" i="1">
                            <a:latin typeface="Cambria Math" panose="02040503050406030204" pitchFamily="18" charset="0"/>
                          </a:rPr>
                          <m:t>𝑝</m:t>
                        </m:r>
                      </m:sub>
                    </m:sSub>
                    <m:r>
                      <a:rPr lang="en-US" b="0" i="1" smtClean="0">
                        <a:latin typeface="Cambria Math" panose="02040503050406030204" pitchFamily="18" charset="0"/>
                      </a:rPr>
                      <m:t>≤</m:t>
                    </m:r>
                    <m:r>
                      <a:rPr lang="en-US" i="1">
                        <a:latin typeface="Cambria Math" panose="02040503050406030204" pitchFamily="18" charset="0"/>
                      </a:rPr>
                      <m:t>𝜖</m:t>
                    </m:r>
                    <m:r>
                      <a:rPr lang="en-US" b="0" i="1" dirty="0" smtClean="0">
                        <a:latin typeface="Cambria Math" panose="02040503050406030204" pitchFamily="18" charset="0"/>
                      </a:rPr>
                      <m:t>}</m:t>
                    </m:r>
                  </m:oMath>
                </a14:m>
                <a:endParaRPr lang="en-US" dirty="0"/>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2</m:t>
                        </m:r>
                      </m:sub>
                    </m:sSub>
                  </m:oMath>
                </a14:m>
                <a:r>
                  <a:rPr lang="en-US" i="1" dirty="0"/>
                  <a:t> </a:t>
                </a:r>
                <a:r>
                  <a:rPr lang="en-US" dirty="0"/>
                  <a:t>norm ball </a:t>
                </a:r>
                <a14:m>
                  <m:oMath xmlns:m="http://schemas.openxmlformats.org/officeDocument/2006/math">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𝑥</m:t>
                            </m:r>
                          </m:e>
                        </m:d>
                      </m:e>
                      <m:sub>
                        <m:r>
                          <a:rPr lang="en-US" b="0" i="1" smtClean="0">
                            <a:latin typeface="Cambria Math" panose="02040503050406030204" pitchFamily="18" charset="0"/>
                          </a:rPr>
                          <m:t>2</m:t>
                        </m:r>
                      </m:sub>
                    </m:sSub>
                    <m:r>
                      <a:rPr lang="en-US" i="1">
                        <a:latin typeface="Cambria Math" panose="02040503050406030204" pitchFamily="18" charset="0"/>
                      </a:rPr>
                      <m:t>≤</m:t>
                    </m:r>
                    <m:r>
                      <a:rPr lang="en-US" i="1">
                        <a:latin typeface="Cambria Math" panose="02040503050406030204" pitchFamily="18" charset="0"/>
                      </a:rPr>
                      <m:t>𝜖</m:t>
                    </m:r>
                  </m:oMath>
                </a14:m>
                <a:r>
                  <a:rPr lang="en-US" dirty="0"/>
                  <a:t> : a circle with radius </a:t>
                </a:r>
                <a14:m>
                  <m:oMath xmlns:m="http://schemas.openxmlformats.org/officeDocument/2006/math">
                    <m:r>
                      <a:rPr lang="en-US" i="1">
                        <a:latin typeface="Cambria Math" panose="02040503050406030204" pitchFamily="18" charset="0"/>
                      </a:rPr>
                      <m:t>𝜖</m:t>
                    </m:r>
                  </m:oMath>
                </a14:m>
                <a:r>
                  <a:rPr lang="en-US" dirty="0"/>
                  <a:t> centered at origin</a:t>
                </a: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𝑙</m:t>
                        </m:r>
                      </m:e>
                      <m:sub>
                        <m:r>
                          <a:rPr lang="en-US" b="0" i="1" smtClean="0">
                            <a:latin typeface="Cambria Math" panose="02040503050406030204" pitchFamily="18" charset="0"/>
                          </a:rPr>
                          <m:t>∞</m:t>
                        </m:r>
                      </m:sub>
                    </m:sSub>
                  </m:oMath>
                </a14:m>
                <a:r>
                  <a:rPr lang="en-US" i="1" dirty="0"/>
                  <a:t> </a:t>
                </a:r>
                <a:r>
                  <a:rPr lang="en-US" dirty="0"/>
                  <a:t>norm ball </a:t>
                </a:r>
                <a14:m>
                  <m:oMath xmlns:m="http://schemas.openxmlformats.org/officeDocument/2006/math">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𝑥</m:t>
                            </m:r>
                          </m:e>
                        </m:d>
                      </m:e>
                      <m:sub>
                        <m:r>
                          <a:rPr lang="en-US" i="1">
                            <a:latin typeface="Cambria Math" panose="02040503050406030204" pitchFamily="18" charset="0"/>
                          </a:rPr>
                          <m:t>∞</m:t>
                        </m:r>
                      </m:sub>
                    </m:sSub>
                    <m:r>
                      <a:rPr lang="en-US" i="1">
                        <a:latin typeface="Cambria Math" panose="02040503050406030204" pitchFamily="18" charset="0"/>
                      </a:rPr>
                      <m:t>≤</m:t>
                    </m:r>
                    <m:r>
                      <a:rPr lang="en-US" i="1">
                        <a:latin typeface="Cambria Math" panose="02040503050406030204" pitchFamily="18" charset="0"/>
                      </a:rPr>
                      <m:t>𝜖</m:t>
                    </m:r>
                  </m:oMath>
                </a14:m>
                <a:r>
                  <a:rPr lang="en-US" dirty="0"/>
                  <a:t> : a square with edge length </a:t>
                </a:r>
                <a14:m>
                  <m:oMath xmlns:m="http://schemas.openxmlformats.org/officeDocument/2006/math">
                    <m:r>
                      <a:rPr lang="en-US" b="0" i="0" smtClean="0">
                        <a:latin typeface="Cambria Math" panose="02040503050406030204" pitchFamily="18" charset="0"/>
                      </a:rPr>
                      <m:t>2</m:t>
                    </m:r>
                    <m:r>
                      <a:rPr lang="en-US" i="1">
                        <a:latin typeface="Cambria Math" panose="02040503050406030204" pitchFamily="18" charset="0"/>
                      </a:rPr>
                      <m:t>𝜖</m:t>
                    </m:r>
                  </m:oMath>
                </a14:m>
                <a:r>
                  <a:rPr lang="en-US" dirty="0"/>
                  <a:t> centered at origin</a:t>
                </a:r>
              </a:p>
            </p:txBody>
          </p:sp>
        </mc:Choice>
        <mc:Fallback xmlns="">
          <p:sp>
            <p:nvSpPr>
              <p:cNvPr id="3" name="Content Placeholder 2">
                <a:extLst>
                  <a:ext uri="{FF2B5EF4-FFF2-40B4-BE49-F238E27FC236}">
                    <a16:creationId xmlns:a16="http://schemas.microsoft.com/office/drawing/2014/main" id="{91E79554-B268-42C5-9C65-5AF1B68C0339}"/>
                  </a:ext>
                </a:extLst>
              </p:cNvPr>
              <p:cNvSpPr>
                <a:spLocks noGrp="1" noRot="1" noChangeAspect="1" noMove="1" noResize="1" noEditPoints="1" noAdjustHandles="1" noChangeArrowheads="1" noChangeShapeType="1" noTextEdit="1"/>
              </p:cNvSpPr>
              <p:nvPr>
                <p:ph idx="1"/>
              </p:nvPr>
            </p:nvSpPr>
            <p:spPr>
              <a:xfrm>
                <a:off x="457200" y="1131912"/>
                <a:ext cx="8229600" cy="2729136"/>
              </a:xfrm>
              <a:blipFill>
                <a:blip r:embed="rId3"/>
                <a:stretch>
                  <a:fillRect l="-1259" t="-4698" r="-1111" b="-313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AA2224FF-9BBE-4A3D-B3B1-0626321E66BE}"/>
              </a:ext>
            </a:extLst>
          </p:cNvPr>
          <p:cNvSpPr>
            <a:spLocks noGrp="1"/>
          </p:cNvSpPr>
          <p:nvPr>
            <p:ph type="sldNum" sz="quarter" idx="12"/>
          </p:nvPr>
        </p:nvSpPr>
        <p:spPr/>
        <p:txBody>
          <a:bodyPr/>
          <a:lstStyle/>
          <a:p>
            <a:pPr>
              <a:defRPr/>
            </a:pPr>
            <a:fld id="{F57F456A-00AF-44E6-8D70-638C0D0130FF}" type="slidenum">
              <a:rPr lang="en-US" altLang="zh-CN" smtClean="0"/>
              <a:pPr>
                <a:defRPr/>
              </a:pPr>
              <a:t>14</a:t>
            </a:fld>
            <a:endParaRPr lang="en-US" altLang="zh-CN"/>
          </a:p>
        </p:txBody>
      </p:sp>
      <p:pic>
        <p:nvPicPr>
          <p:cNvPr id="2050" name="Picture 2" descr="enter image description here">
            <a:extLst>
              <a:ext uri="{FF2B5EF4-FFF2-40B4-BE49-F238E27FC236}">
                <a16:creationId xmlns:a16="http://schemas.microsoft.com/office/drawing/2014/main" id="{B8E3E72D-411A-4807-800C-97D4D5203E0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3755070"/>
            <a:ext cx="8990710" cy="27803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4081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7DC771DD-21D7-4F73-A6FA-83DB137F2EB1}"/>
                  </a:ext>
                </a:extLst>
              </p:cNvPr>
              <p:cNvSpPr>
                <a:spLocks noGrp="1"/>
              </p:cNvSpPr>
              <p:nvPr>
                <p:ph type="title"/>
              </p:nvPr>
            </p:nvSpPr>
            <p:spPr/>
            <p:txBody>
              <a:bodyPr/>
              <a:lstStyle/>
              <a:p>
                <a14:m>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𝑙</m:t>
                        </m:r>
                      </m:e>
                      <m:sub>
                        <m:r>
                          <a:rPr lang="en-US" i="1" dirty="0" smtClean="0">
                            <a:latin typeface="Cambria Math" panose="02040503050406030204" pitchFamily="18" charset="0"/>
                          </a:rPr>
                          <m:t>2</m:t>
                        </m:r>
                      </m:sub>
                    </m:sSub>
                  </m:oMath>
                </a14:m>
                <a:r>
                  <a:rPr lang="en-US" dirty="0"/>
                  <a:t> vs.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𝑙</m:t>
                        </m:r>
                      </m:e>
                      <m:sub>
                        <m:r>
                          <a:rPr lang="en-US" b="0" i="1" dirty="0" smtClean="0">
                            <a:latin typeface="Cambria Math" panose="02040503050406030204" pitchFamily="18" charset="0"/>
                          </a:rPr>
                          <m:t>∞</m:t>
                        </m:r>
                      </m:sub>
                    </m:sSub>
                  </m:oMath>
                </a14:m>
                <a:endParaRPr lang="en-SE" dirty="0"/>
              </a:p>
            </p:txBody>
          </p:sp>
        </mc:Choice>
        <mc:Fallback xmlns="">
          <p:sp>
            <p:nvSpPr>
              <p:cNvPr id="2" name="Title 1">
                <a:extLst>
                  <a:ext uri="{FF2B5EF4-FFF2-40B4-BE49-F238E27FC236}">
                    <a16:creationId xmlns:a16="http://schemas.microsoft.com/office/drawing/2014/main" id="{7DC771DD-21D7-4F73-A6FA-83DB137F2EB1}"/>
                  </a:ext>
                </a:extLst>
              </p:cNvPr>
              <p:cNvSpPr>
                <a:spLocks noGrp="1" noRot="1" noChangeAspect="1" noMove="1" noResize="1" noEditPoints="1" noAdjustHandles="1" noChangeArrowheads="1" noChangeShapeType="1" noTextEdit="1"/>
              </p:cNvSpPr>
              <p:nvPr>
                <p:ph type="title"/>
              </p:nvPr>
            </p:nvSpPr>
            <p:spPr>
              <a:blipFill>
                <a:blip r:embed="rId2"/>
                <a:stretch>
                  <a:fillRect t="-2797" b="-2028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E27792D-839E-49D7-9BFD-4FCFE610FE9B}"/>
                  </a:ext>
                </a:extLst>
              </p:cNvPr>
              <p:cNvSpPr>
                <a:spLocks noGrp="1"/>
              </p:cNvSpPr>
              <p:nvPr>
                <p:ph idx="1"/>
              </p:nvPr>
            </p:nvSpPr>
            <p:spPr>
              <a:xfrm>
                <a:off x="164767" y="1160416"/>
                <a:ext cx="5390624" cy="5614094"/>
              </a:xfrm>
            </p:spPr>
            <p:txBody>
              <a:bodyPr>
                <a:normAutofit fontScale="62500" lnSpcReduction="20000"/>
              </a:bodyPr>
              <a:lstStyle/>
              <a:p>
                <a:r>
                  <a:rPr lang="en-US" b="0" dirty="0"/>
                  <a:t>Consider the original vector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0</m:t>
                        </m:r>
                      </m:sup>
                    </m:sSup>
                    <m:r>
                      <a:rPr lang="en-US" b="0" i="1" smtClean="0">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m:rPr>
                                  <m:brk m:alnAt="7"/>
                                </m:rPr>
                                <a:rPr lang="en-US" i="1">
                                  <a:latin typeface="Cambria Math" panose="02040503050406030204" pitchFamily="18" charset="0"/>
                                </a:rPr>
                                <m:t>1</m:t>
                              </m:r>
                              <m:r>
                                <a:rPr lang="en-US" i="1">
                                  <a:latin typeface="Cambria Math" panose="02040503050406030204" pitchFamily="18" charset="0"/>
                                </a:rPr>
                                <m:t>0</m:t>
                              </m:r>
                            </m:e>
                          </m:mr>
                          <m:mr>
                            <m:e>
                              <m:r>
                                <a:rPr lang="en-US" i="1">
                                  <a:latin typeface="Cambria Math" panose="02040503050406030204" pitchFamily="18" charset="0"/>
                                </a:rPr>
                                <m:t>10</m:t>
                              </m:r>
                            </m:e>
                          </m:mr>
                        </m:m>
                      </m:e>
                    </m:d>
                  </m:oMath>
                </a14:m>
                <a:r>
                  <a:rPr lang="en-US" dirty="0"/>
                  <a:t> and two disturbed vectors </a:t>
                </a:r>
                <a14:m>
                  <m:oMath xmlns:m="http://schemas.openxmlformats.org/officeDocument/2006/math">
                    <m:sSup>
                      <m:sSupPr>
                        <m:ctrlPr>
                          <a:rPr lang="en-US" i="1">
                            <a:latin typeface="Cambria Math" panose="02040503050406030204" pitchFamily="18" charset="0"/>
                          </a:rPr>
                        </m:ctrlPr>
                      </m:sSupPr>
                      <m:e>
                        <m:r>
                          <a:rPr lang="en-US">
                            <a:latin typeface="Cambria Math" panose="02040503050406030204" pitchFamily="18" charset="0"/>
                          </a:rPr>
                          <m:t>𝑥</m:t>
                        </m:r>
                      </m:e>
                      <m:sup>
                        <m:r>
                          <a:rPr lang="en-US">
                            <a:latin typeface="Cambria Math" panose="02040503050406030204" pitchFamily="18" charset="0"/>
                          </a:rPr>
                          <m:t>1</m:t>
                        </m:r>
                      </m:sup>
                    </m:sSup>
                    <m:r>
                      <a:rPr lang="en-US">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a:latin typeface="Cambria Math" panose="02040503050406030204" pitchFamily="18" charset="0"/>
                                </a:rPr>
                                <m:t>3</m:t>
                              </m:r>
                            </m:e>
                          </m:mr>
                          <m:mr>
                            <m:e>
                              <m:r>
                                <a:rPr lang="en-US">
                                  <a:latin typeface="Cambria Math" panose="02040503050406030204" pitchFamily="18" charset="0"/>
                                </a:rPr>
                                <m:t>3</m:t>
                              </m:r>
                            </m:e>
                          </m:mr>
                        </m:m>
                      </m:e>
                    </m:d>
                    <m:r>
                      <a:rPr lang="en-US">
                        <a:latin typeface="Cambria Math" panose="02040503050406030204" pitchFamily="18" charset="0"/>
                      </a:rPr>
                      <m:t>,</m:t>
                    </m:r>
                    <m:sSup>
                      <m:sSupPr>
                        <m:ctrlPr>
                          <a:rPr lang="en-US" i="1">
                            <a:latin typeface="Cambria Math" panose="02040503050406030204" pitchFamily="18" charset="0"/>
                          </a:rPr>
                        </m:ctrlPr>
                      </m:sSupPr>
                      <m:e>
                        <m:r>
                          <a:rPr lang="en-US">
                            <a:latin typeface="Cambria Math" panose="02040503050406030204" pitchFamily="18" charset="0"/>
                          </a:rPr>
                          <m:t>𝑥</m:t>
                        </m:r>
                      </m:e>
                      <m:sup>
                        <m:r>
                          <a:rPr lang="en-US" b="0" i="0" smtClean="0">
                            <a:latin typeface="Cambria Math" panose="02040503050406030204" pitchFamily="18" charset="0"/>
                          </a:rPr>
                          <m:t>2</m:t>
                        </m:r>
                      </m:sup>
                    </m:sSup>
                    <m:r>
                      <a:rPr lang="en-US">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a:latin typeface="Cambria Math" panose="02040503050406030204" pitchFamily="18" charset="0"/>
                                </a:rPr>
                                <m:t>10</m:t>
                              </m:r>
                            </m:e>
                          </m:mr>
                          <m:mr>
                            <m:e>
                              <m:r>
                                <a:rPr lang="en-US">
                                  <a:latin typeface="Cambria Math" panose="02040503050406030204" pitchFamily="18" charset="0"/>
                                </a:rPr>
                                <m:t>0</m:t>
                              </m:r>
                            </m:e>
                          </m:mr>
                        </m:m>
                      </m:e>
                    </m:d>
                  </m:oMath>
                </a14:m>
                <a:endParaRPr lang="en-US" dirty="0"/>
              </a:p>
              <a:p>
                <a:pPr lvl="1"/>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𝛿</m:t>
                        </m:r>
                      </m:e>
                      <m:sup>
                        <m:r>
                          <a:rPr lang="en-US" b="0" i="1" smtClean="0">
                            <a:latin typeface="Cambria Math" panose="02040503050406030204" pitchFamily="18" charset="0"/>
                          </a:rPr>
                          <m:t>1</m:t>
                        </m:r>
                      </m:sup>
                    </m:sSup>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0</m:t>
                        </m:r>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1</m:t>
                        </m:r>
                      </m:sup>
                    </m:sSup>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m:rPr>
                                  <m:brk m:alnAt="7"/>
                                </m:rPr>
                                <a:rPr lang="en-US" b="0" i="1" smtClean="0">
                                  <a:latin typeface="Cambria Math" panose="02040503050406030204" pitchFamily="18" charset="0"/>
                                </a:rPr>
                                <m:t>1</m:t>
                              </m:r>
                              <m:r>
                                <a:rPr lang="en-US" b="0" i="1" smtClean="0">
                                  <a:latin typeface="Cambria Math" panose="02040503050406030204" pitchFamily="18" charset="0"/>
                                </a:rPr>
                                <m:t>0</m:t>
                              </m:r>
                            </m:e>
                          </m:mr>
                          <m:mr>
                            <m:e>
                              <m:r>
                                <a:rPr lang="en-US" b="0" i="1" smtClean="0">
                                  <a:latin typeface="Cambria Math" panose="02040503050406030204" pitchFamily="18" charset="0"/>
                                </a:rPr>
                                <m:t>10</m:t>
                              </m:r>
                            </m:e>
                          </m:mr>
                        </m:m>
                      </m:e>
                    </m:d>
                    <m:r>
                      <a:rPr lang="en-US" b="0" i="1" smtClean="0">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b="0" i="1" smtClean="0">
                                  <a:latin typeface="Cambria Math" panose="02040503050406030204" pitchFamily="18" charset="0"/>
                                </a:rPr>
                                <m:t>3</m:t>
                              </m:r>
                            </m:e>
                          </m:mr>
                          <m:mr>
                            <m:e>
                              <m:r>
                                <a:rPr lang="en-US" b="0" i="1" smtClean="0">
                                  <a:latin typeface="Cambria Math" panose="02040503050406030204" pitchFamily="18" charset="0"/>
                                </a:rPr>
                                <m:t>3</m:t>
                              </m:r>
                            </m:e>
                          </m:mr>
                        </m:m>
                      </m:e>
                    </m:d>
                    <m:r>
                      <a:rPr lang="en-US" b="0" i="1" smtClean="0">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b="0" i="1" smtClean="0">
                                  <a:latin typeface="Cambria Math" panose="02040503050406030204" pitchFamily="18" charset="0"/>
                                </a:rPr>
                                <m:t>7</m:t>
                              </m:r>
                            </m:e>
                          </m:mr>
                          <m:mr>
                            <m:e>
                              <m:r>
                                <a:rPr lang="en-US" b="0" i="1" smtClean="0">
                                  <a:latin typeface="Cambria Math" panose="02040503050406030204" pitchFamily="18" charset="0"/>
                                </a:rPr>
                                <m:t>7</m:t>
                              </m:r>
                            </m:e>
                          </m:mr>
                        </m:m>
                      </m:e>
                    </m:d>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𝛿</m:t>
                        </m:r>
                      </m:e>
                      <m:sup>
                        <m:r>
                          <a:rPr lang="en-US" b="0" i="1" smtClean="0">
                            <a:latin typeface="Cambria Math" panose="02040503050406030204" pitchFamily="18" charset="0"/>
                          </a:rPr>
                          <m:t>2</m:t>
                        </m:r>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0</m:t>
                        </m:r>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2</m:t>
                        </m:r>
                      </m:sup>
                    </m:sSup>
                    <m:r>
                      <a:rPr lang="en-US" b="0" i="1" smtClean="0">
                        <a:latin typeface="Cambria Math" panose="02040503050406030204" pitchFamily="18" charset="0"/>
                      </a:rPr>
                      <m:t>=</m:t>
                    </m:r>
                    <m:d>
                      <m:dPr>
                        <m:begChr m:val="["/>
                        <m:endChr m:val="]"/>
                        <m:ctrlPr>
                          <a:rPr lang="en-US" i="1" smtClean="0">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m:rPr>
                                  <m:brk m:alnAt="7"/>
                                </m:rPr>
                                <a:rPr lang="en-US" i="1">
                                  <a:latin typeface="Cambria Math" panose="02040503050406030204" pitchFamily="18" charset="0"/>
                                </a:rPr>
                                <m:t>1</m:t>
                              </m:r>
                              <m:r>
                                <a:rPr lang="en-US" i="1">
                                  <a:latin typeface="Cambria Math" panose="02040503050406030204" pitchFamily="18" charset="0"/>
                                </a:rPr>
                                <m:t>0</m:t>
                              </m:r>
                            </m:e>
                          </m:mr>
                          <m:mr>
                            <m:e>
                              <m:r>
                                <a:rPr lang="en-US" i="1">
                                  <a:latin typeface="Cambria Math" panose="02040503050406030204" pitchFamily="18" charset="0"/>
                                </a:rPr>
                                <m:t>10</m:t>
                              </m:r>
                            </m:e>
                          </m:mr>
                        </m:m>
                      </m:e>
                    </m:d>
                    <m:r>
                      <a:rPr lang="en-US" i="1">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b="0" i="1" smtClean="0">
                                  <a:latin typeface="Cambria Math" panose="02040503050406030204" pitchFamily="18" charset="0"/>
                                </a:rPr>
                                <m:t>0</m:t>
                              </m:r>
                            </m:e>
                          </m:mr>
                          <m:mr>
                            <m:e>
                              <m:r>
                                <a:rPr lang="en-US" b="0" i="1" smtClean="0">
                                  <a:latin typeface="Cambria Math" panose="02040503050406030204" pitchFamily="18" charset="0"/>
                                </a:rPr>
                                <m:t>10</m:t>
                              </m:r>
                            </m:e>
                          </m:mr>
                        </m:m>
                      </m:e>
                    </m:d>
                    <m:r>
                      <a:rPr lang="en-US" i="1">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b="0" i="1" smtClean="0">
                                  <a:latin typeface="Cambria Math" panose="02040503050406030204" pitchFamily="18" charset="0"/>
                                </a:rPr>
                                <m:t>10</m:t>
                              </m:r>
                            </m:e>
                          </m:mr>
                          <m:mr>
                            <m:e>
                              <m:r>
                                <a:rPr lang="en-US" b="0" i="1" smtClean="0">
                                  <a:latin typeface="Cambria Math" panose="02040503050406030204" pitchFamily="18" charset="0"/>
                                </a:rPr>
                                <m:t>0</m:t>
                              </m:r>
                            </m:e>
                          </m:mr>
                        </m:m>
                      </m:e>
                    </m:d>
                  </m:oMath>
                </a14:m>
                <a:endParaRPr lang="en-US" dirty="0"/>
              </a:p>
              <a:p>
                <a:r>
                  <a:rPr lang="en-US" b="0" dirty="0"/>
                  <a:t>Same </a:t>
                </a:r>
                <a14:m>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𝑙</m:t>
                        </m:r>
                      </m:e>
                      <m:sub>
                        <m:r>
                          <a:rPr lang="en-US" i="1" dirty="0" smtClean="0">
                            <a:latin typeface="Cambria Math" panose="02040503050406030204" pitchFamily="18" charset="0"/>
                          </a:rPr>
                          <m:t>2</m:t>
                        </m:r>
                      </m:sub>
                    </m:sSub>
                  </m:oMath>
                </a14:m>
                <a:r>
                  <a:rPr lang="en-US" dirty="0"/>
                  <a:t> distance:</a:t>
                </a:r>
              </a:p>
              <a:p>
                <a:pPr lvl="1"/>
                <a14:m>
                  <m:oMath xmlns:m="http://schemas.openxmlformats.org/officeDocument/2006/math">
                    <m:sSub>
                      <m:sSubPr>
                        <m:ctrlPr>
                          <a:rPr lang="en-US" b="0" i="1" smtClean="0">
                            <a:latin typeface="Cambria Math" panose="02040503050406030204" pitchFamily="18" charset="0"/>
                          </a:rPr>
                        </m:ctrlPr>
                      </m:sSubPr>
                      <m:e>
                        <m:d>
                          <m:dPr>
                            <m:begChr m:val="‖"/>
                            <m:endChr m:val="‖"/>
                            <m:ctrlPr>
                              <a:rPr lang="en-US" i="1" smtClean="0">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𝛿</m:t>
                                </m:r>
                              </m:e>
                              <m:sup>
                                <m:r>
                                  <a:rPr lang="en-US" i="1">
                                    <a:latin typeface="Cambria Math" panose="02040503050406030204" pitchFamily="18" charset="0"/>
                                  </a:rPr>
                                  <m:t>1</m:t>
                                </m:r>
                              </m:sup>
                            </m:sSup>
                          </m:e>
                        </m:d>
                      </m:e>
                      <m:sub>
                        <m:r>
                          <a:rPr lang="en-US" b="0" i="1" smtClean="0">
                            <a:latin typeface="Cambria Math" panose="02040503050406030204" pitchFamily="18" charset="0"/>
                          </a:rPr>
                          <m:t>2</m:t>
                        </m:r>
                      </m:sub>
                    </m:sSub>
                    <m:r>
                      <a:rPr lang="en-US" b="0" i="1" smtClean="0">
                        <a:latin typeface="Cambria Math" panose="02040503050406030204" pitchFamily="18" charset="0"/>
                      </a:rPr>
                      <m:t>=</m:t>
                    </m:r>
                    <m:rad>
                      <m:radPr>
                        <m:degHide m:val="on"/>
                        <m:ctrlPr>
                          <a:rPr lang="en-US" i="1">
                            <a:latin typeface="Cambria Math" panose="02040503050406030204" pitchFamily="18" charset="0"/>
                          </a:rPr>
                        </m:ctrlPr>
                      </m:radPr>
                      <m:deg/>
                      <m:e>
                        <m:sSup>
                          <m:sSupPr>
                            <m:ctrlPr>
                              <a:rPr lang="en-US" b="0" i="1" smtClean="0">
                                <a:latin typeface="Cambria Math" panose="02040503050406030204" pitchFamily="18" charset="0"/>
                              </a:rPr>
                            </m:ctrlPr>
                          </m:sSupPr>
                          <m:e>
                            <m:r>
                              <a:rPr lang="en-US" b="0" i="1" smtClean="0">
                                <a:latin typeface="Cambria Math" panose="02040503050406030204" pitchFamily="18" charset="0"/>
                              </a:rPr>
                              <m:t>7</m:t>
                            </m:r>
                          </m:e>
                          <m:sup>
                            <m:r>
                              <a:rPr lang="en-US" b="0" i="1" smtClean="0">
                                <a:latin typeface="Cambria Math" panose="02040503050406030204" pitchFamily="18" charset="0"/>
                              </a:rPr>
                              <m:t>2</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7</m:t>
                            </m:r>
                          </m:e>
                          <m:sup>
                            <m:r>
                              <a:rPr lang="en-US" b="0" i="1" smtClean="0">
                                <a:latin typeface="Cambria Math" panose="02040503050406030204" pitchFamily="18" charset="0"/>
                              </a:rPr>
                              <m:t>2</m:t>
                            </m:r>
                          </m:sup>
                        </m:sSup>
                      </m:e>
                    </m:rad>
                    <m:r>
                      <a:rPr lang="en-US" b="0" i="1" smtClean="0">
                        <a:latin typeface="Cambria Math" panose="02040503050406030204" pitchFamily="18" charset="0"/>
                      </a:rPr>
                      <m:t>≈9.9, </m:t>
                    </m:r>
                    <m:sSub>
                      <m:sSubPr>
                        <m:ctrlPr>
                          <a:rPr lang="en-US" b="0" i="1" smtClean="0">
                            <a:latin typeface="Cambria Math" panose="02040503050406030204" pitchFamily="18" charset="0"/>
                          </a:rPr>
                        </m:ctrlPr>
                      </m:sSubPr>
                      <m:e>
                        <m:d>
                          <m:dPr>
                            <m:begChr m:val="‖"/>
                            <m:endChr m:val="‖"/>
                            <m:ctrlPr>
                              <a:rPr lang="en-US" i="1" smtClean="0">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𝛿</m:t>
                                </m:r>
                              </m:e>
                              <m:sup>
                                <m:r>
                                  <a:rPr lang="en-US" i="1">
                                    <a:latin typeface="Cambria Math" panose="02040503050406030204" pitchFamily="18" charset="0"/>
                                  </a:rPr>
                                  <m:t>2</m:t>
                                </m:r>
                              </m:sup>
                            </m:sSup>
                          </m:e>
                        </m:d>
                      </m:e>
                      <m:sub>
                        <m:r>
                          <a:rPr lang="en-US" b="0" i="1" smtClean="0">
                            <a:latin typeface="Cambria Math" panose="02040503050406030204" pitchFamily="18" charset="0"/>
                          </a:rPr>
                          <m:t>2</m:t>
                        </m:r>
                      </m:sub>
                    </m:sSub>
                    <m:r>
                      <a:rPr lang="en-US" b="0" i="1" smtClean="0">
                        <a:latin typeface="Cambria Math" panose="02040503050406030204" pitchFamily="18" charset="0"/>
                      </a:rPr>
                      <m:t>=</m:t>
                    </m:r>
                    <m:rad>
                      <m:radPr>
                        <m:degHide m:val="on"/>
                        <m:ctrlPr>
                          <a:rPr lang="en-US" i="1">
                            <a:latin typeface="Cambria Math" panose="02040503050406030204" pitchFamily="18" charset="0"/>
                          </a:rPr>
                        </m:ctrlPr>
                      </m:radPr>
                      <m:deg/>
                      <m:e>
                        <m:sSup>
                          <m:sSupPr>
                            <m:ctrlPr>
                              <a:rPr lang="en-US" i="1">
                                <a:latin typeface="Cambria Math" panose="02040503050406030204" pitchFamily="18" charset="0"/>
                              </a:rPr>
                            </m:ctrlPr>
                          </m:sSupPr>
                          <m:e>
                            <m:r>
                              <a:rPr lang="en-US" b="0" i="1" smtClean="0">
                                <a:latin typeface="Cambria Math" panose="02040503050406030204" pitchFamily="18" charset="0"/>
                              </a:rPr>
                              <m:t>10</m:t>
                            </m:r>
                          </m:e>
                          <m:sup>
                            <m:r>
                              <a:rPr lang="en-US" i="1">
                                <a:latin typeface="Cambria Math" panose="02040503050406030204" pitchFamily="18" charset="0"/>
                              </a:rPr>
                              <m:t>2</m:t>
                            </m:r>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b="0" i="1" smtClean="0">
                                <a:latin typeface="Cambria Math" panose="02040503050406030204" pitchFamily="18" charset="0"/>
                              </a:rPr>
                              <m:t>0</m:t>
                            </m:r>
                          </m:e>
                          <m:sup>
                            <m:r>
                              <a:rPr lang="en-US" i="1">
                                <a:latin typeface="Cambria Math" panose="02040503050406030204" pitchFamily="18" charset="0"/>
                              </a:rPr>
                              <m:t>2</m:t>
                            </m:r>
                          </m:sup>
                        </m:sSup>
                      </m:e>
                    </m:rad>
                    <m:r>
                      <a:rPr lang="en-US" i="1">
                        <a:latin typeface="Cambria Math" panose="02040503050406030204" pitchFamily="18" charset="0"/>
                      </a:rPr>
                      <m:t>=</m:t>
                    </m:r>
                    <m:r>
                      <a:rPr lang="en-US" b="0" i="1" smtClean="0">
                        <a:latin typeface="Cambria Math" panose="02040503050406030204" pitchFamily="18" charset="0"/>
                      </a:rPr>
                      <m:t>10</m:t>
                    </m:r>
                  </m:oMath>
                </a14:m>
                <a:endParaRPr lang="en-US" dirty="0"/>
              </a:p>
              <a:p>
                <a:r>
                  <a:rPr lang="en-US" sz="3300" dirty="0"/>
                  <a:t>Different </a:t>
                </a:r>
                <a14:m>
                  <m:oMath xmlns:m="http://schemas.openxmlformats.org/officeDocument/2006/math">
                    <m:sSub>
                      <m:sSubPr>
                        <m:ctrlPr>
                          <a:rPr lang="en-US" sz="3300" i="1" dirty="0" smtClean="0">
                            <a:latin typeface="Cambria Math" panose="02040503050406030204" pitchFamily="18" charset="0"/>
                          </a:rPr>
                        </m:ctrlPr>
                      </m:sSubPr>
                      <m:e>
                        <m:r>
                          <a:rPr lang="en-US" sz="3300" i="1" dirty="0" smtClean="0">
                            <a:latin typeface="Cambria Math" panose="02040503050406030204" pitchFamily="18" charset="0"/>
                          </a:rPr>
                          <m:t>𝑙</m:t>
                        </m:r>
                      </m:e>
                      <m:sub>
                        <m:r>
                          <a:rPr lang="en-US" sz="3300" i="1" dirty="0" smtClean="0">
                            <a:latin typeface="Cambria Math" panose="02040503050406030204" pitchFamily="18" charset="0"/>
                          </a:rPr>
                          <m:t>∞</m:t>
                        </m:r>
                      </m:sub>
                    </m:sSub>
                  </m:oMath>
                </a14:m>
                <a:r>
                  <a:rPr lang="en-US" sz="3300" dirty="0"/>
                  <a:t> distances:</a:t>
                </a:r>
              </a:p>
              <a:p>
                <a:pPr lvl="1"/>
                <a14:m>
                  <m:oMath xmlns:m="http://schemas.openxmlformats.org/officeDocument/2006/math">
                    <m:sSub>
                      <m:sSubPr>
                        <m:ctrlPr>
                          <a:rPr lang="en-US" i="1">
                            <a:latin typeface="Cambria Math" panose="02040503050406030204" pitchFamily="18" charset="0"/>
                          </a:rPr>
                        </m:ctrlPr>
                      </m:sSubPr>
                      <m:e>
                        <m:d>
                          <m:dPr>
                            <m:begChr m:val="‖"/>
                            <m:endChr m:val="‖"/>
                            <m:ctrlPr>
                              <a:rPr lang="en-US" i="1" smtClean="0">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𝛿</m:t>
                                </m:r>
                              </m:e>
                              <m:sup>
                                <m:r>
                                  <a:rPr lang="en-US" i="1">
                                    <a:latin typeface="Cambria Math" panose="02040503050406030204" pitchFamily="18" charset="0"/>
                                  </a:rPr>
                                  <m:t>1</m:t>
                                </m:r>
                              </m:sup>
                            </m:sSup>
                          </m:e>
                        </m:d>
                      </m:e>
                      <m:sub>
                        <m:r>
                          <a:rPr lang="en-US" i="1">
                            <a:latin typeface="Cambria Math" panose="02040503050406030204" pitchFamily="18" charset="0"/>
                          </a:rPr>
                          <m:t>∞</m:t>
                        </m:r>
                      </m:sub>
                    </m:sSub>
                    <m:r>
                      <a:rPr lang="en-US" i="1">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max</m:t>
                        </m:r>
                      </m:fName>
                      <m:e>
                        <m:d>
                          <m:dPr>
                            <m:ctrlPr>
                              <a:rPr lang="en-US" b="0" i="1" smtClean="0">
                                <a:latin typeface="Cambria Math" panose="02040503050406030204" pitchFamily="18" charset="0"/>
                              </a:rPr>
                            </m:ctrlPr>
                          </m:dPr>
                          <m:e>
                            <m:r>
                              <a:rPr lang="en-US" b="0" i="1" smtClean="0">
                                <a:latin typeface="Cambria Math" panose="02040503050406030204" pitchFamily="18" charset="0"/>
                              </a:rPr>
                              <m:t>7,7</m:t>
                            </m:r>
                          </m:e>
                        </m:d>
                        <m:r>
                          <a:rPr lang="en-US" b="0" i="1" smtClean="0">
                            <a:latin typeface="Cambria Math" panose="02040503050406030204" pitchFamily="18" charset="0"/>
                          </a:rPr>
                          <m:t>=7</m:t>
                        </m:r>
                      </m:e>
                    </m:func>
                    <m:r>
                      <a:rPr lang="en-US" b="0" i="1" smtClean="0">
                        <a:latin typeface="Cambria Math" panose="02040503050406030204" pitchFamily="18" charset="0"/>
                      </a:rPr>
                      <m:t>, </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𝛿</m:t>
                                </m:r>
                              </m:e>
                              <m:sup>
                                <m:r>
                                  <a:rPr lang="en-US" i="1">
                                    <a:latin typeface="Cambria Math" panose="02040503050406030204" pitchFamily="18" charset="0"/>
                                  </a:rPr>
                                  <m:t>2</m:t>
                                </m:r>
                              </m:sup>
                            </m:sSup>
                          </m:e>
                        </m:d>
                      </m:e>
                      <m:sub>
                        <m:r>
                          <a:rPr lang="en-US" i="1">
                            <a:latin typeface="Cambria Math" panose="02040503050406030204" pitchFamily="18" charset="0"/>
                          </a:rPr>
                          <m:t>∞</m:t>
                        </m:r>
                      </m:sub>
                    </m:sSub>
                    <m:r>
                      <a:rPr lang="en-US" i="1">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max</m:t>
                        </m:r>
                      </m:fName>
                      <m:e>
                        <m:d>
                          <m:dPr>
                            <m:ctrlPr>
                              <a:rPr lang="en-US" b="0" i="1" smtClean="0">
                                <a:latin typeface="Cambria Math" panose="02040503050406030204" pitchFamily="18" charset="0"/>
                              </a:rPr>
                            </m:ctrlPr>
                          </m:dPr>
                          <m:e>
                            <m:r>
                              <a:rPr lang="en-US" b="0" i="1" smtClean="0">
                                <a:latin typeface="Cambria Math" panose="02040503050406030204" pitchFamily="18" charset="0"/>
                              </a:rPr>
                              <m:t>10,0</m:t>
                            </m:r>
                          </m:e>
                        </m:d>
                        <m:r>
                          <a:rPr lang="en-US" b="0" i="1" smtClean="0">
                            <a:latin typeface="Cambria Math" panose="02040503050406030204" pitchFamily="18" charset="0"/>
                          </a:rPr>
                          <m:t>=10</m:t>
                        </m:r>
                      </m:e>
                    </m:func>
                  </m:oMath>
                </a14:m>
                <a:endParaRPr lang="en-US" dirty="0"/>
              </a:p>
              <a:p>
                <a14:m>
                  <m:oMath xmlns:m="http://schemas.openxmlformats.org/officeDocument/2006/math">
                    <m:sSub>
                      <m:sSubPr>
                        <m:ctrlPr>
                          <a:rPr lang="en-US" sz="3200" i="1" dirty="0" smtClean="0">
                            <a:latin typeface="Cambria Math" panose="02040503050406030204" pitchFamily="18" charset="0"/>
                          </a:rPr>
                        </m:ctrlPr>
                      </m:sSubPr>
                      <m:e>
                        <m:r>
                          <a:rPr lang="en-US" sz="3200" i="1" dirty="0" smtClean="0">
                            <a:latin typeface="Cambria Math" panose="02040503050406030204" pitchFamily="18" charset="0"/>
                          </a:rPr>
                          <m:t>𝑙</m:t>
                        </m:r>
                      </m:e>
                      <m:sub>
                        <m:r>
                          <a:rPr lang="en-US" sz="3200" i="1" dirty="0" smtClean="0">
                            <a:latin typeface="Cambria Math" panose="02040503050406030204" pitchFamily="18" charset="0"/>
                          </a:rPr>
                          <m:t>∞</m:t>
                        </m:r>
                      </m:sub>
                    </m:sSub>
                  </m:oMath>
                </a14:m>
                <a:r>
                  <a:rPr lang="en-US" sz="3200" dirty="0"/>
                  <a:t> distance only cares about the one maximally-changed individual pixel, whereas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𝑙</m:t>
                        </m:r>
                      </m:e>
                      <m:sub>
                        <m:r>
                          <a:rPr lang="en-US" i="1" dirty="0">
                            <a:latin typeface="Cambria Math" panose="02040503050406030204" pitchFamily="18" charset="0"/>
                          </a:rPr>
                          <m:t>2</m:t>
                        </m:r>
                      </m:sub>
                    </m:sSub>
                  </m:oMath>
                </a14:m>
                <a:r>
                  <a:rPr lang="en-US" dirty="0"/>
                  <a:t> distance cares </a:t>
                </a:r>
                <a:r>
                  <a:rPr lang="en-US" sz="3200" dirty="0"/>
                  <a:t>about all pixels. An image with added random salt-and-pepper noise will have a large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𝑙</m:t>
                        </m:r>
                      </m:e>
                      <m:sub>
                        <m:r>
                          <a:rPr lang="en-US" i="1" dirty="0">
                            <a:latin typeface="Cambria Math" panose="02040503050406030204" pitchFamily="18" charset="0"/>
                          </a:rPr>
                          <m:t>2</m:t>
                        </m:r>
                      </m:sub>
                    </m:sSub>
                  </m:oMath>
                </a14:m>
                <a:r>
                  <a:rPr lang="en-US" sz="3200" dirty="0"/>
                  <a:t> distance from the original image, but not a large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𝑙</m:t>
                        </m:r>
                      </m:e>
                      <m:sub>
                        <m:r>
                          <a:rPr lang="en-US" i="1" dirty="0">
                            <a:latin typeface="Cambria Math" panose="02040503050406030204" pitchFamily="18" charset="0"/>
                          </a:rPr>
                          <m:t>∞</m:t>
                        </m:r>
                      </m:sub>
                    </m:sSub>
                  </m:oMath>
                </a14:m>
                <a:r>
                  <a:rPr lang="en-US" sz="3200" dirty="0"/>
                  <a:t> distance</a:t>
                </a:r>
                <a:endParaRPr lang="en-SE" dirty="0"/>
              </a:p>
              <a:p>
                <a:endParaRPr lang="en-SE" dirty="0"/>
              </a:p>
              <a:p>
                <a:endParaRPr lang="en-SE" dirty="0"/>
              </a:p>
            </p:txBody>
          </p:sp>
        </mc:Choice>
        <mc:Fallback xmlns="">
          <p:sp>
            <p:nvSpPr>
              <p:cNvPr id="3" name="Content Placeholder 2">
                <a:extLst>
                  <a:ext uri="{FF2B5EF4-FFF2-40B4-BE49-F238E27FC236}">
                    <a16:creationId xmlns:a16="http://schemas.microsoft.com/office/drawing/2014/main" id="{1E27792D-839E-49D7-9BFD-4FCFE610FE9B}"/>
                  </a:ext>
                </a:extLst>
              </p:cNvPr>
              <p:cNvSpPr>
                <a:spLocks noGrp="1" noRot="1" noChangeAspect="1" noMove="1" noResize="1" noEditPoints="1" noAdjustHandles="1" noChangeArrowheads="1" noChangeShapeType="1" noTextEdit="1"/>
              </p:cNvSpPr>
              <p:nvPr>
                <p:ph idx="1"/>
              </p:nvPr>
            </p:nvSpPr>
            <p:spPr>
              <a:xfrm>
                <a:off x="164767" y="1160416"/>
                <a:ext cx="5390624" cy="5614094"/>
              </a:xfrm>
              <a:blipFill>
                <a:blip r:embed="rId3"/>
                <a:stretch>
                  <a:fillRect l="-1131" t="-109" r="-566" b="-141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644C51BB-8D8E-48C6-AB38-EBEA5E679E14}"/>
              </a:ext>
            </a:extLst>
          </p:cNvPr>
          <p:cNvSpPr>
            <a:spLocks noGrp="1"/>
          </p:cNvSpPr>
          <p:nvPr>
            <p:ph type="sldNum" sz="quarter" idx="12"/>
          </p:nvPr>
        </p:nvSpPr>
        <p:spPr/>
        <p:txBody>
          <a:bodyPr/>
          <a:lstStyle/>
          <a:p>
            <a:pPr>
              <a:defRPr/>
            </a:pPr>
            <a:fld id="{F57F456A-00AF-44E6-8D70-638C0D0130FF}" type="slidenum">
              <a:rPr lang="en-US" altLang="zh-CN" smtClean="0"/>
              <a:pPr>
                <a:defRPr/>
              </a:pPr>
              <a:t>15</a:t>
            </a:fld>
            <a:endParaRPr lang="en-US" altLang="zh-CN"/>
          </a:p>
        </p:txBody>
      </p:sp>
      <p:graphicFrame>
        <p:nvGraphicFramePr>
          <p:cNvPr id="17" name="表格 13">
            <a:extLst>
              <a:ext uri="{FF2B5EF4-FFF2-40B4-BE49-F238E27FC236}">
                <a16:creationId xmlns:a16="http://schemas.microsoft.com/office/drawing/2014/main" id="{0CAC6153-86E9-4D90-AF4F-9DF7BB37695E}"/>
              </a:ext>
            </a:extLst>
          </p:cNvPr>
          <p:cNvGraphicFramePr>
            <a:graphicFrameLocks noGrp="1"/>
          </p:cNvGraphicFramePr>
          <p:nvPr>
            <p:extLst>
              <p:ext uri="{D42A27DB-BD31-4B8C-83A1-F6EECF244321}">
                <p14:modId xmlns:p14="http://schemas.microsoft.com/office/powerpoint/2010/main" val="3293488684"/>
              </p:ext>
            </p:extLst>
          </p:nvPr>
        </p:nvGraphicFramePr>
        <p:xfrm>
          <a:off x="5616756" y="3787938"/>
          <a:ext cx="907888" cy="741680"/>
        </p:xfrm>
        <a:graphic>
          <a:graphicData uri="http://schemas.openxmlformats.org/drawingml/2006/table">
            <a:tbl>
              <a:tblPr firstRow="1" bandRow="1">
                <a:solidFill>
                  <a:srgbClr val="00FF00"/>
                </a:solidFill>
              </a:tblPr>
              <a:tblGrid>
                <a:gridCol w="453944">
                  <a:extLst>
                    <a:ext uri="{9D8B030D-6E8A-4147-A177-3AD203B41FA5}">
                      <a16:colId xmlns:a16="http://schemas.microsoft.com/office/drawing/2014/main" val="415733712"/>
                    </a:ext>
                  </a:extLst>
                </a:gridCol>
                <a:gridCol w="453944">
                  <a:extLst>
                    <a:ext uri="{9D8B030D-6E8A-4147-A177-3AD203B41FA5}">
                      <a16:colId xmlns:a16="http://schemas.microsoft.com/office/drawing/2014/main" val="672646472"/>
                    </a:ext>
                  </a:extLst>
                </a:gridCol>
              </a:tblGrid>
              <a:tr h="37084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713292912"/>
                  </a:ext>
                </a:extLst>
              </a:tr>
              <a:tr h="37084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00FF00"/>
                    </a:solidFill>
                  </a:tcPr>
                </a:tc>
                <a:extLst>
                  <a:ext uri="{0D108BD9-81ED-4DB2-BD59-A6C34878D82A}">
                    <a16:rowId xmlns:a16="http://schemas.microsoft.com/office/drawing/2014/main" val="2630225098"/>
                  </a:ext>
                </a:extLst>
              </a:tr>
            </a:tbl>
          </a:graphicData>
        </a:graphic>
      </p:graphicFrame>
      <p:graphicFrame>
        <p:nvGraphicFramePr>
          <p:cNvPr id="18" name="表格 16">
            <a:extLst>
              <a:ext uri="{FF2B5EF4-FFF2-40B4-BE49-F238E27FC236}">
                <a16:creationId xmlns:a16="http://schemas.microsoft.com/office/drawing/2014/main" id="{DDE008E1-1708-4EA6-8E4D-EB00E882079E}"/>
              </a:ext>
            </a:extLst>
          </p:cNvPr>
          <p:cNvGraphicFramePr>
            <a:graphicFrameLocks noGrp="1"/>
          </p:cNvGraphicFramePr>
          <p:nvPr>
            <p:extLst>
              <p:ext uri="{D42A27DB-BD31-4B8C-83A1-F6EECF244321}">
                <p14:modId xmlns:p14="http://schemas.microsoft.com/office/powerpoint/2010/main" val="1292453897"/>
              </p:ext>
            </p:extLst>
          </p:nvPr>
        </p:nvGraphicFramePr>
        <p:xfrm>
          <a:off x="7814763" y="2564904"/>
          <a:ext cx="907888" cy="741680"/>
        </p:xfrm>
        <a:graphic>
          <a:graphicData uri="http://schemas.openxmlformats.org/drawingml/2006/table">
            <a:tbl>
              <a:tblPr firstRow="1" bandRow="1">
                <a:solidFill>
                  <a:srgbClr val="00FF00"/>
                </a:solidFill>
              </a:tblPr>
              <a:tblGrid>
                <a:gridCol w="453944">
                  <a:extLst>
                    <a:ext uri="{9D8B030D-6E8A-4147-A177-3AD203B41FA5}">
                      <a16:colId xmlns:a16="http://schemas.microsoft.com/office/drawing/2014/main" val="415733712"/>
                    </a:ext>
                  </a:extLst>
                </a:gridCol>
                <a:gridCol w="453944">
                  <a:extLst>
                    <a:ext uri="{9D8B030D-6E8A-4147-A177-3AD203B41FA5}">
                      <a16:colId xmlns:a16="http://schemas.microsoft.com/office/drawing/2014/main" val="672646472"/>
                    </a:ext>
                  </a:extLst>
                </a:gridCol>
              </a:tblGrid>
              <a:tr h="37084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A0505"/>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ABB05"/>
                    </a:solidFill>
                  </a:tcPr>
                </a:tc>
                <a:extLst>
                  <a:ext uri="{0D108BD9-81ED-4DB2-BD59-A6C34878D82A}">
                    <a16:rowId xmlns:a16="http://schemas.microsoft.com/office/drawing/2014/main" val="1713292912"/>
                  </a:ext>
                </a:extLst>
              </a:tr>
              <a:tr h="37084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AFA05"/>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05FA05"/>
                    </a:solidFill>
                  </a:tcPr>
                </a:tc>
                <a:extLst>
                  <a:ext uri="{0D108BD9-81ED-4DB2-BD59-A6C34878D82A}">
                    <a16:rowId xmlns:a16="http://schemas.microsoft.com/office/drawing/2014/main" val="2630225098"/>
                  </a:ext>
                </a:extLst>
              </a:tr>
            </a:tbl>
          </a:graphicData>
        </a:graphic>
      </p:graphicFrame>
      <p:graphicFrame>
        <p:nvGraphicFramePr>
          <p:cNvPr id="19" name="表格 17">
            <a:extLst>
              <a:ext uri="{FF2B5EF4-FFF2-40B4-BE49-F238E27FC236}">
                <a16:creationId xmlns:a16="http://schemas.microsoft.com/office/drawing/2014/main" id="{45169A96-1399-480B-8F60-945C0A80AA77}"/>
              </a:ext>
            </a:extLst>
          </p:cNvPr>
          <p:cNvGraphicFramePr>
            <a:graphicFrameLocks noGrp="1"/>
          </p:cNvGraphicFramePr>
          <p:nvPr>
            <p:extLst>
              <p:ext uri="{D42A27DB-BD31-4B8C-83A1-F6EECF244321}">
                <p14:modId xmlns:p14="http://schemas.microsoft.com/office/powerpoint/2010/main" val="1694205907"/>
              </p:ext>
            </p:extLst>
          </p:nvPr>
        </p:nvGraphicFramePr>
        <p:xfrm>
          <a:off x="7814763" y="5173139"/>
          <a:ext cx="907888" cy="741680"/>
        </p:xfrm>
        <a:graphic>
          <a:graphicData uri="http://schemas.openxmlformats.org/drawingml/2006/table">
            <a:tbl>
              <a:tblPr firstRow="1" bandRow="1">
                <a:solidFill>
                  <a:srgbClr val="00FF00"/>
                </a:solidFill>
              </a:tblPr>
              <a:tblGrid>
                <a:gridCol w="453944">
                  <a:extLst>
                    <a:ext uri="{9D8B030D-6E8A-4147-A177-3AD203B41FA5}">
                      <a16:colId xmlns:a16="http://schemas.microsoft.com/office/drawing/2014/main" val="415733712"/>
                    </a:ext>
                  </a:extLst>
                </a:gridCol>
                <a:gridCol w="453944">
                  <a:extLst>
                    <a:ext uri="{9D8B030D-6E8A-4147-A177-3AD203B41FA5}">
                      <a16:colId xmlns:a16="http://schemas.microsoft.com/office/drawing/2014/main" val="672646472"/>
                    </a:ext>
                  </a:extLst>
                </a:gridCol>
              </a:tblGrid>
              <a:tr h="37084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713292912"/>
                  </a:ext>
                </a:extLst>
              </a:tr>
              <a:tr h="37084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00C300"/>
                    </a:solidFill>
                  </a:tcPr>
                </a:tc>
                <a:extLst>
                  <a:ext uri="{0D108BD9-81ED-4DB2-BD59-A6C34878D82A}">
                    <a16:rowId xmlns:a16="http://schemas.microsoft.com/office/drawing/2014/main" val="2630225098"/>
                  </a:ext>
                </a:extLst>
              </a:tr>
            </a:tbl>
          </a:graphicData>
        </a:graphic>
      </p:graphicFrame>
      <p:cxnSp>
        <p:nvCxnSpPr>
          <p:cNvPr id="20" name="直線單箭頭接點 18">
            <a:extLst>
              <a:ext uri="{FF2B5EF4-FFF2-40B4-BE49-F238E27FC236}">
                <a16:creationId xmlns:a16="http://schemas.microsoft.com/office/drawing/2014/main" id="{C4EC5989-0C44-44D6-858E-D6B16D9B015C}"/>
              </a:ext>
            </a:extLst>
          </p:cNvPr>
          <p:cNvCxnSpPr>
            <a:cxnSpLocks/>
            <a:stCxn id="17" idx="3"/>
          </p:cNvCxnSpPr>
          <p:nvPr/>
        </p:nvCxnSpPr>
        <p:spPr>
          <a:xfrm flipV="1">
            <a:off x="6524644" y="2907416"/>
            <a:ext cx="1238175" cy="1251362"/>
          </a:xfrm>
          <a:prstGeom prst="straightConnector1">
            <a:avLst/>
          </a:prstGeom>
          <a:noFill/>
          <a:ln w="38100" cap="flat" cmpd="sng" algn="ctr">
            <a:solidFill>
              <a:sysClr val="windowText" lastClr="000000"/>
            </a:solidFill>
            <a:prstDash val="solid"/>
            <a:miter lim="800000"/>
            <a:tailEnd type="triangle"/>
          </a:ln>
          <a:effectLst/>
        </p:spPr>
      </p:cxnSp>
      <p:cxnSp>
        <p:nvCxnSpPr>
          <p:cNvPr id="21" name="直線單箭頭接點 21">
            <a:extLst>
              <a:ext uri="{FF2B5EF4-FFF2-40B4-BE49-F238E27FC236}">
                <a16:creationId xmlns:a16="http://schemas.microsoft.com/office/drawing/2014/main" id="{A8650EE5-90B9-45D8-9632-DC2E4F2EFEAF}"/>
              </a:ext>
            </a:extLst>
          </p:cNvPr>
          <p:cNvCxnSpPr>
            <a:cxnSpLocks/>
            <a:stCxn id="17" idx="3"/>
          </p:cNvCxnSpPr>
          <p:nvPr/>
        </p:nvCxnSpPr>
        <p:spPr>
          <a:xfrm>
            <a:off x="6524644" y="4158778"/>
            <a:ext cx="1220037" cy="1431269"/>
          </a:xfrm>
          <a:prstGeom prst="straightConnector1">
            <a:avLst/>
          </a:prstGeom>
          <a:noFill/>
          <a:ln w="38100" cap="flat" cmpd="sng" algn="ctr">
            <a:solidFill>
              <a:sysClr val="windowText" lastClr="000000"/>
            </a:solidFill>
            <a:prstDash val="solid"/>
            <a:miter lim="800000"/>
            <a:tailEnd type="triangle"/>
          </a:ln>
          <a:effectLst/>
        </p:spPr>
      </p:cxnSp>
      <p:sp>
        <p:nvSpPr>
          <p:cNvPr id="22" name="文字方塊 24">
            <a:extLst>
              <a:ext uri="{FF2B5EF4-FFF2-40B4-BE49-F238E27FC236}">
                <a16:creationId xmlns:a16="http://schemas.microsoft.com/office/drawing/2014/main" id="{73AF7FD3-62AD-4F62-8183-150061375266}"/>
              </a:ext>
            </a:extLst>
          </p:cNvPr>
          <p:cNvSpPr txBox="1"/>
          <p:nvPr/>
        </p:nvSpPr>
        <p:spPr>
          <a:xfrm>
            <a:off x="5581363" y="4834897"/>
            <a:ext cx="1839195" cy="830997"/>
          </a:xfrm>
          <a:prstGeom prst="rect">
            <a:avLst/>
          </a:prstGeom>
          <a:noFill/>
        </p:spPr>
        <p:txBody>
          <a:bodyPr wrap="square" rtlCol="0">
            <a:spAutoFit/>
          </a:bodyPr>
          <a:lstStyle/>
          <a:p>
            <a:pPr defTabSz="457200" fontAlgn="auto">
              <a:spcBef>
                <a:spcPts val="0"/>
              </a:spcBef>
              <a:spcAft>
                <a:spcPts val="0"/>
              </a:spcAft>
            </a:pPr>
            <a:r>
              <a:rPr lang="en-US" altLang="zh-TW" sz="2400" dirty="0">
                <a:solidFill>
                  <a:prstClr val="black"/>
                </a:solidFill>
                <a:latin typeface="Calibri" panose="020F0502020204030204"/>
                <a:ea typeface="新細明體" panose="02020500000000000000" pitchFamily="18" charset="-120"/>
              </a:rPr>
              <a:t>Change one pixel much</a:t>
            </a:r>
            <a:endParaRPr lang="zh-TW" altLang="en-US" sz="2400" dirty="0">
              <a:solidFill>
                <a:prstClr val="black"/>
              </a:solidFill>
              <a:latin typeface="Calibri" panose="020F0502020204030204"/>
              <a:ea typeface="新細明體" panose="02020500000000000000" pitchFamily="18" charset="-120"/>
            </a:endParaRPr>
          </a:p>
        </p:txBody>
      </p:sp>
      <p:sp>
        <p:nvSpPr>
          <p:cNvPr id="23" name="文字方塊 25">
            <a:extLst>
              <a:ext uri="{FF2B5EF4-FFF2-40B4-BE49-F238E27FC236}">
                <a16:creationId xmlns:a16="http://schemas.microsoft.com/office/drawing/2014/main" id="{E3AA2924-7104-4AB4-832C-0AC9DFF0A0B6}"/>
              </a:ext>
            </a:extLst>
          </p:cNvPr>
          <p:cNvSpPr txBox="1"/>
          <p:nvPr/>
        </p:nvSpPr>
        <p:spPr>
          <a:xfrm>
            <a:off x="5570136" y="2450684"/>
            <a:ext cx="1780415" cy="1200329"/>
          </a:xfrm>
          <a:prstGeom prst="rect">
            <a:avLst/>
          </a:prstGeom>
          <a:noFill/>
        </p:spPr>
        <p:txBody>
          <a:bodyPr wrap="square" rtlCol="0">
            <a:spAutoFit/>
          </a:bodyPr>
          <a:lstStyle/>
          <a:p>
            <a:pPr defTabSz="457200" fontAlgn="auto">
              <a:spcBef>
                <a:spcPts val="0"/>
              </a:spcBef>
              <a:spcAft>
                <a:spcPts val="0"/>
              </a:spcAft>
            </a:pPr>
            <a:r>
              <a:rPr lang="en-US" altLang="zh-TW" sz="2400" dirty="0">
                <a:solidFill>
                  <a:prstClr val="black"/>
                </a:solidFill>
                <a:latin typeface="Calibri" panose="020F0502020204030204"/>
                <a:ea typeface="新細明體" panose="02020500000000000000" pitchFamily="18" charset="-120"/>
              </a:rPr>
              <a:t>Change every pixel a little bit</a:t>
            </a:r>
            <a:endParaRPr lang="zh-TW" altLang="en-US" sz="2400" dirty="0">
              <a:solidFill>
                <a:prstClr val="black"/>
              </a:solidFill>
              <a:latin typeface="Calibri" panose="020F0502020204030204"/>
              <a:ea typeface="新細明體" panose="02020500000000000000" pitchFamily="18" charset="-120"/>
            </a:endParaRPr>
          </a:p>
        </p:txBody>
      </p:sp>
      <mc:AlternateContent xmlns:mc="http://schemas.openxmlformats.org/markup-compatibility/2006" xmlns:a14="http://schemas.microsoft.com/office/drawing/2010/main">
        <mc:Choice Requires="a14">
          <p:sp>
            <p:nvSpPr>
              <p:cNvPr id="24" name="文字方塊 28">
                <a:extLst>
                  <a:ext uri="{FF2B5EF4-FFF2-40B4-BE49-F238E27FC236}">
                    <a16:creationId xmlns:a16="http://schemas.microsoft.com/office/drawing/2014/main" id="{5D6D1D61-6497-49BA-82FA-114D0E611721}"/>
                  </a:ext>
                </a:extLst>
              </p:cNvPr>
              <p:cNvSpPr txBox="1"/>
              <p:nvPr/>
            </p:nvSpPr>
            <p:spPr>
              <a:xfrm>
                <a:off x="7249850" y="3978920"/>
                <a:ext cx="1238175" cy="461665"/>
              </a:xfrm>
              <a:prstGeom prst="rect">
                <a:avLst/>
              </a:prstGeom>
              <a:gradFill rotWithShape="1">
                <a:gsLst>
                  <a:gs pos="0">
                    <a:srgbClr val="FFC000">
                      <a:lumMod val="110000"/>
                      <a:satMod val="105000"/>
                      <a:tint val="67000"/>
                    </a:srgbClr>
                  </a:gs>
                  <a:gs pos="50000">
                    <a:srgbClr val="FFC000">
                      <a:lumMod val="105000"/>
                      <a:satMod val="103000"/>
                      <a:tint val="73000"/>
                    </a:srgbClr>
                  </a:gs>
                  <a:gs pos="100000">
                    <a:srgbClr val="FFC000">
                      <a:lumMod val="105000"/>
                      <a:satMod val="109000"/>
                      <a:tint val="81000"/>
                    </a:srgbClr>
                  </a:gs>
                </a:gsLst>
                <a:lin ang="5400000" scaled="0"/>
              </a:gradFill>
              <a:ln w="6350" cap="flat" cmpd="sng" algn="ctr">
                <a:solidFill>
                  <a:srgbClr val="FFC000"/>
                </a:solidFill>
                <a:prstDash val="solid"/>
                <a:miter lim="800000"/>
              </a:ln>
              <a:effectLst/>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same </a:t>
                </a:r>
                <a14:m>
                  <m:oMath xmlns:m="http://schemas.openxmlformats.org/officeDocument/2006/math">
                    <m:sSub>
                      <m:sSubPr>
                        <m:ctrlPr>
                          <a:rPr kumimoji="0" lang="en-US" altLang="zh-TW" sz="2400" b="0" i="1" u="none" strike="noStrike" kern="0" cap="none" spc="0" normalizeH="0" baseline="0" noProof="0" dirty="0" smtClean="0">
                            <a:ln>
                              <a:noFill/>
                            </a:ln>
                            <a:solidFill>
                              <a:prstClr val="black"/>
                            </a:solidFill>
                            <a:effectLst/>
                            <a:uLnTx/>
                            <a:uFillTx/>
                            <a:latin typeface="Cambria Math" panose="02040503050406030204" pitchFamily="18" charset="0"/>
                            <a:ea typeface="新細明體" panose="02020500000000000000" pitchFamily="18" charset="-120"/>
                            <a:cs typeface="+mn-cs"/>
                          </a:rPr>
                        </m:ctrlPr>
                      </m:sSubPr>
                      <m:e>
                        <m:r>
                          <a:rPr kumimoji="0" lang="en-US" altLang="zh-TW" sz="2400" b="0" i="1" u="none" strike="noStrike" kern="0" cap="none" spc="0" normalizeH="0" baseline="0" noProof="0" dirty="0" smtClean="0">
                            <a:ln>
                              <a:noFill/>
                            </a:ln>
                            <a:solidFill>
                              <a:prstClr val="black"/>
                            </a:solidFill>
                            <a:effectLst/>
                            <a:uLnTx/>
                            <a:uFillTx/>
                            <a:latin typeface="Cambria Math" panose="02040503050406030204" pitchFamily="18" charset="0"/>
                            <a:ea typeface="新細明體" panose="02020500000000000000" pitchFamily="18" charset="-120"/>
                            <a:cs typeface="+mn-cs"/>
                          </a:rPr>
                          <m:t>𝑙</m:t>
                        </m:r>
                      </m:e>
                      <m:sub>
                        <m:r>
                          <a:rPr kumimoji="0" lang="en-US" altLang="zh-TW" sz="2400" b="0" i="1" u="none" strike="noStrike" kern="0" cap="none" spc="0" normalizeH="0" baseline="0" noProof="0" dirty="0" smtClean="0">
                            <a:ln>
                              <a:noFill/>
                            </a:ln>
                            <a:solidFill>
                              <a:prstClr val="black"/>
                            </a:solidFill>
                            <a:effectLst/>
                            <a:uLnTx/>
                            <a:uFillTx/>
                            <a:latin typeface="Cambria Math" panose="02040503050406030204" pitchFamily="18" charset="0"/>
                            <a:ea typeface="新細明體" panose="02020500000000000000" pitchFamily="18" charset="-120"/>
                            <a:cs typeface="+mn-cs"/>
                          </a:rPr>
                          <m:t>2</m:t>
                        </m:r>
                      </m:sub>
                    </m:sSub>
                  </m:oMath>
                </a14:m>
                <a:r>
                  <a:rPr kumimoji="0" lang="en-US" altLang="zh-TW"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a:t>
                </a:r>
                <a:endParaRPr kumimoji="0" lang="zh-TW" altLang="en-US"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Choice>
        <mc:Fallback xmlns="">
          <p:sp>
            <p:nvSpPr>
              <p:cNvPr id="24" name="文字方塊 28">
                <a:extLst>
                  <a:ext uri="{FF2B5EF4-FFF2-40B4-BE49-F238E27FC236}">
                    <a16:creationId xmlns:a16="http://schemas.microsoft.com/office/drawing/2014/main" id="{5D6D1D61-6497-49BA-82FA-114D0E611721}"/>
                  </a:ext>
                </a:extLst>
              </p:cNvPr>
              <p:cNvSpPr txBox="1">
                <a:spLocks noRot="1" noChangeAspect="1" noMove="1" noResize="1" noEditPoints="1" noAdjustHandles="1" noChangeArrowheads="1" noChangeShapeType="1" noTextEdit="1"/>
              </p:cNvSpPr>
              <p:nvPr/>
            </p:nvSpPr>
            <p:spPr>
              <a:xfrm>
                <a:off x="7249850" y="3978920"/>
                <a:ext cx="1238175" cy="461665"/>
              </a:xfrm>
              <a:prstGeom prst="rect">
                <a:avLst/>
              </a:prstGeom>
              <a:blipFill>
                <a:blip r:embed="rId4"/>
                <a:stretch>
                  <a:fillRect l="-7353" t="-10526" b="-28947"/>
                </a:stretch>
              </a:blipFill>
              <a:ln w="6350" cap="flat" cmpd="sng" algn="ctr">
                <a:solidFill>
                  <a:srgbClr val="FFC000"/>
                </a:solidFill>
                <a:prstDash val="solid"/>
                <a:miter lim="800000"/>
              </a:ln>
              <a:effectLst/>
            </p:spPr>
            <p:txBody>
              <a:bodyPr/>
              <a:lstStyle/>
              <a:p>
                <a:r>
                  <a:rPr lang="en-SE">
                    <a:noFill/>
                  </a:rPr>
                  <a:t> </a:t>
                </a:r>
              </a:p>
            </p:txBody>
          </p:sp>
        </mc:Fallback>
      </mc:AlternateContent>
      <p:cxnSp>
        <p:nvCxnSpPr>
          <p:cNvPr id="25" name="直線單箭頭接點 29">
            <a:extLst>
              <a:ext uri="{FF2B5EF4-FFF2-40B4-BE49-F238E27FC236}">
                <a16:creationId xmlns:a16="http://schemas.microsoft.com/office/drawing/2014/main" id="{50BE07D2-242B-451C-86CC-10967320EF90}"/>
              </a:ext>
            </a:extLst>
          </p:cNvPr>
          <p:cNvCxnSpPr>
            <a:cxnSpLocks/>
            <a:endCxn id="24" idx="0"/>
          </p:cNvCxnSpPr>
          <p:nvPr/>
        </p:nvCxnSpPr>
        <p:spPr>
          <a:xfrm>
            <a:off x="7241326" y="3488497"/>
            <a:ext cx="627612" cy="490423"/>
          </a:xfrm>
          <a:prstGeom prst="straightConnector1">
            <a:avLst/>
          </a:prstGeom>
          <a:noFill/>
          <a:ln w="19050" cap="flat" cmpd="sng" algn="ctr">
            <a:solidFill>
              <a:sysClr val="windowText" lastClr="000000"/>
            </a:solidFill>
            <a:prstDash val="sysDot"/>
            <a:miter lim="800000"/>
            <a:tailEnd type="triangle"/>
          </a:ln>
          <a:effectLst/>
        </p:spPr>
      </p:cxnSp>
      <p:cxnSp>
        <p:nvCxnSpPr>
          <p:cNvPr id="26" name="直線單箭頭接點 32">
            <a:extLst>
              <a:ext uri="{FF2B5EF4-FFF2-40B4-BE49-F238E27FC236}">
                <a16:creationId xmlns:a16="http://schemas.microsoft.com/office/drawing/2014/main" id="{846B6B98-ED5D-4184-A0DF-0D6E19A190FC}"/>
              </a:ext>
            </a:extLst>
          </p:cNvPr>
          <p:cNvCxnSpPr>
            <a:cxnSpLocks/>
            <a:endCxn id="24" idx="2"/>
          </p:cNvCxnSpPr>
          <p:nvPr/>
        </p:nvCxnSpPr>
        <p:spPr>
          <a:xfrm flipV="1">
            <a:off x="7181308" y="4440585"/>
            <a:ext cx="687630" cy="509516"/>
          </a:xfrm>
          <a:prstGeom prst="straightConnector1">
            <a:avLst/>
          </a:prstGeom>
          <a:noFill/>
          <a:ln w="19050" cap="flat" cmpd="sng" algn="ctr">
            <a:solidFill>
              <a:sysClr val="windowText" lastClr="000000"/>
            </a:solidFill>
            <a:prstDash val="sysDot"/>
            <a:miter lim="800000"/>
            <a:tailEnd type="triangle"/>
          </a:ln>
          <a:effectLst/>
        </p:spPr>
      </p:cxnSp>
      <mc:AlternateContent xmlns:mc="http://schemas.openxmlformats.org/markup-compatibility/2006" xmlns:a14="http://schemas.microsoft.com/office/drawing/2010/main">
        <mc:Choice Requires="a14">
          <p:sp>
            <p:nvSpPr>
              <p:cNvPr id="27" name="文字方塊 34">
                <a:extLst>
                  <a:ext uri="{FF2B5EF4-FFF2-40B4-BE49-F238E27FC236}">
                    <a16:creationId xmlns:a16="http://schemas.microsoft.com/office/drawing/2014/main" id="{3CE50036-3DAB-4B00-9A83-332697345DB3}"/>
                  </a:ext>
                </a:extLst>
              </p:cNvPr>
              <p:cNvSpPr txBox="1"/>
              <p:nvPr/>
            </p:nvSpPr>
            <p:spPr>
              <a:xfrm>
                <a:off x="6218775" y="1972798"/>
                <a:ext cx="1383657" cy="461665"/>
              </a:xfrm>
              <a:prstGeom prst="rect">
                <a:avLst/>
              </a:prstGeom>
              <a:gradFill rotWithShape="1">
                <a:gsLst>
                  <a:gs pos="0">
                    <a:srgbClr val="ED7D31">
                      <a:lumMod val="110000"/>
                      <a:satMod val="105000"/>
                      <a:tint val="67000"/>
                    </a:srgbClr>
                  </a:gs>
                  <a:gs pos="50000">
                    <a:srgbClr val="ED7D31">
                      <a:lumMod val="105000"/>
                      <a:satMod val="103000"/>
                      <a:tint val="73000"/>
                    </a:srgbClr>
                  </a:gs>
                  <a:gs pos="100000">
                    <a:srgbClr val="ED7D31">
                      <a:lumMod val="105000"/>
                      <a:satMod val="109000"/>
                      <a:tint val="81000"/>
                    </a:srgbClr>
                  </a:gs>
                </a:gsLst>
                <a:lin ang="5400000" scaled="0"/>
              </a:gradFill>
              <a:ln w="6350" cap="flat" cmpd="sng" algn="ctr">
                <a:solidFill>
                  <a:srgbClr val="ED7D31"/>
                </a:solidFill>
                <a:prstDash val="solid"/>
                <a:miter lim="800000"/>
              </a:ln>
              <a:effectLst/>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small </a:t>
                </a:r>
                <a14:m>
                  <m:oMath xmlns:m="http://schemas.openxmlformats.org/officeDocument/2006/math">
                    <m:sSub>
                      <m:sSubPr>
                        <m:ctrlPr>
                          <a:rPr lang="en-US" altLang="zh-TW" sz="2400" i="1" kern="0" dirty="0">
                            <a:solidFill>
                              <a:prstClr val="black"/>
                            </a:solidFill>
                            <a:latin typeface="Cambria Math" panose="02040503050406030204" pitchFamily="18" charset="0"/>
                            <a:ea typeface="新細明體" panose="02020500000000000000" pitchFamily="18" charset="-120"/>
                          </a:rPr>
                        </m:ctrlPr>
                      </m:sSubPr>
                      <m:e>
                        <m:r>
                          <a:rPr lang="en-US" altLang="zh-TW" sz="2400" i="1" kern="0" dirty="0">
                            <a:solidFill>
                              <a:prstClr val="black"/>
                            </a:solidFill>
                            <a:latin typeface="Cambria Math" panose="02040503050406030204" pitchFamily="18" charset="0"/>
                            <a:ea typeface="新細明體" panose="02020500000000000000" pitchFamily="18" charset="-120"/>
                          </a:rPr>
                          <m:t>𝑙</m:t>
                        </m:r>
                      </m:e>
                      <m:sub>
                        <m:r>
                          <a:rPr lang="en-US" altLang="zh-TW" sz="2400" b="0" i="1" kern="0" dirty="0" smtClean="0">
                            <a:solidFill>
                              <a:prstClr val="black"/>
                            </a:solidFill>
                            <a:latin typeface="Cambria Math" panose="02040503050406030204" pitchFamily="18" charset="0"/>
                            <a:ea typeface="新細明體" panose="02020500000000000000" pitchFamily="18" charset="-120"/>
                          </a:rPr>
                          <m:t>∞</m:t>
                        </m:r>
                      </m:sub>
                    </m:sSub>
                  </m:oMath>
                </a14:m>
                <a:endParaRPr kumimoji="0" lang="zh-TW" altLang="en-US"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Choice>
        <mc:Fallback xmlns="">
          <p:sp>
            <p:nvSpPr>
              <p:cNvPr id="27" name="文字方塊 34">
                <a:extLst>
                  <a:ext uri="{FF2B5EF4-FFF2-40B4-BE49-F238E27FC236}">
                    <a16:creationId xmlns:a16="http://schemas.microsoft.com/office/drawing/2014/main" id="{3CE50036-3DAB-4B00-9A83-332697345DB3}"/>
                  </a:ext>
                </a:extLst>
              </p:cNvPr>
              <p:cNvSpPr txBox="1">
                <a:spLocks noRot="1" noChangeAspect="1" noMove="1" noResize="1" noEditPoints="1" noAdjustHandles="1" noChangeArrowheads="1" noChangeShapeType="1" noTextEdit="1"/>
              </p:cNvSpPr>
              <p:nvPr/>
            </p:nvSpPr>
            <p:spPr>
              <a:xfrm>
                <a:off x="6218775" y="1972798"/>
                <a:ext cx="1383657" cy="461665"/>
              </a:xfrm>
              <a:prstGeom prst="rect">
                <a:avLst/>
              </a:prstGeom>
              <a:blipFill>
                <a:blip r:embed="rId5"/>
                <a:stretch>
                  <a:fillRect l="-439" t="-10526" b="-28947"/>
                </a:stretch>
              </a:blipFill>
              <a:ln w="6350" cap="flat" cmpd="sng" algn="ctr">
                <a:solidFill>
                  <a:srgbClr val="ED7D31"/>
                </a:solidFill>
                <a:prstDash val="solid"/>
                <a:miter lim="800000"/>
              </a:ln>
              <a:effectLst/>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8" name="文字方塊 35">
                <a:extLst>
                  <a:ext uri="{FF2B5EF4-FFF2-40B4-BE49-F238E27FC236}">
                    <a16:creationId xmlns:a16="http://schemas.microsoft.com/office/drawing/2014/main" id="{97B53EDD-D7A2-4123-BCF3-430928BF880F}"/>
                  </a:ext>
                </a:extLst>
              </p:cNvPr>
              <p:cNvSpPr txBox="1"/>
              <p:nvPr/>
            </p:nvSpPr>
            <p:spPr>
              <a:xfrm>
                <a:off x="6218775" y="5718355"/>
                <a:ext cx="1383657" cy="461665"/>
              </a:xfrm>
              <a:prstGeom prst="rect">
                <a:avLst/>
              </a:prstGeom>
              <a:gradFill rotWithShape="1">
                <a:gsLst>
                  <a:gs pos="0">
                    <a:srgbClr val="ED7D31">
                      <a:lumMod val="110000"/>
                      <a:satMod val="105000"/>
                      <a:tint val="67000"/>
                    </a:srgbClr>
                  </a:gs>
                  <a:gs pos="50000">
                    <a:srgbClr val="ED7D31">
                      <a:lumMod val="105000"/>
                      <a:satMod val="103000"/>
                      <a:tint val="73000"/>
                    </a:srgbClr>
                  </a:gs>
                  <a:gs pos="100000">
                    <a:srgbClr val="ED7D31">
                      <a:lumMod val="105000"/>
                      <a:satMod val="109000"/>
                      <a:tint val="81000"/>
                    </a:srgbClr>
                  </a:gs>
                </a:gsLst>
                <a:lin ang="5400000" scaled="0"/>
              </a:gradFill>
              <a:ln w="6350" cap="flat" cmpd="sng" algn="ctr">
                <a:solidFill>
                  <a:srgbClr val="ED7D31"/>
                </a:solidFill>
                <a:prstDash val="solid"/>
                <a:miter lim="800000"/>
              </a:ln>
              <a:effectLst/>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large </a:t>
                </a:r>
                <a14:m>
                  <m:oMath xmlns:m="http://schemas.openxmlformats.org/officeDocument/2006/math">
                    <m:sSub>
                      <m:sSubPr>
                        <m:ctrlPr>
                          <a:rPr lang="en-US" altLang="zh-TW" sz="2400" i="1" kern="0" dirty="0">
                            <a:solidFill>
                              <a:prstClr val="black"/>
                            </a:solidFill>
                            <a:latin typeface="Cambria Math" panose="02040503050406030204" pitchFamily="18" charset="0"/>
                            <a:ea typeface="新細明體" panose="02020500000000000000" pitchFamily="18" charset="-120"/>
                          </a:rPr>
                        </m:ctrlPr>
                      </m:sSubPr>
                      <m:e>
                        <m:r>
                          <a:rPr lang="en-US" altLang="zh-TW" sz="2400" i="1" kern="0" dirty="0">
                            <a:solidFill>
                              <a:prstClr val="black"/>
                            </a:solidFill>
                            <a:latin typeface="Cambria Math" panose="02040503050406030204" pitchFamily="18" charset="0"/>
                            <a:ea typeface="新細明體" panose="02020500000000000000" pitchFamily="18" charset="-120"/>
                          </a:rPr>
                          <m:t>𝑙</m:t>
                        </m:r>
                      </m:e>
                      <m:sub>
                        <m:r>
                          <a:rPr lang="en-US" altLang="zh-TW" sz="2400" i="1" kern="0" dirty="0">
                            <a:solidFill>
                              <a:prstClr val="black"/>
                            </a:solidFill>
                            <a:latin typeface="Cambria Math" panose="02040503050406030204" pitchFamily="18" charset="0"/>
                            <a:ea typeface="新細明體" panose="02020500000000000000" pitchFamily="18" charset="-120"/>
                          </a:rPr>
                          <m:t>∞</m:t>
                        </m:r>
                      </m:sub>
                    </m:sSub>
                  </m:oMath>
                </a14:m>
                <a:endParaRPr kumimoji="0" lang="zh-TW" altLang="en-US"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Choice>
        <mc:Fallback xmlns="">
          <p:sp>
            <p:nvSpPr>
              <p:cNvPr id="28" name="文字方塊 35">
                <a:extLst>
                  <a:ext uri="{FF2B5EF4-FFF2-40B4-BE49-F238E27FC236}">
                    <a16:creationId xmlns:a16="http://schemas.microsoft.com/office/drawing/2014/main" id="{97B53EDD-D7A2-4123-BCF3-430928BF880F}"/>
                  </a:ext>
                </a:extLst>
              </p:cNvPr>
              <p:cNvSpPr txBox="1">
                <a:spLocks noRot="1" noChangeAspect="1" noMove="1" noResize="1" noEditPoints="1" noAdjustHandles="1" noChangeArrowheads="1" noChangeShapeType="1" noTextEdit="1"/>
              </p:cNvSpPr>
              <p:nvPr/>
            </p:nvSpPr>
            <p:spPr>
              <a:xfrm>
                <a:off x="6218775" y="5718355"/>
                <a:ext cx="1383657" cy="461665"/>
              </a:xfrm>
              <a:prstGeom prst="rect">
                <a:avLst/>
              </a:prstGeom>
              <a:blipFill>
                <a:blip r:embed="rId6"/>
                <a:stretch>
                  <a:fillRect t="-10390" b="-27273"/>
                </a:stretch>
              </a:blipFill>
              <a:ln w="6350" cap="flat" cmpd="sng" algn="ctr">
                <a:solidFill>
                  <a:srgbClr val="ED7D31"/>
                </a:solidFill>
                <a:prstDash val="solid"/>
                <a:miter lim="800000"/>
              </a:ln>
              <a:effectLst/>
            </p:spPr>
            <p:txBody>
              <a:bodyPr/>
              <a:lstStyle/>
              <a:p>
                <a:r>
                  <a:rPr lang="en-SE">
                    <a:noFill/>
                  </a:rPr>
                  <a:t> </a:t>
                </a:r>
              </a:p>
            </p:txBody>
          </p:sp>
        </mc:Fallback>
      </mc:AlternateContent>
    </p:spTree>
    <p:extLst>
      <p:ext uri="{BB962C8B-B14F-4D97-AF65-F5344CB8AC3E}">
        <p14:creationId xmlns:p14="http://schemas.microsoft.com/office/powerpoint/2010/main" val="3600259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24" grpId="0" animBg="1"/>
      <p:bldP spid="27" grpId="0" animBg="1"/>
      <p:bldP spid="2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E71FF3-0E9D-44D5-BE5E-1542051AACF3}"/>
              </a:ext>
            </a:extLst>
          </p:cNvPr>
          <p:cNvSpPr>
            <a:spLocks noGrp="1"/>
          </p:cNvSpPr>
          <p:nvPr>
            <p:ph type="title"/>
          </p:nvPr>
        </p:nvSpPr>
        <p:spPr/>
        <p:txBody>
          <a:bodyPr/>
          <a:lstStyle/>
          <a:p>
            <a:r>
              <a:rPr lang="en-US" sz="3600" dirty="0"/>
              <a:t>The Maximization Problem for Finding Adversarial Examples</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A0B4333-F889-434A-B4C8-C86C39262DC6}"/>
                  </a:ext>
                </a:extLst>
              </p:cNvPr>
              <p:cNvSpPr>
                <a:spLocks noGrp="1"/>
              </p:cNvSpPr>
              <p:nvPr>
                <p:ph idx="1"/>
              </p:nvPr>
            </p:nvSpPr>
            <p:spPr>
              <a:xfrm>
                <a:off x="457200" y="1196752"/>
                <a:ext cx="8229600" cy="2664296"/>
              </a:xfrm>
            </p:spPr>
            <p:txBody>
              <a:bodyPr>
                <a:normAutofit fontScale="77500" lnSpcReduction="20000"/>
              </a:bodyPr>
              <a:lstStyle/>
              <a:p>
                <a14:m>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max</m:t>
                            </m:r>
                          </m:e>
                          <m:lim>
                            <m:r>
                              <a:rPr lang="en-US" b="0" i="1" smtClean="0">
                                <a:latin typeface="Cambria Math" panose="02040503050406030204" pitchFamily="18" charset="0"/>
                              </a:rPr>
                              <m:t>𝛿</m:t>
                            </m:r>
                            <m:r>
                              <a:rPr lang="en-US" i="1">
                                <a:latin typeface="Cambria Math" panose="02040503050406030204" pitchFamily="18" charset="0"/>
                              </a:rPr>
                              <m:t>∈</m:t>
                            </m:r>
                            <m:r>
                              <m:rPr>
                                <m:sty m:val="p"/>
                              </m:rPr>
                              <a:rPr lang="en-US">
                                <a:latin typeface="Cambria Math" panose="02040503050406030204" pitchFamily="18" charset="0"/>
                              </a:rPr>
                              <m:t>Δ</m:t>
                            </m:r>
                          </m:lim>
                        </m:limLow>
                      </m:fName>
                      <m:e>
                        <m:r>
                          <m:rPr>
                            <m:sty m:val="p"/>
                          </m:rPr>
                          <a:rPr lang="en-US" b="0" i="0" smtClean="0">
                            <a:latin typeface="Cambria Math" panose="02040503050406030204" pitchFamily="18" charset="0"/>
                          </a:rPr>
                          <m:t>Loss</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𝛿</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𝜃</m:t>
                        </m:r>
                        <m:r>
                          <a:rPr lang="en-US" b="0" i="1" smtClean="0">
                            <a:latin typeface="Cambria Math" panose="02040503050406030204" pitchFamily="18" charset="0"/>
                          </a:rPr>
                          <m:t>)</m:t>
                        </m:r>
                      </m:e>
                    </m:func>
                  </m:oMath>
                </a14:m>
                <a:endParaRPr lang="en-US" dirty="0"/>
              </a:p>
              <a:p>
                <a:pPr lvl="1"/>
                <a14:m>
                  <m:oMath xmlns:m="http://schemas.openxmlformats.org/officeDocument/2006/math">
                    <m:r>
                      <m:rPr>
                        <m:sty m:val="p"/>
                      </m:rPr>
                      <a:rPr lang="en-US" b="0" i="0" smtClean="0">
                        <a:latin typeface="Cambria Math" panose="02040503050406030204" pitchFamily="18" charset="0"/>
                      </a:rPr>
                      <m:t>Loss</m:t>
                    </m:r>
                    <m:r>
                      <a:rPr lang="en-US" b="0" i="0" smtClean="0">
                        <a:latin typeface="Cambria Math" panose="02040503050406030204" pitchFamily="18" charset="0"/>
                      </a:rPr>
                      <m:t>()</m:t>
                    </m:r>
                  </m:oMath>
                </a14:m>
                <a:r>
                  <a:rPr lang="en-US" dirty="0"/>
                  <a:t> is a highly non-linear function involving a NN, e.g., Cross-Entropy loss with SoftMax classifier</a:t>
                </a:r>
              </a:p>
              <a:p>
                <a:pPr algn="l"/>
                <a:r>
                  <a:rPr lang="en-US" dirty="0"/>
                  <a:t>Attacks can be </a:t>
                </a:r>
                <a:r>
                  <a:rPr lang="en-US" sz="3200" b="0" i="0" u="none" strike="noStrike" baseline="0" dirty="0">
                    <a:latin typeface="HelveticaNeue-Light"/>
                  </a:rPr>
                  <a:t>categorized w.r.t </a:t>
                </a:r>
              </a:p>
              <a:p>
                <a:pPr lvl="1"/>
                <a:r>
                  <a:rPr lang="en-US" b="0" i="0" u="none" strike="noStrike" baseline="0" dirty="0">
                    <a:latin typeface="HelveticaNeue-Light"/>
                  </a:rPr>
                  <a:t>1) the allowable perturbation set </a:t>
                </a:r>
                <a14:m>
                  <m:oMath xmlns:m="http://schemas.openxmlformats.org/officeDocument/2006/math">
                    <m:r>
                      <m:rPr>
                        <m:sty m:val="p"/>
                      </m:rPr>
                      <a:rPr lang="en-US" smtClean="0">
                        <a:latin typeface="Cambria Math" panose="02040503050406030204" pitchFamily="18" charset="0"/>
                      </a:rPr>
                      <m:t>Δ</m:t>
                    </m:r>
                  </m:oMath>
                </a14:m>
                <a:endParaRPr lang="en-US" b="0" i="0" u="none" strike="noStrike" baseline="0" dirty="0">
                  <a:latin typeface="HelveticaNeue-Light"/>
                </a:endParaRPr>
              </a:p>
              <a:p>
                <a:pPr lvl="1"/>
                <a:r>
                  <a:rPr lang="en-US" b="0" i="0" u="none" strike="noStrike" baseline="0" dirty="0">
                    <a:latin typeface="HelveticaNeue-Light"/>
                  </a:rPr>
                  <a:t>2) the optimization procedure used to perform the maximization</a:t>
                </a:r>
                <a:endParaRPr lang="en-SE" dirty="0"/>
              </a:p>
              <a:p>
                <a:endParaRPr lang="en-SE" dirty="0"/>
              </a:p>
            </p:txBody>
          </p:sp>
        </mc:Choice>
        <mc:Fallback xmlns="">
          <p:sp>
            <p:nvSpPr>
              <p:cNvPr id="3" name="Content Placeholder 2">
                <a:extLst>
                  <a:ext uri="{FF2B5EF4-FFF2-40B4-BE49-F238E27FC236}">
                    <a16:creationId xmlns:a16="http://schemas.microsoft.com/office/drawing/2014/main" id="{1A0B4333-F889-434A-B4C8-C86C39262DC6}"/>
                  </a:ext>
                </a:extLst>
              </p:cNvPr>
              <p:cNvSpPr>
                <a:spLocks noGrp="1" noRot="1" noChangeAspect="1" noMove="1" noResize="1" noEditPoints="1" noAdjustHandles="1" noChangeArrowheads="1" noChangeShapeType="1" noTextEdit="1"/>
              </p:cNvSpPr>
              <p:nvPr>
                <p:ph idx="1"/>
              </p:nvPr>
            </p:nvSpPr>
            <p:spPr>
              <a:xfrm>
                <a:off x="457200" y="1196752"/>
                <a:ext cx="8229600" cy="2664296"/>
              </a:xfrm>
              <a:blipFill>
                <a:blip r:embed="rId3"/>
                <a:stretch>
                  <a:fillRect l="-1185" t="-160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91D450F0-B96F-48C1-88CF-79905EE2C56A}"/>
              </a:ext>
            </a:extLst>
          </p:cNvPr>
          <p:cNvSpPr>
            <a:spLocks noGrp="1"/>
          </p:cNvSpPr>
          <p:nvPr>
            <p:ph type="sldNum" sz="quarter" idx="12"/>
          </p:nvPr>
        </p:nvSpPr>
        <p:spPr/>
        <p:txBody>
          <a:bodyPr/>
          <a:lstStyle/>
          <a:p>
            <a:pPr>
              <a:defRPr/>
            </a:pPr>
            <a:fld id="{F57F456A-00AF-44E6-8D70-638C0D0130FF}" type="slidenum">
              <a:rPr lang="en-US" altLang="zh-CN" smtClean="0"/>
              <a:pPr>
                <a:defRPr/>
              </a:pPr>
              <a:t>16</a:t>
            </a:fld>
            <a:endParaRPr lang="en-US" altLang="zh-CN"/>
          </a:p>
        </p:txBody>
      </p:sp>
      <p:pic>
        <p:nvPicPr>
          <p:cNvPr id="11" name="Picture 10">
            <a:extLst>
              <a:ext uri="{FF2B5EF4-FFF2-40B4-BE49-F238E27FC236}">
                <a16:creationId xmlns:a16="http://schemas.microsoft.com/office/drawing/2014/main" id="{29BC775F-7AD9-407E-95B4-C08D142BCF9A}"/>
              </a:ext>
            </a:extLst>
          </p:cNvPr>
          <p:cNvPicPr>
            <a:picLocks noChangeAspect="1"/>
          </p:cNvPicPr>
          <p:nvPr/>
        </p:nvPicPr>
        <p:blipFill>
          <a:blip r:embed="rId4"/>
          <a:stretch>
            <a:fillRect/>
          </a:stretch>
        </p:blipFill>
        <p:spPr>
          <a:xfrm>
            <a:off x="1619672" y="3717032"/>
            <a:ext cx="4689112" cy="3057478"/>
          </a:xfrm>
          <a:prstGeom prst="rect">
            <a:avLst/>
          </a:prstGeom>
        </p:spPr>
      </p:pic>
    </p:spTree>
    <p:extLst>
      <p:ext uri="{BB962C8B-B14F-4D97-AF65-F5344CB8AC3E}">
        <p14:creationId xmlns:p14="http://schemas.microsoft.com/office/powerpoint/2010/main" val="31889483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6F1487-8DF5-437E-8095-009E2669E96F}"/>
              </a:ext>
            </a:extLst>
          </p:cNvPr>
          <p:cNvSpPr>
            <a:spLocks noGrp="1"/>
          </p:cNvSpPr>
          <p:nvPr>
            <p:ph type="title"/>
          </p:nvPr>
        </p:nvSpPr>
        <p:spPr/>
        <p:txBody>
          <a:bodyPr/>
          <a:lstStyle/>
          <a:p>
            <a:r>
              <a:rPr lang="en-US" dirty="0"/>
              <a:t>Three Approaches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DECD8C1-A2BD-44A3-8C8D-87DD3517D23C}"/>
                  </a:ext>
                </a:extLst>
              </p:cNvPr>
              <p:cNvSpPr>
                <a:spLocks noGrp="1"/>
              </p:cNvSpPr>
              <p:nvPr>
                <p:ph idx="1"/>
              </p:nvPr>
            </p:nvSpPr>
            <p:spPr>
              <a:xfrm>
                <a:off x="457200" y="1295400"/>
                <a:ext cx="8229600" cy="2421632"/>
              </a:xfrm>
            </p:spPr>
            <p:txBody>
              <a:bodyPr>
                <a:normAutofit fontScale="77500" lnSpcReduction="20000"/>
              </a:bodyPr>
              <a:lstStyle/>
              <a:p>
                <a:r>
                  <a:rPr lang="en-US" sz="2800" dirty="0"/>
                  <a:t>To solve </a:t>
                </a:r>
                <a14:m>
                  <m:oMath xmlns:m="http://schemas.openxmlformats.org/officeDocument/2006/math">
                    <m:func>
                      <m:funcPr>
                        <m:ctrlPr>
                          <a:rPr lang="en-US" sz="2800" b="0" i="1" smtClean="0">
                            <a:latin typeface="Cambria Math" panose="02040503050406030204" pitchFamily="18" charset="0"/>
                          </a:rPr>
                        </m:ctrlPr>
                      </m:funcPr>
                      <m:fName>
                        <m:limLow>
                          <m:limLowPr>
                            <m:ctrlPr>
                              <a:rPr lang="en-US" sz="2800" b="0" i="1" smtClean="0">
                                <a:latin typeface="Cambria Math" panose="02040503050406030204" pitchFamily="18" charset="0"/>
                              </a:rPr>
                            </m:ctrlPr>
                          </m:limLowPr>
                          <m:e>
                            <m:r>
                              <m:rPr>
                                <m:sty m:val="p"/>
                              </m:rPr>
                              <a:rPr lang="en-US" sz="2800" b="0" i="0" smtClean="0">
                                <a:latin typeface="Cambria Math" panose="02040503050406030204" pitchFamily="18" charset="0"/>
                              </a:rPr>
                              <m:t>max</m:t>
                            </m:r>
                          </m:e>
                          <m:lim>
                            <m:r>
                              <a:rPr lang="en-US" sz="2800" b="0" i="1" smtClean="0">
                                <a:latin typeface="Cambria Math" panose="02040503050406030204" pitchFamily="18" charset="0"/>
                              </a:rPr>
                              <m:t>𝛿</m:t>
                            </m:r>
                            <m:r>
                              <a:rPr lang="en-US" sz="2800" i="1">
                                <a:latin typeface="Cambria Math" panose="02040503050406030204" pitchFamily="18" charset="0"/>
                              </a:rPr>
                              <m:t>∈</m:t>
                            </m:r>
                            <m:r>
                              <m:rPr>
                                <m:sty m:val="p"/>
                              </m:rPr>
                              <a:rPr lang="en-US" sz="2800">
                                <a:latin typeface="Cambria Math" panose="02040503050406030204" pitchFamily="18" charset="0"/>
                              </a:rPr>
                              <m:t>Δ</m:t>
                            </m:r>
                          </m:lim>
                        </m:limLow>
                      </m:fName>
                      <m:e>
                        <m:r>
                          <m:rPr>
                            <m:sty m:val="p"/>
                          </m:rPr>
                          <a:rPr lang="en-US" sz="2800" b="0" i="0" smtClean="0">
                            <a:latin typeface="Cambria Math" panose="02040503050406030204" pitchFamily="18" charset="0"/>
                          </a:rPr>
                          <m:t>Loss</m:t>
                        </m:r>
                        <m:r>
                          <a:rPr lang="en-US" sz="2800" b="0" i="1" smtClean="0">
                            <a:latin typeface="Cambria Math" panose="02040503050406030204" pitchFamily="18" charset="0"/>
                          </a:rPr>
                          <m:t>(</m:t>
                        </m:r>
                        <m:r>
                          <a:rPr lang="en-US" sz="2800" b="0" i="1" smtClean="0">
                            <a:latin typeface="Cambria Math" panose="02040503050406030204" pitchFamily="18" charset="0"/>
                          </a:rPr>
                          <m:t>𝑥</m:t>
                        </m:r>
                        <m:r>
                          <a:rPr lang="en-US" sz="2800" b="0" i="1" smtClean="0">
                            <a:latin typeface="Cambria Math" panose="02040503050406030204" pitchFamily="18" charset="0"/>
                          </a:rPr>
                          <m:t>+</m:t>
                        </m:r>
                        <m:r>
                          <a:rPr lang="en-US" sz="2800" b="0" i="1" smtClean="0">
                            <a:latin typeface="Cambria Math" panose="02040503050406030204" pitchFamily="18" charset="0"/>
                          </a:rPr>
                          <m:t>𝛿</m:t>
                        </m:r>
                        <m:r>
                          <a:rPr lang="en-US" sz="2800" b="0" i="1" smtClean="0">
                            <a:latin typeface="Cambria Math" panose="02040503050406030204" pitchFamily="18" charset="0"/>
                          </a:rPr>
                          <m:t>,</m:t>
                        </m:r>
                        <m:r>
                          <a:rPr lang="en-US" sz="2800" b="0" i="1" smtClean="0">
                            <a:latin typeface="Cambria Math" panose="02040503050406030204" pitchFamily="18" charset="0"/>
                          </a:rPr>
                          <m:t>𝑦</m:t>
                        </m:r>
                        <m:r>
                          <a:rPr lang="en-US" sz="2800" b="0" i="1" smtClean="0">
                            <a:latin typeface="Cambria Math" panose="02040503050406030204" pitchFamily="18" charset="0"/>
                          </a:rPr>
                          <m:t>;</m:t>
                        </m:r>
                        <m:r>
                          <a:rPr lang="en-US" sz="2800" b="0" i="1" smtClean="0">
                            <a:latin typeface="Cambria Math" panose="02040503050406030204" pitchFamily="18" charset="0"/>
                          </a:rPr>
                          <m:t>𝜃</m:t>
                        </m:r>
                        <m:r>
                          <a:rPr lang="en-US" sz="2800" b="0" i="1" smtClean="0">
                            <a:latin typeface="Cambria Math" panose="02040503050406030204" pitchFamily="18" charset="0"/>
                          </a:rPr>
                          <m:t>)</m:t>
                        </m:r>
                      </m:e>
                    </m:func>
                  </m:oMath>
                </a14:m>
                <a:r>
                  <a:rPr lang="en-US" sz="2800" dirty="0">
                    <a:solidFill>
                      <a:srgbClr val="996633"/>
                    </a:solidFill>
                  </a:rPr>
                  <a:t>:</a:t>
                </a:r>
              </a:p>
              <a:p>
                <a:r>
                  <a:rPr lang="en-US" sz="2800" dirty="0">
                    <a:solidFill>
                      <a:srgbClr val="996633"/>
                    </a:solidFill>
                  </a:rPr>
                  <a:t>1. Constructing adversarial examples via local search (</a:t>
                </a:r>
              </a:p>
              <a:p>
                <a:pPr lvl="1"/>
                <a:r>
                  <a:rPr lang="en-US" sz="2400" dirty="0">
                    <a:solidFill>
                      <a:srgbClr val="996633"/>
                    </a:solidFill>
                  </a:rPr>
                  <a:t>Lower bound on objective</a:t>
                </a:r>
              </a:p>
              <a:p>
                <a:r>
                  <a:rPr lang="en-US" sz="2800" dirty="0">
                    <a:solidFill>
                      <a:srgbClr val="0000FF"/>
                    </a:solidFill>
                  </a:rPr>
                  <a:t>2. Formal verification via combinatorial optimization</a:t>
                </a:r>
              </a:p>
              <a:p>
                <a:pPr lvl="1"/>
                <a:r>
                  <a:rPr lang="en-US" sz="2400" dirty="0">
                    <a:solidFill>
                      <a:srgbClr val="0000FF"/>
                    </a:solidFill>
                  </a:rPr>
                  <a:t>Exactly solve objective</a:t>
                </a:r>
              </a:p>
              <a:p>
                <a:r>
                  <a:rPr lang="en-US" sz="2800" dirty="0">
                    <a:solidFill>
                      <a:srgbClr val="008000"/>
                    </a:solidFill>
                  </a:rPr>
                  <a:t>3. Formal verification via convex relaxation </a:t>
                </a:r>
              </a:p>
              <a:p>
                <a:pPr lvl="1"/>
                <a:r>
                  <a:rPr lang="en-US" sz="2400" dirty="0">
                    <a:solidFill>
                      <a:srgbClr val="008000"/>
                    </a:solidFill>
                  </a:rPr>
                  <a:t>Upper bound on objective</a:t>
                </a:r>
                <a:endParaRPr lang="en-SE" sz="2400" dirty="0">
                  <a:solidFill>
                    <a:srgbClr val="008000"/>
                  </a:solidFill>
                </a:endParaRPr>
              </a:p>
            </p:txBody>
          </p:sp>
        </mc:Choice>
        <mc:Fallback xmlns="">
          <p:sp>
            <p:nvSpPr>
              <p:cNvPr id="3" name="Content Placeholder 2">
                <a:extLst>
                  <a:ext uri="{FF2B5EF4-FFF2-40B4-BE49-F238E27FC236}">
                    <a16:creationId xmlns:a16="http://schemas.microsoft.com/office/drawing/2014/main" id="{BDECD8C1-A2BD-44A3-8C8D-87DD3517D23C}"/>
                  </a:ext>
                </a:extLst>
              </p:cNvPr>
              <p:cNvSpPr>
                <a:spLocks noGrp="1" noRot="1" noChangeAspect="1" noMove="1" noResize="1" noEditPoints="1" noAdjustHandles="1" noChangeArrowheads="1" noChangeShapeType="1" noTextEdit="1"/>
              </p:cNvSpPr>
              <p:nvPr>
                <p:ph idx="1"/>
              </p:nvPr>
            </p:nvSpPr>
            <p:spPr>
              <a:xfrm>
                <a:off x="457200" y="1295400"/>
                <a:ext cx="8229600" cy="2421632"/>
              </a:xfrm>
              <a:blipFill>
                <a:blip r:embed="rId3"/>
                <a:stretch>
                  <a:fillRect l="-815" t="-453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74256FA6-70E6-49DD-8607-0CBADD276153}"/>
              </a:ext>
            </a:extLst>
          </p:cNvPr>
          <p:cNvSpPr>
            <a:spLocks noGrp="1"/>
          </p:cNvSpPr>
          <p:nvPr>
            <p:ph type="sldNum" sz="quarter" idx="12"/>
          </p:nvPr>
        </p:nvSpPr>
        <p:spPr/>
        <p:txBody>
          <a:bodyPr/>
          <a:lstStyle/>
          <a:p>
            <a:pPr>
              <a:defRPr/>
            </a:pPr>
            <a:fld id="{F57F456A-00AF-44E6-8D70-638C0D0130FF}" type="slidenum">
              <a:rPr lang="en-US" altLang="zh-CN" smtClean="0"/>
              <a:pPr>
                <a:defRPr/>
              </a:pPr>
              <a:t>17</a:t>
            </a:fld>
            <a:endParaRPr lang="en-US" altLang="zh-CN"/>
          </a:p>
        </p:txBody>
      </p:sp>
      <p:pic>
        <p:nvPicPr>
          <p:cNvPr id="10" name="Picture 9">
            <a:extLst>
              <a:ext uri="{FF2B5EF4-FFF2-40B4-BE49-F238E27FC236}">
                <a16:creationId xmlns:a16="http://schemas.microsoft.com/office/drawing/2014/main" id="{B833FD86-E04B-4DD2-A20A-6A911D60EC0A}"/>
              </a:ext>
            </a:extLst>
          </p:cNvPr>
          <p:cNvPicPr>
            <a:picLocks noChangeAspect="1"/>
          </p:cNvPicPr>
          <p:nvPr/>
        </p:nvPicPr>
        <p:blipFill>
          <a:blip r:embed="rId4"/>
          <a:stretch>
            <a:fillRect/>
          </a:stretch>
        </p:blipFill>
        <p:spPr>
          <a:xfrm>
            <a:off x="2339752" y="3935064"/>
            <a:ext cx="4338482" cy="2814955"/>
          </a:xfrm>
          <a:prstGeom prst="rect">
            <a:avLst/>
          </a:prstGeom>
        </p:spPr>
      </p:pic>
    </p:spTree>
    <p:extLst>
      <p:ext uri="{BB962C8B-B14F-4D97-AF65-F5344CB8AC3E}">
        <p14:creationId xmlns:p14="http://schemas.microsoft.com/office/powerpoint/2010/main" val="30901998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EE044-95F3-46A5-9DBA-2EDDE8B42C8A}"/>
              </a:ext>
            </a:extLst>
          </p:cNvPr>
          <p:cNvSpPr>
            <a:spLocks noGrp="1"/>
          </p:cNvSpPr>
          <p:nvPr>
            <p:ph type="title"/>
          </p:nvPr>
        </p:nvSpPr>
        <p:spPr/>
        <p:txBody>
          <a:bodyPr/>
          <a:lstStyle/>
          <a:p>
            <a:r>
              <a:rPr lang="en-US" dirty="0"/>
              <a:t>Approach #1</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6D4E8E8-0ADC-4CC2-A700-823362CA4728}"/>
                  </a:ext>
                </a:extLst>
              </p:cNvPr>
              <p:cNvSpPr>
                <a:spLocks noGrp="1"/>
              </p:cNvSpPr>
              <p:nvPr>
                <p:ph idx="1"/>
              </p:nvPr>
            </p:nvSpPr>
            <p:spPr>
              <a:xfrm>
                <a:off x="457200" y="1295400"/>
                <a:ext cx="8003232" cy="2574032"/>
              </a:xfrm>
            </p:spPr>
            <p:txBody>
              <a:bodyPr>
                <a:normAutofit fontScale="85000" lnSpcReduction="20000"/>
              </a:bodyPr>
              <a:lstStyle/>
              <a:p>
                <a:r>
                  <a:rPr lang="en-US" sz="2800" dirty="0"/>
                  <a:t>To solve </a:t>
                </a:r>
                <a14:m>
                  <m:oMath xmlns:m="http://schemas.openxmlformats.org/officeDocument/2006/math">
                    <m:func>
                      <m:funcPr>
                        <m:ctrlPr>
                          <a:rPr lang="en-US" sz="2800" b="0" i="1" smtClean="0">
                            <a:latin typeface="Cambria Math" panose="02040503050406030204" pitchFamily="18" charset="0"/>
                          </a:rPr>
                        </m:ctrlPr>
                      </m:funcPr>
                      <m:fName>
                        <m:limLow>
                          <m:limLowPr>
                            <m:ctrlPr>
                              <a:rPr lang="en-US" sz="2800" b="0" i="1" smtClean="0">
                                <a:latin typeface="Cambria Math" panose="02040503050406030204" pitchFamily="18" charset="0"/>
                              </a:rPr>
                            </m:ctrlPr>
                          </m:limLowPr>
                          <m:e>
                            <m:r>
                              <m:rPr>
                                <m:sty m:val="p"/>
                              </m:rPr>
                              <a:rPr lang="en-US" sz="2800" b="0" i="0" smtClean="0">
                                <a:latin typeface="Cambria Math" panose="02040503050406030204" pitchFamily="18" charset="0"/>
                              </a:rPr>
                              <m:t>max</m:t>
                            </m:r>
                          </m:e>
                          <m:lim>
                            <m:r>
                              <a:rPr lang="en-US" sz="2800" b="0" i="1" smtClean="0">
                                <a:latin typeface="Cambria Math" panose="02040503050406030204" pitchFamily="18" charset="0"/>
                              </a:rPr>
                              <m:t>𝛿</m:t>
                            </m:r>
                            <m:r>
                              <a:rPr lang="en-US" sz="2800" i="1">
                                <a:latin typeface="Cambria Math" panose="02040503050406030204" pitchFamily="18" charset="0"/>
                              </a:rPr>
                              <m:t>∈</m:t>
                            </m:r>
                            <m:r>
                              <m:rPr>
                                <m:sty m:val="p"/>
                              </m:rPr>
                              <a:rPr lang="en-US" sz="2800">
                                <a:latin typeface="Cambria Math" panose="02040503050406030204" pitchFamily="18" charset="0"/>
                              </a:rPr>
                              <m:t>Δ</m:t>
                            </m:r>
                          </m:lim>
                        </m:limLow>
                      </m:fName>
                      <m:e>
                        <m:r>
                          <m:rPr>
                            <m:sty m:val="p"/>
                          </m:rPr>
                          <a:rPr lang="en-US" sz="2800" b="0" i="0" smtClean="0">
                            <a:latin typeface="Cambria Math" panose="02040503050406030204" pitchFamily="18" charset="0"/>
                          </a:rPr>
                          <m:t>Loss</m:t>
                        </m:r>
                        <m:r>
                          <a:rPr lang="en-US" sz="2800" b="0" i="1" smtClean="0">
                            <a:latin typeface="Cambria Math" panose="02040503050406030204" pitchFamily="18" charset="0"/>
                          </a:rPr>
                          <m:t>(</m:t>
                        </m:r>
                        <m:r>
                          <a:rPr lang="en-US" sz="2800" b="0" i="1" smtClean="0">
                            <a:latin typeface="Cambria Math" panose="02040503050406030204" pitchFamily="18" charset="0"/>
                          </a:rPr>
                          <m:t>𝑥</m:t>
                        </m:r>
                        <m:r>
                          <a:rPr lang="en-US" sz="2800" b="0" i="1" smtClean="0">
                            <a:latin typeface="Cambria Math" panose="02040503050406030204" pitchFamily="18" charset="0"/>
                          </a:rPr>
                          <m:t>+</m:t>
                        </m:r>
                        <m:r>
                          <a:rPr lang="en-US" sz="2800" b="0" i="1" smtClean="0">
                            <a:latin typeface="Cambria Math" panose="02040503050406030204" pitchFamily="18" charset="0"/>
                          </a:rPr>
                          <m:t>𝛿</m:t>
                        </m:r>
                        <m:r>
                          <a:rPr lang="en-US" sz="2800" b="0" i="1" smtClean="0">
                            <a:latin typeface="Cambria Math" panose="02040503050406030204" pitchFamily="18" charset="0"/>
                          </a:rPr>
                          <m:t>,</m:t>
                        </m:r>
                        <m:r>
                          <a:rPr lang="en-US" sz="2800" b="0" i="1" smtClean="0">
                            <a:latin typeface="Cambria Math" panose="02040503050406030204" pitchFamily="18" charset="0"/>
                          </a:rPr>
                          <m:t>𝑦</m:t>
                        </m:r>
                        <m:r>
                          <a:rPr lang="en-US" sz="2800" b="0" i="1" smtClean="0">
                            <a:latin typeface="Cambria Math" panose="02040503050406030204" pitchFamily="18" charset="0"/>
                          </a:rPr>
                          <m:t>;</m:t>
                        </m:r>
                        <m:r>
                          <a:rPr lang="en-US" sz="2800" b="0" i="1" smtClean="0">
                            <a:latin typeface="Cambria Math" panose="02040503050406030204" pitchFamily="18" charset="0"/>
                          </a:rPr>
                          <m:t>𝜃</m:t>
                        </m:r>
                        <m:r>
                          <a:rPr lang="en-US" sz="2800" b="0" i="1" smtClean="0">
                            <a:latin typeface="Cambria Math" panose="02040503050406030204" pitchFamily="18" charset="0"/>
                          </a:rPr>
                          <m:t>)</m:t>
                        </m:r>
                      </m:e>
                    </m:func>
                  </m:oMath>
                </a14:m>
                <a:r>
                  <a:rPr lang="en-US" sz="2800" dirty="0">
                    <a:solidFill>
                      <a:srgbClr val="996633"/>
                    </a:solidFill>
                  </a:rPr>
                  <a:t>:</a:t>
                </a:r>
              </a:p>
              <a:p>
                <a:r>
                  <a:rPr lang="en-US" sz="2800" dirty="0">
                    <a:solidFill>
                      <a:srgbClr val="996633"/>
                    </a:solidFill>
                  </a:rPr>
                  <a:t>1. Constructing adversarial examples via local search (</a:t>
                </a:r>
              </a:p>
              <a:p>
                <a:pPr lvl="1"/>
                <a:r>
                  <a:rPr lang="en-US" sz="2400" dirty="0">
                    <a:solidFill>
                      <a:srgbClr val="996633"/>
                    </a:solidFill>
                  </a:rPr>
                  <a:t>Lower bound on objective</a:t>
                </a:r>
              </a:p>
              <a:p>
                <a:r>
                  <a:rPr lang="en-US" sz="2800" dirty="0">
                    <a:solidFill>
                      <a:schemeClr val="bg1">
                        <a:lumMod val="85000"/>
                      </a:schemeClr>
                    </a:solidFill>
                  </a:rPr>
                  <a:t>2. Formal verification via combinatorial optimization</a:t>
                </a:r>
              </a:p>
              <a:p>
                <a:pPr lvl="1"/>
                <a:r>
                  <a:rPr lang="en-US" sz="2400" dirty="0">
                    <a:solidFill>
                      <a:schemeClr val="bg1">
                        <a:lumMod val="85000"/>
                      </a:schemeClr>
                    </a:solidFill>
                  </a:rPr>
                  <a:t>Exactly solve objective</a:t>
                </a:r>
              </a:p>
              <a:p>
                <a:r>
                  <a:rPr lang="en-US" sz="2800" dirty="0">
                    <a:solidFill>
                      <a:schemeClr val="bg1">
                        <a:lumMod val="85000"/>
                      </a:schemeClr>
                    </a:solidFill>
                  </a:rPr>
                  <a:t>3. Formal verification via convex relaxation </a:t>
                </a:r>
              </a:p>
              <a:p>
                <a:pPr lvl="1"/>
                <a:r>
                  <a:rPr lang="en-US" sz="2400" dirty="0">
                    <a:solidFill>
                      <a:schemeClr val="bg1">
                        <a:lumMod val="85000"/>
                      </a:schemeClr>
                    </a:solidFill>
                  </a:rPr>
                  <a:t>Upper bound on objective</a:t>
                </a:r>
                <a:endParaRPr lang="en-SE" sz="2400" dirty="0">
                  <a:solidFill>
                    <a:schemeClr val="bg1">
                      <a:lumMod val="85000"/>
                    </a:schemeClr>
                  </a:solidFill>
                </a:endParaRPr>
              </a:p>
            </p:txBody>
          </p:sp>
        </mc:Choice>
        <mc:Fallback xmlns="">
          <p:sp>
            <p:nvSpPr>
              <p:cNvPr id="3" name="Content Placeholder 2">
                <a:extLst>
                  <a:ext uri="{FF2B5EF4-FFF2-40B4-BE49-F238E27FC236}">
                    <a16:creationId xmlns:a16="http://schemas.microsoft.com/office/drawing/2014/main" id="{06D4E8E8-0ADC-4CC2-A700-823362CA4728}"/>
                  </a:ext>
                </a:extLst>
              </p:cNvPr>
              <p:cNvSpPr>
                <a:spLocks noGrp="1" noRot="1" noChangeAspect="1" noMove="1" noResize="1" noEditPoints="1" noAdjustHandles="1" noChangeArrowheads="1" noChangeShapeType="1" noTextEdit="1"/>
              </p:cNvSpPr>
              <p:nvPr>
                <p:ph idx="1"/>
              </p:nvPr>
            </p:nvSpPr>
            <p:spPr>
              <a:xfrm>
                <a:off x="457200" y="1295400"/>
                <a:ext cx="8003232" cy="2574032"/>
              </a:xfrm>
              <a:blipFill>
                <a:blip r:embed="rId2"/>
                <a:stretch>
                  <a:fillRect l="-990" t="-4739" r="-76" b="-711"/>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7E5CB527-D76D-4CDE-BD14-0E9E71E1754D}"/>
              </a:ext>
            </a:extLst>
          </p:cNvPr>
          <p:cNvSpPr>
            <a:spLocks noGrp="1"/>
          </p:cNvSpPr>
          <p:nvPr>
            <p:ph type="sldNum" sz="quarter" idx="12"/>
          </p:nvPr>
        </p:nvSpPr>
        <p:spPr/>
        <p:txBody>
          <a:bodyPr/>
          <a:lstStyle/>
          <a:p>
            <a:pPr>
              <a:defRPr/>
            </a:pPr>
            <a:fld id="{F57F456A-00AF-44E6-8D70-638C0D0130FF}" type="slidenum">
              <a:rPr lang="en-US" altLang="zh-CN" smtClean="0"/>
              <a:pPr>
                <a:defRPr/>
              </a:pPr>
              <a:t>18</a:t>
            </a:fld>
            <a:endParaRPr lang="en-US" altLang="zh-CN"/>
          </a:p>
        </p:txBody>
      </p:sp>
      <p:pic>
        <p:nvPicPr>
          <p:cNvPr id="5" name="Picture 4">
            <a:extLst>
              <a:ext uri="{FF2B5EF4-FFF2-40B4-BE49-F238E27FC236}">
                <a16:creationId xmlns:a16="http://schemas.microsoft.com/office/drawing/2014/main" id="{484F0EEF-E449-4F5C-ABE0-917613B79939}"/>
              </a:ext>
            </a:extLst>
          </p:cNvPr>
          <p:cNvPicPr>
            <a:picLocks noChangeAspect="1"/>
          </p:cNvPicPr>
          <p:nvPr/>
        </p:nvPicPr>
        <p:blipFill>
          <a:blip r:embed="rId3"/>
          <a:stretch>
            <a:fillRect/>
          </a:stretch>
        </p:blipFill>
        <p:spPr>
          <a:xfrm>
            <a:off x="1658765" y="3796786"/>
            <a:ext cx="4530718" cy="2932004"/>
          </a:xfrm>
          <a:prstGeom prst="rect">
            <a:avLst/>
          </a:prstGeom>
        </p:spPr>
      </p:pic>
    </p:spTree>
    <p:extLst>
      <p:ext uri="{BB962C8B-B14F-4D97-AF65-F5344CB8AC3E}">
        <p14:creationId xmlns:p14="http://schemas.microsoft.com/office/powerpoint/2010/main" val="14828146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6F3B54-6F29-443C-90F6-5CC535FEDF6A}"/>
              </a:ext>
            </a:extLst>
          </p:cNvPr>
          <p:cNvSpPr>
            <a:spLocks noGrp="1"/>
          </p:cNvSpPr>
          <p:nvPr>
            <p:ph type="title"/>
          </p:nvPr>
        </p:nvSpPr>
        <p:spPr/>
        <p:txBody>
          <a:bodyPr/>
          <a:lstStyle/>
          <a:p>
            <a:r>
              <a:rPr lang="en-US" dirty="0"/>
              <a:t>Local Search</a:t>
            </a:r>
            <a:endParaRPr lang="en-SE" dirty="0"/>
          </a:p>
        </p:txBody>
      </p:sp>
      <p:sp>
        <p:nvSpPr>
          <p:cNvPr id="3" name="Content Placeholder 2">
            <a:extLst>
              <a:ext uri="{FF2B5EF4-FFF2-40B4-BE49-F238E27FC236}">
                <a16:creationId xmlns:a16="http://schemas.microsoft.com/office/drawing/2014/main" id="{1AAA6720-E469-4250-81CB-282C071C87DD}"/>
              </a:ext>
            </a:extLst>
          </p:cNvPr>
          <p:cNvSpPr>
            <a:spLocks noGrp="1"/>
          </p:cNvSpPr>
          <p:nvPr>
            <p:ph idx="1"/>
          </p:nvPr>
        </p:nvSpPr>
        <p:spPr>
          <a:xfrm>
            <a:off x="457200" y="1143000"/>
            <a:ext cx="8229600" cy="2141984"/>
          </a:xfrm>
        </p:spPr>
        <p:txBody>
          <a:bodyPr>
            <a:normAutofit fontScale="77500" lnSpcReduction="20000"/>
          </a:bodyPr>
          <a:lstStyle/>
          <a:p>
            <a:r>
              <a:rPr lang="en-US" dirty="0"/>
              <a:t>The loss landscape of a NN is highly non-convex, inner maximization problem is difficult to solve exactly</a:t>
            </a:r>
          </a:p>
          <a:p>
            <a:r>
              <a:rPr lang="en-US" dirty="0"/>
              <a:t>We can find an approximate solution using gradient-based methods, similar to deep learning training</a:t>
            </a:r>
            <a:endParaRPr lang="en-SE" dirty="0"/>
          </a:p>
        </p:txBody>
      </p:sp>
      <p:sp>
        <p:nvSpPr>
          <p:cNvPr id="4" name="Slide Number Placeholder 3">
            <a:extLst>
              <a:ext uri="{FF2B5EF4-FFF2-40B4-BE49-F238E27FC236}">
                <a16:creationId xmlns:a16="http://schemas.microsoft.com/office/drawing/2014/main" id="{BDC6964E-D622-467B-96C0-758933D8A1BA}"/>
              </a:ext>
            </a:extLst>
          </p:cNvPr>
          <p:cNvSpPr>
            <a:spLocks noGrp="1"/>
          </p:cNvSpPr>
          <p:nvPr>
            <p:ph type="sldNum" sz="quarter" idx="12"/>
          </p:nvPr>
        </p:nvSpPr>
        <p:spPr/>
        <p:txBody>
          <a:bodyPr/>
          <a:lstStyle/>
          <a:p>
            <a:pPr>
              <a:defRPr/>
            </a:pPr>
            <a:fld id="{F57F456A-00AF-44E6-8D70-638C0D0130FF}" type="slidenum">
              <a:rPr lang="en-US" altLang="zh-CN" smtClean="0"/>
              <a:pPr>
                <a:defRPr/>
              </a:pPr>
              <a:t>19</a:t>
            </a:fld>
            <a:endParaRPr lang="en-US" altLang="zh-CN"/>
          </a:p>
        </p:txBody>
      </p:sp>
      <p:pic>
        <p:nvPicPr>
          <p:cNvPr id="8" name="Picture 7">
            <a:extLst>
              <a:ext uri="{FF2B5EF4-FFF2-40B4-BE49-F238E27FC236}">
                <a16:creationId xmlns:a16="http://schemas.microsoft.com/office/drawing/2014/main" id="{D8054E84-28EB-46C6-841B-1578618296E8}"/>
              </a:ext>
            </a:extLst>
          </p:cNvPr>
          <p:cNvPicPr>
            <a:picLocks noChangeAspect="1"/>
          </p:cNvPicPr>
          <p:nvPr/>
        </p:nvPicPr>
        <p:blipFill>
          <a:blip r:embed="rId2"/>
          <a:stretch>
            <a:fillRect/>
          </a:stretch>
        </p:blipFill>
        <p:spPr>
          <a:xfrm>
            <a:off x="2663788" y="2882126"/>
            <a:ext cx="3816424" cy="3867480"/>
          </a:xfrm>
          <a:prstGeom prst="rect">
            <a:avLst/>
          </a:prstGeom>
        </p:spPr>
      </p:pic>
    </p:spTree>
    <p:extLst>
      <p:ext uri="{BB962C8B-B14F-4D97-AF65-F5344CB8AC3E}">
        <p14:creationId xmlns:p14="http://schemas.microsoft.com/office/powerpoint/2010/main" val="30333494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EE044-95F3-46A5-9DBA-2EDDE8B42C8A}"/>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06D4E8E8-0ADC-4CC2-A700-823362CA4728}"/>
              </a:ext>
            </a:extLst>
          </p:cNvPr>
          <p:cNvSpPr>
            <a:spLocks noGrp="1"/>
          </p:cNvSpPr>
          <p:nvPr>
            <p:ph idx="1"/>
          </p:nvPr>
        </p:nvSpPr>
        <p:spPr/>
        <p:txBody>
          <a:bodyPr>
            <a:normAutofit fontScale="92500" lnSpcReduction="10000"/>
          </a:bodyPr>
          <a:lstStyle/>
          <a:p>
            <a:r>
              <a:rPr lang="en-US" dirty="0">
                <a:solidFill>
                  <a:srgbClr val="FF0000"/>
                </a:solidFill>
              </a:rPr>
              <a:t>Introduction</a:t>
            </a:r>
          </a:p>
          <a:p>
            <a:r>
              <a:rPr lang="en-US" dirty="0"/>
              <a:t>Adversarial examples and verification</a:t>
            </a:r>
          </a:p>
          <a:p>
            <a:pPr lvl="1"/>
            <a:r>
              <a:rPr lang="en-US" dirty="0"/>
              <a:t>Constructing adversarial examples via local search</a:t>
            </a:r>
          </a:p>
          <a:p>
            <a:pPr lvl="2"/>
            <a:r>
              <a:rPr lang="en-US" dirty="0"/>
              <a:t>Physically-realizable attacks</a:t>
            </a:r>
          </a:p>
          <a:p>
            <a:pPr lvl="1"/>
            <a:r>
              <a:rPr lang="en-US" dirty="0"/>
              <a:t>Formal verification via combinatorial optimization</a:t>
            </a:r>
          </a:p>
          <a:p>
            <a:pPr lvl="1"/>
            <a:r>
              <a:rPr lang="en-US" dirty="0"/>
              <a:t>Formal verification via convex relaxations</a:t>
            </a:r>
          </a:p>
          <a:p>
            <a:r>
              <a:rPr lang="en-US" dirty="0"/>
              <a:t>Training </a:t>
            </a:r>
            <a:r>
              <a:rPr lang="en-US" dirty="0" err="1"/>
              <a:t>adversarially</a:t>
            </a:r>
            <a:r>
              <a:rPr lang="en-US" dirty="0"/>
              <a:t> robust models</a:t>
            </a:r>
          </a:p>
          <a:p>
            <a:pPr lvl="1"/>
            <a:r>
              <a:rPr lang="en-US" dirty="0"/>
              <a:t>Adversarial training</a:t>
            </a:r>
          </a:p>
          <a:p>
            <a:pPr lvl="1"/>
            <a:r>
              <a:rPr lang="en-US" dirty="0"/>
              <a:t>Robust optimization with convex  relaxations</a:t>
            </a:r>
          </a:p>
          <a:p>
            <a:r>
              <a:rPr lang="en-US" dirty="0"/>
              <a:t>Adversarial robustness beyond security</a:t>
            </a:r>
            <a:endParaRPr lang="en-SE" dirty="0"/>
          </a:p>
        </p:txBody>
      </p:sp>
      <p:sp>
        <p:nvSpPr>
          <p:cNvPr id="4" name="Slide Number Placeholder 3">
            <a:extLst>
              <a:ext uri="{FF2B5EF4-FFF2-40B4-BE49-F238E27FC236}">
                <a16:creationId xmlns:a16="http://schemas.microsoft.com/office/drawing/2014/main" id="{7E5CB527-D76D-4CDE-BD14-0E9E71E1754D}"/>
              </a:ext>
            </a:extLst>
          </p:cNvPr>
          <p:cNvSpPr>
            <a:spLocks noGrp="1"/>
          </p:cNvSpPr>
          <p:nvPr>
            <p:ph type="sldNum" sz="quarter" idx="12"/>
          </p:nvPr>
        </p:nvSpPr>
        <p:spPr/>
        <p:txBody>
          <a:bodyPr/>
          <a:lstStyle/>
          <a:p>
            <a:pPr>
              <a:defRPr/>
            </a:pPr>
            <a:fld id="{F57F456A-00AF-44E6-8D70-638C0D0130FF}" type="slidenum">
              <a:rPr lang="en-US" altLang="zh-CN" smtClean="0"/>
              <a:pPr>
                <a:defRPr/>
              </a:pPr>
              <a:t>2</a:t>
            </a:fld>
            <a:endParaRPr lang="en-US" altLang="zh-CN"/>
          </a:p>
        </p:txBody>
      </p:sp>
    </p:spTree>
    <p:extLst>
      <p:ext uri="{BB962C8B-B14F-4D97-AF65-F5344CB8AC3E}">
        <p14:creationId xmlns:p14="http://schemas.microsoft.com/office/powerpoint/2010/main" val="18113686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BA871E-47EE-4A54-8290-535F5406B9DB}"/>
              </a:ext>
            </a:extLst>
          </p:cNvPr>
          <p:cNvSpPr>
            <a:spLocks noGrp="1"/>
          </p:cNvSpPr>
          <p:nvPr>
            <p:ph type="title"/>
          </p:nvPr>
        </p:nvSpPr>
        <p:spPr/>
        <p:txBody>
          <a:bodyPr/>
          <a:lstStyle/>
          <a:p>
            <a:r>
              <a:rPr lang="en-US" sz="3600" b="0" dirty="0"/>
              <a:t>NN </a:t>
            </a:r>
            <a:r>
              <a:rPr lang="en-US" sz="3600" dirty="0"/>
              <a:t>Training </a:t>
            </a:r>
            <a:r>
              <a:rPr lang="en-US" sz="3600" b="0" dirty="0"/>
              <a:t>vs. Local Search for Adversarial Input Generation</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B4DAE1B-0644-4B4E-B816-0D2F47CB90E2}"/>
                  </a:ext>
                </a:extLst>
              </p:cNvPr>
              <p:cNvSpPr>
                <a:spLocks noGrp="1"/>
              </p:cNvSpPr>
              <p:nvPr>
                <p:ph idx="1"/>
              </p:nvPr>
            </p:nvSpPr>
            <p:spPr>
              <a:xfrm>
                <a:off x="156360" y="1268760"/>
                <a:ext cx="5832644" cy="5400600"/>
              </a:xfrm>
            </p:spPr>
            <p:txBody>
              <a:bodyPr>
                <a:normAutofit fontScale="85000" lnSpcReduction="20000"/>
              </a:bodyPr>
              <a:lstStyle/>
              <a:p>
                <a:r>
                  <a:rPr lang="en-US" dirty="0"/>
                  <a:t>To solve </a:t>
                </a:r>
                <a14:m>
                  <m:oMath xmlns:m="http://schemas.openxmlformats.org/officeDocument/2006/math">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min</m:t>
                            </m:r>
                          </m:e>
                          <m:lim>
                            <m:r>
                              <a:rPr lang="en-US" i="1">
                                <a:latin typeface="Cambria Math" panose="02040503050406030204" pitchFamily="18" charset="0"/>
                              </a:rPr>
                              <m:t>𝜃</m:t>
                            </m:r>
                          </m:lim>
                        </m:limLow>
                      </m:fName>
                      <m:e>
                        <m:sSub>
                          <m:sSubPr>
                            <m:ctrlPr>
                              <a:rPr lang="en-US" i="1">
                                <a:latin typeface="Cambria Math" panose="02040503050406030204" pitchFamily="18" charset="0"/>
                              </a:rPr>
                            </m:ctrlPr>
                          </m:sSubPr>
                          <m:e>
                            <m:r>
                              <a:rPr lang="en-US" i="1">
                                <a:latin typeface="Cambria Math" panose="02040503050406030204" pitchFamily="18" charset="0"/>
                              </a:rPr>
                              <m:t>𝔼</m:t>
                            </m:r>
                          </m:e>
                          <m:sub>
                            <m:d>
                              <m:dPr>
                                <m:ctrlPr>
                                  <a:rPr lang="en-US" i="1">
                                    <a:latin typeface="Cambria Math" panose="02040503050406030204" pitchFamily="18" charset="0"/>
                                  </a:rPr>
                                </m:ctrlPr>
                              </m:dPr>
                              <m:e>
                                <m:r>
                                  <m:rPr>
                                    <m:brk m:alnAt="7"/>
                                  </m:rP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𝑦</m:t>
                                </m:r>
                              </m:e>
                            </m:d>
                            <m:r>
                              <a:rPr lang="en-US" i="1">
                                <a:latin typeface="Cambria Math" panose="02040503050406030204" pitchFamily="18" charset="0"/>
                              </a:rPr>
                              <m:t>∼</m:t>
                            </m:r>
                            <m:r>
                              <a:rPr lang="en-US" i="1">
                                <a:latin typeface="Cambria Math" panose="02040503050406030204" pitchFamily="18" charset="0"/>
                              </a:rPr>
                              <m:t>𝐷</m:t>
                            </m:r>
                          </m:sub>
                        </m:sSub>
                        <m:r>
                          <m:rPr>
                            <m:sty m:val="p"/>
                          </m:rPr>
                          <a:rPr lang="en-US">
                            <a:latin typeface="Cambria Math" panose="02040503050406030204" pitchFamily="18" charset="0"/>
                          </a:rPr>
                          <m:t>Loss</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𝑦</m:t>
                        </m:r>
                        <m:r>
                          <a:rPr lang="en-US" i="1">
                            <a:latin typeface="Cambria Math" panose="02040503050406030204" pitchFamily="18" charset="0"/>
                          </a:rPr>
                          <m:t>;</m:t>
                        </m:r>
                        <m:r>
                          <a:rPr lang="en-US" i="1">
                            <a:latin typeface="Cambria Math" panose="02040503050406030204" pitchFamily="18" charset="0"/>
                          </a:rPr>
                          <m:t>𝜃</m:t>
                        </m:r>
                        <m:r>
                          <a:rPr lang="en-US" i="1">
                            <a:latin typeface="Cambria Math" panose="02040503050406030204" pitchFamily="18" charset="0"/>
                          </a:rPr>
                          <m:t>)</m:t>
                        </m:r>
                      </m:e>
                    </m:func>
                  </m:oMath>
                </a14:m>
                <a:r>
                  <a:rPr lang="en-US" dirty="0"/>
                  <a:t> for NN training: </a:t>
                </a:r>
                <a:r>
                  <a:rPr lang="en-US" b="0" dirty="0"/>
                  <a:t>gradient </a:t>
                </a:r>
                <a:r>
                  <a:rPr lang="en-US" b="0" dirty="0">
                    <a:solidFill>
                      <a:srgbClr val="FF0000"/>
                    </a:solidFill>
                  </a:rPr>
                  <a:t>descent</a:t>
                </a:r>
                <a:r>
                  <a:rPr lang="en-US" b="0" dirty="0"/>
                  <a:t> </a:t>
                </a:r>
                <a14:m>
                  <m:oMath xmlns:m="http://schemas.openxmlformats.org/officeDocument/2006/math">
                    <m:r>
                      <a:rPr lang="en-US" b="0" i="1" smtClean="0">
                        <a:latin typeface="Cambria Math" panose="02040503050406030204" pitchFamily="18" charset="0"/>
                      </a:rPr>
                      <m:t>𝜃</m:t>
                    </m:r>
                    <m:r>
                      <a:rPr lang="en-US" b="0" i="1" smtClean="0">
                        <a:latin typeface="Cambria Math" panose="02040503050406030204" pitchFamily="18" charset="0"/>
                      </a:rPr>
                      <m:t>←</m:t>
                    </m:r>
                    <m:r>
                      <a:rPr lang="en-US" i="1">
                        <a:latin typeface="Cambria Math" panose="02040503050406030204" pitchFamily="18" charset="0"/>
                      </a:rPr>
                      <m:t>𝜃</m:t>
                    </m:r>
                    <m:r>
                      <a:rPr lang="en-US" b="0" i="1" smtClean="0">
                        <a:solidFill>
                          <a:schemeClr val="tx1"/>
                        </a:solidFill>
                        <a:latin typeface="Cambria Math" panose="02040503050406030204" pitchFamily="18" charset="0"/>
                      </a:rPr>
                      <m:t>−</m:t>
                    </m:r>
                    <m:r>
                      <a:rPr lang="en-US" i="1">
                        <a:latin typeface="Cambria Math" panose="02040503050406030204" pitchFamily="18" charset="0"/>
                      </a:rPr>
                      <m:t>𝛼</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m:t>
                        </m:r>
                      </m:e>
                      <m:sub>
                        <m:r>
                          <a:rPr lang="en-US" b="0" i="1" smtClean="0">
                            <a:latin typeface="Cambria Math" panose="02040503050406030204" pitchFamily="18" charset="0"/>
                          </a:rPr>
                          <m:t>𝜃</m:t>
                        </m:r>
                      </m:sub>
                    </m:sSub>
                    <m:r>
                      <m:rPr>
                        <m:sty m:val="p"/>
                      </m:rPr>
                      <a:rPr lang="en-US" b="0" i="0" smtClean="0">
                        <a:latin typeface="Cambria Math" panose="02040503050406030204" pitchFamily="18" charset="0"/>
                      </a:rPr>
                      <m:t>Loss</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𝑦</m:t>
                        </m:r>
                        <m:r>
                          <a:rPr lang="en-US" i="1">
                            <a:latin typeface="Cambria Math" panose="02040503050406030204" pitchFamily="18" charset="0"/>
                          </a:rPr>
                          <m:t>;</m:t>
                        </m:r>
                        <m:r>
                          <a:rPr lang="en-US" i="1">
                            <a:latin typeface="Cambria Math" panose="02040503050406030204" pitchFamily="18" charset="0"/>
                          </a:rPr>
                          <m:t>𝜃</m:t>
                        </m:r>
                      </m:e>
                    </m:d>
                  </m:oMath>
                </a14:m>
                <a:endParaRPr lang="en-US" dirty="0"/>
              </a:p>
              <a:p>
                <a:pPr lvl="1"/>
                <a:r>
                  <a:rPr lang="en-US" dirty="0"/>
                  <a:t>Update </a:t>
                </a:r>
                <a:r>
                  <a:rPr lang="en-US" dirty="0">
                    <a:solidFill>
                      <a:srgbClr val="FF0000"/>
                    </a:solidFill>
                  </a:rPr>
                  <a:t>NN params </a:t>
                </a:r>
                <a14:m>
                  <m:oMath xmlns:m="http://schemas.openxmlformats.org/officeDocument/2006/math">
                    <m:r>
                      <a:rPr lang="en-US" i="1">
                        <a:solidFill>
                          <a:srgbClr val="FF0000"/>
                        </a:solidFill>
                        <a:latin typeface="Cambria Math" panose="02040503050406030204" pitchFamily="18" charset="0"/>
                      </a:rPr>
                      <m:t>𝜃</m:t>
                    </m:r>
                  </m:oMath>
                </a14:m>
                <a:r>
                  <a:rPr lang="en-US" dirty="0"/>
                  <a:t> by following the gradient </a:t>
                </a:r>
                <a:r>
                  <a:rPr lang="en-US" dirty="0">
                    <a:solidFill>
                      <a:srgbClr val="FF0000"/>
                    </a:solidFill>
                  </a:rPr>
                  <a:t>downhill</a:t>
                </a:r>
                <a:r>
                  <a:rPr lang="en-US" dirty="0"/>
                  <a:t>, in order to </a:t>
                </a:r>
                <a:r>
                  <a:rPr lang="en-US" dirty="0">
                    <a:solidFill>
                      <a:srgbClr val="FF0000"/>
                    </a:solidFill>
                  </a:rPr>
                  <a:t>decrease</a:t>
                </a:r>
                <a:r>
                  <a:rPr lang="en-US" dirty="0"/>
                  <a:t> </a:t>
                </a:r>
                <a14:m>
                  <m:oMath xmlns:m="http://schemas.openxmlformats.org/officeDocument/2006/math">
                    <m:r>
                      <m:rPr>
                        <m:sty m:val="p"/>
                      </m:rPr>
                      <a:rPr lang="en-US">
                        <a:latin typeface="Cambria Math" panose="02040503050406030204" pitchFamily="18" charset="0"/>
                      </a:rPr>
                      <m:t>Loss</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r>
                          <a:rPr lang="en-US" i="1">
                            <a:latin typeface="Cambria Math" panose="02040503050406030204" pitchFamily="18" charset="0"/>
                          </a:rPr>
                          <m:t>;</m:t>
                        </m:r>
                        <m:r>
                          <a:rPr lang="en-US" i="1">
                            <a:latin typeface="Cambria Math" panose="02040503050406030204" pitchFamily="18" charset="0"/>
                          </a:rPr>
                          <m:t>𝜃</m:t>
                        </m:r>
                      </m:e>
                    </m:d>
                  </m:oMath>
                </a14:m>
                <a:r>
                  <a:rPr lang="en-US" dirty="0"/>
                  <a:t>. (</a:t>
                </a:r>
                <a14:m>
                  <m:oMath xmlns:m="http://schemas.openxmlformats.org/officeDocument/2006/math">
                    <m:r>
                      <a:rPr lang="en-US" i="1">
                        <a:latin typeface="Cambria Math" panose="02040503050406030204" pitchFamily="18" charset="0"/>
                      </a:rPr>
                      <m:t>𝛼</m:t>
                    </m:r>
                  </m:oMath>
                </a14:m>
                <a:r>
                  <a:rPr lang="en-US" dirty="0"/>
                  <a:t> is the Learning Rate)</a:t>
                </a:r>
              </a:p>
              <a:p>
                <a:r>
                  <a:rPr lang="en-US" dirty="0"/>
                  <a:t>To solve </a:t>
                </a:r>
                <a14:m>
                  <m:oMath xmlns:m="http://schemas.openxmlformats.org/officeDocument/2006/math">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𝛿</m:t>
                            </m:r>
                            <m:r>
                              <a:rPr lang="en-US" i="1">
                                <a:latin typeface="Cambria Math" panose="02040503050406030204" pitchFamily="18" charset="0"/>
                              </a:rPr>
                              <m:t>∈</m:t>
                            </m:r>
                            <m:r>
                              <m:rPr>
                                <m:sty m:val="p"/>
                              </m:rPr>
                              <a:rPr lang="en-US">
                                <a:latin typeface="Cambria Math" panose="02040503050406030204" pitchFamily="18" charset="0"/>
                              </a:rPr>
                              <m:t>Δ</m:t>
                            </m:r>
                          </m:lim>
                        </m:limLow>
                      </m:fName>
                      <m:e>
                        <m:r>
                          <m:rPr>
                            <m:sty m:val="p"/>
                          </m:rPr>
                          <a:rPr lang="en-US">
                            <a:latin typeface="Cambria Math" panose="02040503050406030204" pitchFamily="18" charset="0"/>
                          </a:rPr>
                          <m:t>Loss</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r>
                          <a:rPr lang="en-US" i="1">
                            <a:latin typeface="Cambria Math" panose="02040503050406030204" pitchFamily="18" charset="0"/>
                          </a:rPr>
                          <m:t>,</m:t>
                        </m:r>
                        <m:r>
                          <a:rPr lang="en-US" i="1">
                            <a:latin typeface="Cambria Math" panose="02040503050406030204" pitchFamily="18" charset="0"/>
                          </a:rPr>
                          <m:t>𝑦</m:t>
                        </m:r>
                        <m:r>
                          <a:rPr lang="en-US" i="1">
                            <a:latin typeface="Cambria Math" panose="02040503050406030204" pitchFamily="18" charset="0"/>
                          </a:rPr>
                          <m:t>;</m:t>
                        </m:r>
                        <m:r>
                          <a:rPr lang="en-US" i="1">
                            <a:latin typeface="Cambria Math" panose="02040503050406030204" pitchFamily="18" charset="0"/>
                          </a:rPr>
                          <m:t>𝜃</m:t>
                        </m:r>
                        <m:r>
                          <a:rPr lang="en-US" i="1">
                            <a:latin typeface="Cambria Math" panose="02040503050406030204" pitchFamily="18" charset="0"/>
                          </a:rPr>
                          <m:t>)</m:t>
                        </m:r>
                      </m:e>
                    </m:func>
                  </m:oMath>
                </a14:m>
                <a:r>
                  <a:rPr lang="en-US" dirty="0"/>
                  <a:t> for adversarial input generation: gradient </a:t>
                </a:r>
                <a:r>
                  <a:rPr lang="en-US" dirty="0">
                    <a:solidFill>
                      <a:srgbClr val="FF0000"/>
                    </a:solidFill>
                  </a:rPr>
                  <a:t>ascent </a:t>
                </a:r>
                <a14:m>
                  <m:oMath xmlns:m="http://schemas.openxmlformats.org/officeDocument/2006/math">
                    <m:r>
                      <a:rPr lang="en-US" i="1">
                        <a:latin typeface="Cambria Math" panose="02040503050406030204" pitchFamily="18" charset="0"/>
                      </a:rPr>
                      <m:t>𝛿</m:t>
                    </m:r>
                    <m:r>
                      <a:rPr lang="en-US" b="0" i="1" smtClean="0">
                        <a:latin typeface="Cambria Math" panose="02040503050406030204" pitchFamily="18" charset="0"/>
                      </a:rPr>
                      <m:t>←</m:t>
                    </m:r>
                    <m:r>
                      <a:rPr lang="en-US" i="1">
                        <a:latin typeface="Cambria Math" panose="02040503050406030204" pitchFamily="18" charset="0"/>
                      </a:rPr>
                      <m:t>𝛿</m:t>
                    </m:r>
                    <m:r>
                      <a:rPr lang="en-US" b="0" i="1" smtClean="0">
                        <a:latin typeface="Cambria Math" panose="02040503050406030204" pitchFamily="18" charset="0"/>
                      </a:rPr>
                      <m:t>+</m:t>
                    </m:r>
                    <m:r>
                      <a:rPr lang="en-US" i="1">
                        <a:latin typeface="Cambria Math" panose="02040503050406030204" pitchFamily="18" charset="0"/>
                      </a:rPr>
                      <m:t>𝛼</m:t>
                    </m:r>
                    <m:sSub>
                      <m:sSubPr>
                        <m:ctrlPr>
                          <a:rPr lang="en-US" i="1">
                            <a:latin typeface="Cambria Math" panose="02040503050406030204" pitchFamily="18" charset="0"/>
                          </a:rPr>
                        </m:ctrlPr>
                      </m:sSubPr>
                      <m:e>
                        <m:r>
                          <m:rPr>
                            <m:sty m:val="p"/>
                          </m:rPr>
                          <a:rPr lang="en-US">
                            <a:latin typeface="Cambria Math" panose="02040503050406030204" pitchFamily="18" charset="0"/>
                          </a:rPr>
                          <m:t>∇</m:t>
                        </m:r>
                      </m:e>
                      <m:sub>
                        <m:r>
                          <a:rPr lang="en-US" i="1">
                            <a:latin typeface="Cambria Math" panose="02040503050406030204" pitchFamily="18" charset="0"/>
                          </a:rPr>
                          <m:t>𝛿</m:t>
                        </m:r>
                      </m:sub>
                    </m:sSub>
                    <m:r>
                      <m:rPr>
                        <m:sty m:val="p"/>
                      </m:rPr>
                      <a:rPr lang="en-US">
                        <a:latin typeface="Cambria Math" panose="02040503050406030204" pitchFamily="18" charset="0"/>
                      </a:rPr>
                      <m:t>Loss</m:t>
                    </m:r>
                    <m:d>
                      <m:dPr>
                        <m:ctrlPr>
                          <a:rPr lang="en-US" i="1">
                            <a:latin typeface="Cambria Math" panose="02040503050406030204" pitchFamily="18" charset="0"/>
                          </a:rPr>
                        </m:ctrlPr>
                      </m:dPr>
                      <m:e>
                        <m:r>
                          <a:rPr lang="en-US" i="1">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𝛿</m:t>
                        </m:r>
                        <m:r>
                          <a:rPr lang="en-US" i="1">
                            <a:latin typeface="Cambria Math" panose="02040503050406030204" pitchFamily="18" charset="0"/>
                          </a:rPr>
                          <m:t>,</m:t>
                        </m:r>
                        <m:r>
                          <a:rPr lang="en-US" i="1">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𝜃</m:t>
                        </m:r>
                      </m:e>
                    </m:d>
                  </m:oMath>
                </a14:m>
                <a:endParaRPr lang="en-SE" dirty="0"/>
              </a:p>
              <a:p>
                <a:pPr lvl="1"/>
                <a:r>
                  <a:rPr lang="en-US" dirty="0"/>
                  <a:t>Update </a:t>
                </a:r>
                <a:r>
                  <a:rPr lang="en-US" dirty="0">
                    <a:solidFill>
                      <a:srgbClr val="FF0000"/>
                    </a:solidFill>
                  </a:rPr>
                  <a:t>input </a:t>
                </a:r>
                <a14:m>
                  <m:oMath xmlns:m="http://schemas.openxmlformats.org/officeDocument/2006/math">
                    <m:r>
                      <a:rPr lang="en-US" b="0" i="1" smtClean="0">
                        <a:solidFill>
                          <a:srgbClr val="FF0000"/>
                        </a:solidFill>
                        <a:latin typeface="Cambria Math" panose="02040503050406030204" pitchFamily="18" charset="0"/>
                      </a:rPr>
                      <m:t>𝛿</m:t>
                    </m:r>
                  </m:oMath>
                </a14:m>
                <a:r>
                  <a:rPr lang="en-US" dirty="0">
                    <a:solidFill>
                      <a:srgbClr val="FF0000"/>
                    </a:solidFill>
                  </a:rPr>
                  <a:t> </a:t>
                </a:r>
                <a:r>
                  <a:rPr lang="en-US" dirty="0"/>
                  <a:t>by following the gradient </a:t>
                </a:r>
                <a:r>
                  <a:rPr lang="en-US" dirty="0">
                    <a:solidFill>
                      <a:srgbClr val="FF0000"/>
                    </a:solidFill>
                  </a:rPr>
                  <a:t>uphill</a:t>
                </a:r>
                <a:r>
                  <a:rPr lang="en-US" dirty="0"/>
                  <a:t>, in order to </a:t>
                </a:r>
                <a:r>
                  <a:rPr lang="en-US" dirty="0">
                    <a:solidFill>
                      <a:srgbClr val="FF0000"/>
                    </a:solidFill>
                  </a:rPr>
                  <a:t>increase</a:t>
                </a:r>
                <a:r>
                  <a:rPr lang="en-US" dirty="0"/>
                  <a:t> </a:t>
                </a:r>
                <a14:m>
                  <m:oMath xmlns:m="http://schemas.openxmlformats.org/officeDocument/2006/math">
                    <m:r>
                      <m:rPr>
                        <m:sty m:val="p"/>
                      </m:rPr>
                      <a:rPr lang="en-US">
                        <a:latin typeface="Cambria Math" panose="02040503050406030204" pitchFamily="18" charset="0"/>
                      </a:rPr>
                      <m:t>Loss</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𝛿</m:t>
                        </m:r>
                        <m:r>
                          <a:rPr lang="en-US" b="0" i="1" smtClean="0">
                            <a:latin typeface="Cambria Math" panose="02040503050406030204" pitchFamily="18" charset="0"/>
                          </a:rPr>
                          <m:t>,</m:t>
                        </m:r>
                        <m:r>
                          <a:rPr lang="en-US" b="0" i="1" smtClean="0">
                            <a:latin typeface="Cambria Math" panose="02040503050406030204" pitchFamily="18" charset="0"/>
                          </a:rPr>
                          <m:t>𝑦</m:t>
                        </m:r>
                        <m:r>
                          <a:rPr lang="en-US" i="1">
                            <a:latin typeface="Cambria Math" panose="02040503050406030204" pitchFamily="18" charset="0"/>
                          </a:rPr>
                          <m:t>;</m:t>
                        </m:r>
                        <m:r>
                          <a:rPr lang="en-US" i="1">
                            <a:latin typeface="Cambria Math" panose="02040503050406030204" pitchFamily="18" charset="0"/>
                          </a:rPr>
                          <m:t>𝜃</m:t>
                        </m:r>
                      </m:e>
                    </m:d>
                  </m:oMath>
                </a14:m>
                <a:r>
                  <a:rPr lang="en-US" dirty="0"/>
                  <a:t>, </a:t>
                </a:r>
                <a:r>
                  <a:rPr lang="en-US" dirty="0">
                    <a:solidFill>
                      <a:srgbClr val="FF0000"/>
                    </a:solidFill>
                  </a:rPr>
                  <a:t>while ensuring </a:t>
                </a:r>
                <a14:m>
                  <m:oMath xmlns:m="http://schemas.openxmlformats.org/officeDocument/2006/math">
                    <m:r>
                      <a:rPr lang="en-US" i="1">
                        <a:solidFill>
                          <a:srgbClr val="FF0000"/>
                        </a:solidFill>
                        <a:latin typeface="Cambria Math" panose="02040503050406030204" pitchFamily="18" charset="0"/>
                      </a:rPr>
                      <m:t>𝛿</m:t>
                    </m:r>
                    <m:r>
                      <a:rPr lang="en-US" i="1">
                        <a:solidFill>
                          <a:srgbClr val="FF0000"/>
                        </a:solidFill>
                        <a:latin typeface="Cambria Math" panose="02040503050406030204" pitchFamily="18" charset="0"/>
                      </a:rPr>
                      <m:t>∈</m:t>
                    </m:r>
                    <m:r>
                      <m:rPr>
                        <m:sty m:val="p"/>
                      </m:rPr>
                      <a:rPr lang="en-US">
                        <a:solidFill>
                          <a:srgbClr val="FF0000"/>
                        </a:solidFill>
                        <a:latin typeface="Cambria Math" panose="02040503050406030204" pitchFamily="18" charset="0"/>
                      </a:rPr>
                      <m:t>Δ</m:t>
                    </m:r>
                  </m:oMath>
                </a14:m>
                <a:r>
                  <a:rPr lang="en-US" dirty="0">
                    <a:solidFill>
                      <a:srgbClr val="FF0000"/>
                    </a:solidFill>
                  </a:rPr>
                  <a:t> </a:t>
                </a:r>
                <a:endParaRPr lang="en-SE" dirty="0"/>
              </a:p>
            </p:txBody>
          </p:sp>
        </mc:Choice>
        <mc:Fallback xmlns="">
          <p:sp>
            <p:nvSpPr>
              <p:cNvPr id="3" name="Content Placeholder 2">
                <a:extLst>
                  <a:ext uri="{FF2B5EF4-FFF2-40B4-BE49-F238E27FC236}">
                    <a16:creationId xmlns:a16="http://schemas.microsoft.com/office/drawing/2014/main" id="{FB4DAE1B-0644-4B4E-B816-0D2F47CB90E2}"/>
                  </a:ext>
                </a:extLst>
              </p:cNvPr>
              <p:cNvSpPr>
                <a:spLocks noGrp="1" noRot="1" noChangeAspect="1" noMove="1" noResize="1" noEditPoints="1" noAdjustHandles="1" noChangeArrowheads="1" noChangeShapeType="1" noTextEdit="1"/>
              </p:cNvSpPr>
              <p:nvPr>
                <p:ph idx="1"/>
              </p:nvPr>
            </p:nvSpPr>
            <p:spPr>
              <a:xfrm>
                <a:off x="156360" y="1268760"/>
                <a:ext cx="5832644" cy="5400600"/>
              </a:xfrm>
              <a:blipFill>
                <a:blip r:embed="rId2"/>
                <a:stretch>
                  <a:fillRect l="-1778" t="-2596"/>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076E4BF5-D1D9-49E9-93D4-385883C9804D}"/>
              </a:ext>
            </a:extLst>
          </p:cNvPr>
          <p:cNvSpPr>
            <a:spLocks noGrp="1"/>
          </p:cNvSpPr>
          <p:nvPr>
            <p:ph type="sldNum" sz="quarter" idx="12"/>
          </p:nvPr>
        </p:nvSpPr>
        <p:spPr/>
        <p:txBody>
          <a:bodyPr/>
          <a:lstStyle/>
          <a:p>
            <a:pPr>
              <a:defRPr/>
            </a:pPr>
            <a:fld id="{F57F456A-00AF-44E6-8D70-638C0D0130FF}" type="slidenum">
              <a:rPr lang="en-US" altLang="zh-CN" smtClean="0"/>
              <a:pPr>
                <a:defRPr/>
              </a:pPr>
              <a:t>20</a:t>
            </a:fld>
            <a:endParaRPr lang="en-US" altLang="zh-CN"/>
          </a:p>
        </p:txBody>
      </p:sp>
      <p:cxnSp>
        <p:nvCxnSpPr>
          <p:cNvPr id="8" name="Straight Arrow Connector 7">
            <a:extLst>
              <a:ext uri="{FF2B5EF4-FFF2-40B4-BE49-F238E27FC236}">
                <a16:creationId xmlns:a16="http://schemas.microsoft.com/office/drawing/2014/main" id="{F0BBFC81-1530-477C-8E0D-AE34100A951F}"/>
              </a:ext>
            </a:extLst>
          </p:cNvPr>
          <p:cNvCxnSpPr/>
          <p:nvPr/>
        </p:nvCxnSpPr>
        <p:spPr bwMode="auto">
          <a:xfrm>
            <a:off x="6660232" y="3460358"/>
            <a:ext cx="1886272" cy="0"/>
          </a:xfrm>
          <a:prstGeom prst="straightConnector1">
            <a:avLst/>
          </a:prstGeom>
          <a:noFill/>
          <a:ln w="12700" cap="flat" cmpd="sng" algn="ctr">
            <a:solidFill>
              <a:schemeClr val="tx1"/>
            </a:solidFill>
            <a:prstDash val="solid"/>
            <a:round/>
            <a:headEnd type="none" w="med" len="med"/>
            <a:tailEnd type="triangle"/>
          </a:ln>
          <a:effectLst/>
        </p:spPr>
      </p:cxnSp>
      <p:cxnSp>
        <p:nvCxnSpPr>
          <p:cNvPr id="9" name="Straight Arrow Connector 8">
            <a:extLst>
              <a:ext uri="{FF2B5EF4-FFF2-40B4-BE49-F238E27FC236}">
                <a16:creationId xmlns:a16="http://schemas.microsoft.com/office/drawing/2014/main" id="{FF51B7E9-06AE-4E68-9CF9-7EAAD776E25D}"/>
              </a:ext>
            </a:extLst>
          </p:cNvPr>
          <p:cNvCxnSpPr>
            <a:cxnSpLocks/>
          </p:cNvCxnSpPr>
          <p:nvPr/>
        </p:nvCxnSpPr>
        <p:spPr bwMode="auto">
          <a:xfrm flipV="1">
            <a:off x="6660232" y="2020198"/>
            <a:ext cx="0" cy="1440160"/>
          </a:xfrm>
          <a:prstGeom prst="straightConnector1">
            <a:avLst/>
          </a:prstGeom>
          <a:noFill/>
          <a:ln w="12700"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BA1603EF-8548-44BC-B693-293C66D8E606}"/>
                  </a:ext>
                </a:extLst>
              </p:cNvPr>
              <p:cNvSpPr txBox="1"/>
              <p:nvPr/>
            </p:nvSpPr>
            <p:spPr>
              <a:xfrm>
                <a:off x="5698615" y="1587471"/>
                <a:ext cx="1853952" cy="42428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𝔼</m:t>
                          </m:r>
                        </m:e>
                        <m:sub>
                          <m:d>
                            <m:dPr>
                              <m:ctrlPr>
                                <a:rPr lang="en-US" sz="2000" i="1">
                                  <a:latin typeface="Cambria Math" panose="02040503050406030204" pitchFamily="18" charset="0"/>
                                </a:rPr>
                              </m:ctrlPr>
                            </m:dPr>
                            <m:e>
                              <m:r>
                                <m:rPr>
                                  <m:brk m:alnAt="7"/>
                                </m:rPr>
                                <a:rPr lang="en-US" sz="2000" i="1">
                                  <a:latin typeface="Cambria Math" panose="02040503050406030204" pitchFamily="18" charset="0"/>
                                </a:rPr>
                                <m:t>𝑥</m:t>
                              </m:r>
                              <m:r>
                                <a:rPr lang="en-US" sz="2000" i="1">
                                  <a:latin typeface="Cambria Math" panose="02040503050406030204" pitchFamily="18" charset="0"/>
                                </a:rPr>
                                <m:t>,</m:t>
                              </m:r>
                              <m:r>
                                <a:rPr lang="en-US" sz="2000" i="1">
                                  <a:latin typeface="Cambria Math" panose="02040503050406030204" pitchFamily="18" charset="0"/>
                                </a:rPr>
                                <m:t>𝑦</m:t>
                              </m:r>
                            </m:e>
                          </m:d>
                          <m:r>
                            <a:rPr lang="en-US" sz="2000" i="1">
                              <a:latin typeface="Cambria Math" panose="02040503050406030204" pitchFamily="18" charset="0"/>
                            </a:rPr>
                            <m:t>∼</m:t>
                          </m:r>
                          <m:r>
                            <a:rPr lang="en-US" sz="2000" i="1">
                              <a:latin typeface="Cambria Math" panose="02040503050406030204" pitchFamily="18" charset="0"/>
                            </a:rPr>
                            <m:t>𝐷</m:t>
                          </m:r>
                        </m:sub>
                      </m:sSub>
                      <m:r>
                        <m:rPr>
                          <m:sty m:val="p"/>
                        </m:rPr>
                        <a:rPr lang="en-US" sz="2000">
                          <a:latin typeface="Cambria Math" panose="02040503050406030204" pitchFamily="18" charset="0"/>
                        </a:rPr>
                        <m:t>Loss</m:t>
                      </m:r>
                      <m:r>
                        <a:rPr lang="en-US" sz="2000" i="1">
                          <a:latin typeface="Cambria Math" panose="02040503050406030204" pitchFamily="18" charset="0"/>
                        </a:rPr>
                        <m:t>(</m:t>
                      </m:r>
                      <m:r>
                        <a:rPr lang="en-US" sz="2000" i="1">
                          <a:latin typeface="Cambria Math" panose="02040503050406030204" pitchFamily="18" charset="0"/>
                        </a:rPr>
                        <m:t>𝑥</m:t>
                      </m:r>
                      <m:r>
                        <a:rPr lang="en-US" sz="2000" i="1">
                          <a:latin typeface="Cambria Math" panose="02040503050406030204" pitchFamily="18" charset="0"/>
                        </a:rPr>
                        <m:t>,</m:t>
                      </m:r>
                      <m:r>
                        <a:rPr lang="en-US" sz="2000" i="1">
                          <a:latin typeface="Cambria Math" panose="02040503050406030204" pitchFamily="18" charset="0"/>
                        </a:rPr>
                        <m:t>𝑦</m:t>
                      </m:r>
                      <m:r>
                        <a:rPr lang="en-US" sz="2000" i="1">
                          <a:latin typeface="Cambria Math" panose="02040503050406030204" pitchFamily="18" charset="0"/>
                        </a:rPr>
                        <m:t>;</m:t>
                      </m:r>
                      <m:r>
                        <a:rPr lang="en-US" sz="2000" i="1">
                          <a:latin typeface="Cambria Math" panose="02040503050406030204" pitchFamily="18" charset="0"/>
                        </a:rPr>
                        <m:t>𝜃</m:t>
                      </m:r>
                      <m:r>
                        <a:rPr lang="en-US" sz="2000" i="1">
                          <a:latin typeface="Cambria Math" panose="02040503050406030204" pitchFamily="18" charset="0"/>
                        </a:rPr>
                        <m:t>)</m:t>
                      </m:r>
                    </m:oMath>
                  </m:oMathPara>
                </a14:m>
                <a:endParaRPr lang="en-SE" sz="2000" dirty="0"/>
              </a:p>
            </p:txBody>
          </p:sp>
        </mc:Choice>
        <mc:Fallback xmlns="">
          <p:sp>
            <p:nvSpPr>
              <p:cNvPr id="13" name="TextBox 12">
                <a:extLst>
                  <a:ext uri="{FF2B5EF4-FFF2-40B4-BE49-F238E27FC236}">
                    <a16:creationId xmlns:a16="http://schemas.microsoft.com/office/drawing/2014/main" id="{BA1603EF-8548-44BC-B693-293C66D8E606}"/>
                  </a:ext>
                </a:extLst>
              </p:cNvPr>
              <p:cNvSpPr txBox="1">
                <a:spLocks noRot="1" noChangeAspect="1" noMove="1" noResize="1" noEditPoints="1" noAdjustHandles="1" noChangeArrowheads="1" noChangeShapeType="1" noTextEdit="1"/>
              </p:cNvSpPr>
              <p:nvPr/>
            </p:nvSpPr>
            <p:spPr>
              <a:xfrm>
                <a:off x="5698615" y="1587471"/>
                <a:ext cx="1853952" cy="424283"/>
              </a:xfrm>
              <a:prstGeom prst="rect">
                <a:avLst/>
              </a:prstGeom>
              <a:blipFill>
                <a:blip r:embed="rId3"/>
                <a:stretch>
                  <a:fillRect r="-30921" b="-1000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54DC5851-1740-4FFC-BF2F-57FB7C296491}"/>
                  </a:ext>
                </a:extLst>
              </p:cNvPr>
              <p:cNvSpPr txBox="1"/>
              <p:nvPr/>
            </p:nvSpPr>
            <p:spPr>
              <a:xfrm>
                <a:off x="8155868" y="3275692"/>
                <a:ext cx="106186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𝜃</m:t>
                      </m:r>
                    </m:oMath>
                  </m:oMathPara>
                </a14:m>
                <a:endParaRPr lang="en-SE" dirty="0"/>
              </a:p>
            </p:txBody>
          </p:sp>
        </mc:Choice>
        <mc:Fallback xmlns="">
          <p:sp>
            <p:nvSpPr>
              <p:cNvPr id="15" name="TextBox 14">
                <a:extLst>
                  <a:ext uri="{FF2B5EF4-FFF2-40B4-BE49-F238E27FC236}">
                    <a16:creationId xmlns:a16="http://schemas.microsoft.com/office/drawing/2014/main" id="{54DC5851-1740-4FFC-BF2F-57FB7C296491}"/>
                  </a:ext>
                </a:extLst>
              </p:cNvPr>
              <p:cNvSpPr txBox="1">
                <a:spLocks noRot="1" noChangeAspect="1" noMove="1" noResize="1" noEditPoints="1" noAdjustHandles="1" noChangeArrowheads="1" noChangeShapeType="1" noTextEdit="1"/>
              </p:cNvSpPr>
              <p:nvPr/>
            </p:nvSpPr>
            <p:spPr>
              <a:xfrm>
                <a:off x="8155868" y="3275692"/>
                <a:ext cx="1061864" cy="369332"/>
              </a:xfrm>
              <a:prstGeom prst="rect">
                <a:avLst/>
              </a:prstGeom>
              <a:blipFill>
                <a:blip r:embed="rId4"/>
                <a:stretch>
                  <a:fillRect/>
                </a:stretch>
              </a:blipFill>
            </p:spPr>
            <p:txBody>
              <a:bodyPr/>
              <a:lstStyle/>
              <a:p>
                <a:r>
                  <a:rPr lang="en-SE">
                    <a:noFill/>
                  </a:rPr>
                  <a:t> </a:t>
                </a:r>
              </a:p>
            </p:txBody>
          </p:sp>
        </mc:Fallback>
      </mc:AlternateContent>
      <p:sp>
        <p:nvSpPr>
          <p:cNvPr id="21" name="Freeform: Shape 20">
            <a:extLst>
              <a:ext uri="{FF2B5EF4-FFF2-40B4-BE49-F238E27FC236}">
                <a16:creationId xmlns:a16="http://schemas.microsoft.com/office/drawing/2014/main" id="{63973AC1-DF8A-4AAA-83E2-52F77DE8A0A6}"/>
              </a:ext>
            </a:extLst>
          </p:cNvPr>
          <p:cNvSpPr/>
          <p:nvPr/>
        </p:nvSpPr>
        <p:spPr bwMode="auto">
          <a:xfrm>
            <a:off x="6844089" y="2236194"/>
            <a:ext cx="1518557" cy="947165"/>
          </a:xfrm>
          <a:custGeom>
            <a:avLst/>
            <a:gdLst>
              <a:gd name="connsiteX0" fmla="*/ 0 w 1518557"/>
              <a:gd name="connsiteY0" fmla="*/ 0 h 947165"/>
              <a:gd name="connsiteX1" fmla="*/ 791936 w 1518557"/>
              <a:gd name="connsiteY1" fmla="*/ 947057 h 947165"/>
              <a:gd name="connsiteX2" fmla="*/ 1518557 w 1518557"/>
              <a:gd name="connsiteY2" fmla="*/ 48986 h 947165"/>
            </a:gdLst>
            <a:ahLst/>
            <a:cxnLst>
              <a:cxn ang="0">
                <a:pos x="connsiteX0" y="connsiteY0"/>
              </a:cxn>
              <a:cxn ang="0">
                <a:pos x="connsiteX1" y="connsiteY1"/>
              </a:cxn>
              <a:cxn ang="0">
                <a:pos x="connsiteX2" y="connsiteY2"/>
              </a:cxn>
            </a:cxnLst>
            <a:rect l="l" t="t" r="r" b="b"/>
            <a:pathLst>
              <a:path w="1518557" h="947165">
                <a:moveTo>
                  <a:pt x="0" y="0"/>
                </a:moveTo>
                <a:cubicBezTo>
                  <a:pt x="269421" y="469446"/>
                  <a:pt x="538843" y="938893"/>
                  <a:pt x="791936" y="947057"/>
                </a:cubicBezTo>
                <a:cubicBezTo>
                  <a:pt x="1045029" y="955221"/>
                  <a:pt x="1281793" y="502103"/>
                  <a:pt x="1518557" y="48986"/>
                </a:cubicBezTo>
              </a:path>
            </a:pathLst>
          </a:cu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w="3175">
                <a:solidFill>
                  <a:schemeClr val="tx1"/>
                </a:solidFill>
              </a:ln>
              <a:solidFill>
                <a:schemeClr val="tx1"/>
              </a:solidFill>
              <a:effectLst/>
              <a:latin typeface="Arial" charset="0"/>
            </a:endParaRPr>
          </a:p>
        </p:txBody>
      </p:sp>
      <p:cxnSp>
        <p:nvCxnSpPr>
          <p:cNvPr id="24" name="Straight Arrow Connector 23">
            <a:extLst>
              <a:ext uri="{FF2B5EF4-FFF2-40B4-BE49-F238E27FC236}">
                <a16:creationId xmlns:a16="http://schemas.microsoft.com/office/drawing/2014/main" id="{CC135D3E-90BE-4AFC-8541-CD1DB04EF318}"/>
              </a:ext>
            </a:extLst>
          </p:cNvPr>
          <p:cNvCxnSpPr/>
          <p:nvPr/>
        </p:nvCxnSpPr>
        <p:spPr bwMode="auto">
          <a:xfrm>
            <a:off x="7092280" y="2452246"/>
            <a:ext cx="360040" cy="576064"/>
          </a:xfrm>
          <a:prstGeom prst="straightConnector1">
            <a:avLst/>
          </a:prstGeom>
          <a:noFill/>
          <a:ln w="3175" cap="flat" cmpd="sng" algn="ctr">
            <a:solidFill>
              <a:schemeClr val="tx1"/>
            </a:solidFill>
            <a:prstDash val="solid"/>
            <a:round/>
            <a:headEnd type="none" w="med" len="med"/>
            <a:tailEnd type="triangle"/>
          </a:ln>
          <a:effectLst/>
        </p:spPr>
      </p:cxnSp>
      <p:cxnSp>
        <p:nvCxnSpPr>
          <p:cNvPr id="25" name="Straight Arrow Connector 24">
            <a:extLst>
              <a:ext uri="{FF2B5EF4-FFF2-40B4-BE49-F238E27FC236}">
                <a16:creationId xmlns:a16="http://schemas.microsoft.com/office/drawing/2014/main" id="{8EEAECD9-1F30-4900-BEDE-54C7E131E33A}"/>
              </a:ext>
            </a:extLst>
          </p:cNvPr>
          <p:cNvCxnSpPr/>
          <p:nvPr/>
        </p:nvCxnSpPr>
        <p:spPr bwMode="auto">
          <a:xfrm>
            <a:off x="6660232" y="5836622"/>
            <a:ext cx="1886272" cy="0"/>
          </a:xfrm>
          <a:prstGeom prst="straightConnector1">
            <a:avLst/>
          </a:prstGeom>
          <a:noFill/>
          <a:ln w="12700" cap="flat" cmpd="sng" algn="ctr">
            <a:solidFill>
              <a:schemeClr val="tx1"/>
            </a:solidFill>
            <a:prstDash val="solid"/>
            <a:round/>
            <a:headEnd type="none" w="med" len="med"/>
            <a:tailEnd type="triangle"/>
          </a:ln>
          <a:effectLst/>
        </p:spPr>
      </p:cxnSp>
      <p:cxnSp>
        <p:nvCxnSpPr>
          <p:cNvPr id="26" name="Straight Arrow Connector 25">
            <a:extLst>
              <a:ext uri="{FF2B5EF4-FFF2-40B4-BE49-F238E27FC236}">
                <a16:creationId xmlns:a16="http://schemas.microsoft.com/office/drawing/2014/main" id="{6C8EEBAE-9A26-4BE1-810B-CCD1B01FFC43}"/>
              </a:ext>
            </a:extLst>
          </p:cNvPr>
          <p:cNvCxnSpPr>
            <a:cxnSpLocks/>
          </p:cNvCxnSpPr>
          <p:nvPr/>
        </p:nvCxnSpPr>
        <p:spPr bwMode="auto">
          <a:xfrm flipV="1">
            <a:off x="6660232" y="4396462"/>
            <a:ext cx="0" cy="1440160"/>
          </a:xfrm>
          <a:prstGeom prst="straightConnector1">
            <a:avLst/>
          </a:prstGeom>
          <a:noFill/>
          <a:ln w="12700"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3C829D8C-AD1A-4460-90E9-01695FC1AA5B}"/>
                  </a:ext>
                </a:extLst>
              </p:cNvPr>
              <p:cNvSpPr txBox="1"/>
              <p:nvPr/>
            </p:nvSpPr>
            <p:spPr>
              <a:xfrm>
                <a:off x="5698615" y="4003849"/>
                <a:ext cx="2061254"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sz="2000">
                          <a:latin typeface="Cambria Math" panose="02040503050406030204" pitchFamily="18" charset="0"/>
                        </a:rPr>
                        <m:t>Loss</m:t>
                      </m:r>
                      <m:d>
                        <m:dPr>
                          <m:ctrlPr>
                            <a:rPr lang="en-US" sz="2000" i="1">
                              <a:latin typeface="Cambria Math" panose="02040503050406030204" pitchFamily="18" charset="0"/>
                            </a:rPr>
                          </m:ctrlPr>
                        </m:dPr>
                        <m:e>
                          <m:r>
                            <a:rPr lang="en-US" sz="2000" i="1">
                              <a:latin typeface="Cambria Math" panose="02040503050406030204" pitchFamily="18" charset="0"/>
                            </a:rPr>
                            <m:t>𝑥</m:t>
                          </m:r>
                          <m:r>
                            <a:rPr lang="en-US" sz="2000" b="0" i="1" smtClean="0">
                              <a:latin typeface="Cambria Math" panose="02040503050406030204" pitchFamily="18" charset="0"/>
                            </a:rPr>
                            <m:t>+</m:t>
                          </m:r>
                          <m:r>
                            <a:rPr lang="en-US" sz="2000" b="0" i="1" smtClean="0">
                              <a:latin typeface="Cambria Math" panose="02040503050406030204" pitchFamily="18" charset="0"/>
                            </a:rPr>
                            <m:t>𝛿</m:t>
                          </m:r>
                          <m:r>
                            <a:rPr lang="en-US" sz="2000" i="1">
                              <a:latin typeface="Cambria Math" panose="02040503050406030204" pitchFamily="18" charset="0"/>
                            </a:rPr>
                            <m:t>,</m:t>
                          </m:r>
                          <m:r>
                            <a:rPr lang="en-US" sz="2000" i="1">
                              <a:latin typeface="Cambria Math" panose="02040503050406030204" pitchFamily="18" charset="0"/>
                            </a:rPr>
                            <m:t>𝑦</m:t>
                          </m:r>
                          <m:r>
                            <a:rPr lang="en-US" sz="2000" i="1">
                              <a:latin typeface="Cambria Math" panose="02040503050406030204" pitchFamily="18" charset="0"/>
                            </a:rPr>
                            <m:t>;</m:t>
                          </m:r>
                          <m:r>
                            <a:rPr lang="en-US" sz="2000" i="1">
                              <a:latin typeface="Cambria Math" panose="02040503050406030204" pitchFamily="18" charset="0"/>
                            </a:rPr>
                            <m:t>𝜃</m:t>
                          </m:r>
                        </m:e>
                      </m:d>
                    </m:oMath>
                  </m:oMathPara>
                </a14:m>
                <a:endParaRPr lang="en-SE" sz="2000" dirty="0"/>
              </a:p>
            </p:txBody>
          </p:sp>
        </mc:Choice>
        <mc:Fallback xmlns="">
          <p:sp>
            <p:nvSpPr>
              <p:cNvPr id="27" name="TextBox 26">
                <a:extLst>
                  <a:ext uri="{FF2B5EF4-FFF2-40B4-BE49-F238E27FC236}">
                    <a16:creationId xmlns:a16="http://schemas.microsoft.com/office/drawing/2014/main" id="{3C829D8C-AD1A-4460-90E9-01695FC1AA5B}"/>
                  </a:ext>
                </a:extLst>
              </p:cNvPr>
              <p:cNvSpPr txBox="1">
                <a:spLocks noRot="1" noChangeAspect="1" noMove="1" noResize="1" noEditPoints="1" noAdjustHandles="1" noChangeArrowheads="1" noChangeShapeType="1" noTextEdit="1"/>
              </p:cNvSpPr>
              <p:nvPr/>
            </p:nvSpPr>
            <p:spPr>
              <a:xfrm>
                <a:off x="5698615" y="4003849"/>
                <a:ext cx="2061254" cy="400110"/>
              </a:xfrm>
              <a:prstGeom prst="rect">
                <a:avLst/>
              </a:prstGeom>
              <a:blipFill>
                <a:blip r:embed="rId5"/>
                <a:stretch>
                  <a:fillRect b="-10769"/>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7BBA772F-EA75-4B9D-AA52-E3D69F128D99}"/>
                  </a:ext>
                </a:extLst>
              </p:cNvPr>
              <p:cNvSpPr txBox="1"/>
              <p:nvPr/>
            </p:nvSpPr>
            <p:spPr>
              <a:xfrm>
                <a:off x="8155868" y="5651956"/>
                <a:ext cx="106186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𝛿</m:t>
                      </m:r>
                    </m:oMath>
                  </m:oMathPara>
                </a14:m>
                <a:endParaRPr lang="en-SE" dirty="0"/>
              </a:p>
            </p:txBody>
          </p:sp>
        </mc:Choice>
        <mc:Fallback xmlns="">
          <p:sp>
            <p:nvSpPr>
              <p:cNvPr id="28" name="TextBox 27">
                <a:extLst>
                  <a:ext uri="{FF2B5EF4-FFF2-40B4-BE49-F238E27FC236}">
                    <a16:creationId xmlns:a16="http://schemas.microsoft.com/office/drawing/2014/main" id="{7BBA772F-EA75-4B9D-AA52-E3D69F128D99}"/>
                  </a:ext>
                </a:extLst>
              </p:cNvPr>
              <p:cNvSpPr txBox="1">
                <a:spLocks noRot="1" noChangeAspect="1" noMove="1" noResize="1" noEditPoints="1" noAdjustHandles="1" noChangeArrowheads="1" noChangeShapeType="1" noTextEdit="1"/>
              </p:cNvSpPr>
              <p:nvPr/>
            </p:nvSpPr>
            <p:spPr>
              <a:xfrm>
                <a:off x="8155868" y="5651956"/>
                <a:ext cx="1061864" cy="369332"/>
              </a:xfrm>
              <a:prstGeom prst="rect">
                <a:avLst/>
              </a:prstGeom>
              <a:blipFill>
                <a:blip r:embed="rId6"/>
                <a:stretch>
                  <a:fillRect/>
                </a:stretch>
              </a:blipFill>
            </p:spPr>
            <p:txBody>
              <a:bodyPr/>
              <a:lstStyle/>
              <a:p>
                <a:r>
                  <a:rPr lang="en-SE">
                    <a:noFill/>
                  </a:rPr>
                  <a:t> </a:t>
                </a:r>
              </a:p>
            </p:txBody>
          </p:sp>
        </mc:Fallback>
      </mc:AlternateContent>
      <p:sp>
        <p:nvSpPr>
          <p:cNvPr id="29" name="Freeform: Shape 28">
            <a:extLst>
              <a:ext uri="{FF2B5EF4-FFF2-40B4-BE49-F238E27FC236}">
                <a16:creationId xmlns:a16="http://schemas.microsoft.com/office/drawing/2014/main" id="{C0DBD090-199D-4CC0-8A09-1AA422DE413B}"/>
              </a:ext>
            </a:extLst>
          </p:cNvPr>
          <p:cNvSpPr/>
          <p:nvPr/>
        </p:nvSpPr>
        <p:spPr bwMode="auto">
          <a:xfrm>
            <a:off x="6844089" y="4612458"/>
            <a:ext cx="1518557" cy="947165"/>
          </a:xfrm>
          <a:custGeom>
            <a:avLst/>
            <a:gdLst>
              <a:gd name="connsiteX0" fmla="*/ 0 w 1518557"/>
              <a:gd name="connsiteY0" fmla="*/ 0 h 947165"/>
              <a:gd name="connsiteX1" fmla="*/ 791936 w 1518557"/>
              <a:gd name="connsiteY1" fmla="*/ 947057 h 947165"/>
              <a:gd name="connsiteX2" fmla="*/ 1518557 w 1518557"/>
              <a:gd name="connsiteY2" fmla="*/ 48986 h 947165"/>
            </a:gdLst>
            <a:ahLst/>
            <a:cxnLst>
              <a:cxn ang="0">
                <a:pos x="connsiteX0" y="connsiteY0"/>
              </a:cxn>
              <a:cxn ang="0">
                <a:pos x="connsiteX1" y="connsiteY1"/>
              </a:cxn>
              <a:cxn ang="0">
                <a:pos x="connsiteX2" y="connsiteY2"/>
              </a:cxn>
            </a:cxnLst>
            <a:rect l="l" t="t" r="r" b="b"/>
            <a:pathLst>
              <a:path w="1518557" h="947165">
                <a:moveTo>
                  <a:pt x="0" y="0"/>
                </a:moveTo>
                <a:cubicBezTo>
                  <a:pt x="269421" y="469446"/>
                  <a:pt x="538843" y="938893"/>
                  <a:pt x="791936" y="947057"/>
                </a:cubicBezTo>
                <a:cubicBezTo>
                  <a:pt x="1045029" y="955221"/>
                  <a:pt x="1281793" y="502103"/>
                  <a:pt x="1518557" y="48986"/>
                </a:cubicBezTo>
              </a:path>
            </a:pathLst>
          </a:cu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w="3175">
                <a:solidFill>
                  <a:schemeClr val="tx1"/>
                </a:solidFill>
              </a:ln>
              <a:solidFill>
                <a:schemeClr val="tx1"/>
              </a:solidFill>
              <a:effectLst/>
              <a:latin typeface="Arial" charset="0"/>
            </a:endParaRPr>
          </a:p>
        </p:txBody>
      </p:sp>
      <p:cxnSp>
        <p:nvCxnSpPr>
          <p:cNvPr id="30" name="Straight Arrow Connector 29">
            <a:extLst>
              <a:ext uri="{FF2B5EF4-FFF2-40B4-BE49-F238E27FC236}">
                <a16:creationId xmlns:a16="http://schemas.microsoft.com/office/drawing/2014/main" id="{547F0A96-AD78-45AF-BECF-AD0AA4519F41}"/>
              </a:ext>
            </a:extLst>
          </p:cNvPr>
          <p:cNvCxnSpPr/>
          <p:nvPr/>
        </p:nvCxnSpPr>
        <p:spPr bwMode="auto">
          <a:xfrm>
            <a:off x="7092280" y="4828510"/>
            <a:ext cx="360040" cy="576064"/>
          </a:xfrm>
          <a:prstGeom prst="straightConnector1">
            <a:avLst/>
          </a:prstGeom>
          <a:noFill/>
          <a:ln w="3175" cap="flat" cmpd="sng" algn="ctr">
            <a:solidFill>
              <a:schemeClr val="tx1"/>
            </a:solidFill>
            <a:prstDash val="solid"/>
            <a:round/>
            <a:headEnd type="triangle" w="med" len="med"/>
            <a:tailEnd type="none" w="med" len="med"/>
          </a:ln>
          <a:effectLst/>
        </p:spPr>
      </p:cxnSp>
      <p:pic>
        <p:nvPicPr>
          <p:cNvPr id="12" name="Picture 11">
            <a:extLst>
              <a:ext uri="{FF2B5EF4-FFF2-40B4-BE49-F238E27FC236}">
                <a16:creationId xmlns:a16="http://schemas.microsoft.com/office/drawing/2014/main" id="{871980E3-5DA9-46FF-88A8-2B9EA4A2199D}"/>
              </a:ext>
            </a:extLst>
          </p:cNvPr>
          <p:cNvPicPr>
            <a:picLocks noChangeAspect="1"/>
          </p:cNvPicPr>
          <p:nvPr/>
        </p:nvPicPr>
        <p:blipFill>
          <a:blip r:embed="rId7"/>
          <a:stretch>
            <a:fillRect/>
          </a:stretch>
        </p:blipFill>
        <p:spPr>
          <a:xfrm>
            <a:off x="7020272" y="5853511"/>
            <a:ext cx="1252934" cy="244475"/>
          </a:xfrm>
          <a:prstGeom prst="rect">
            <a:avLst/>
          </a:prstGeom>
        </p:spPr>
      </p:pic>
      <p:cxnSp>
        <p:nvCxnSpPr>
          <p:cNvPr id="18" name="Straight Connector 17">
            <a:extLst>
              <a:ext uri="{FF2B5EF4-FFF2-40B4-BE49-F238E27FC236}">
                <a16:creationId xmlns:a16="http://schemas.microsoft.com/office/drawing/2014/main" id="{86F601BC-D6E4-4C90-929B-70F0C1486B47}"/>
              </a:ext>
            </a:extLst>
          </p:cNvPr>
          <p:cNvCxnSpPr/>
          <p:nvPr/>
        </p:nvCxnSpPr>
        <p:spPr bwMode="auto">
          <a:xfrm flipV="1">
            <a:off x="7020272" y="4941168"/>
            <a:ext cx="0" cy="895454"/>
          </a:xfrm>
          <a:prstGeom prst="line">
            <a:avLst/>
          </a:prstGeom>
          <a:noFill/>
          <a:ln w="9525" cap="flat" cmpd="sng" algn="ctr">
            <a:solidFill>
              <a:schemeClr val="tx1"/>
            </a:solidFill>
            <a:prstDash val="sysDash"/>
            <a:round/>
            <a:headEnd type="none" w="med" len="med"/>
            <a:tailEnd type="none" w="med" len="med"/>
          </a:ln>
          <a:effectLst/>
        </p:spPr>
      </p:cxnSp>
      <p:cxnSp>
        <p:nvCxnSpPr>
          <p:cNvPr id="31" name="Straight Connector 30">
            <a:extLst>
              <a:ext uri="{FF2B5EF4-FFF2-40B4-BE49-F238E27FC236}">
                <a16:creationId xmlns:a16="http://schemas.microsoft.com/office/drawing/2014/main" id="{53A706B1-2000-48FA-BE7E-DB65A2F0671E}"/>
              </a:ext>
            </a:extLst>
          </p:cNvPr>
          <p:cNvCxnSpPr>
            <a:cxnSpLocks/>
          </p:cNvCxnSpPr>
          <p:nvPr/>
        </p:nvCxnSpPr>
        <p:spPr bwMode="auto">
          <a:xfrm flipV="1">
            <a:off x="8244408" y="4941168"/>
            <a:ext cx="0" cy="912343"/>
          </a:xfrm>
          <a:prstGeom prst="line">
            <a:avLst/>
          </a:prstGeom>
          <a:noFill/>
          <a:ln w="9525" cap="flat" cmpd="sng" algn="ctr">
            <a:solidFill>
              <a:schemeClr val="tx1"/>
            </a:solidFill>
            <a:prstDash val="sysDash"/>
            <a:round/>
            <a:headEnd type="none" w="med" len="med"/>
            <a:tailEnd type="none" w="med" len="med"/>
          </a:ln>
          <a:effectLst/>
        </p:spPr>
      </p:cxnSp>
      <p:pic>
        <p:nvPicPr>
          <p:cNvPr id="20" name="Graphic 19">
            <a:extLst>
              <a:ext uri="{FF2B5EF4-FFF2-40B4-BE49-F238E27FC236}">
                <a16:creationId xmlns:a16="http://schemas.microsoft.com/office/drawing/2014/main" id="{6650B0C7-3F58-49A6-820C-55EFBFEF064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7425" y="0"/>
            <a:ext cx="1296144" cy="1296144"/>
          </a:xfrm>
          <a:prstGeom prst="rect">
            <a:avLst/>
          </a:prstGeom>
        </p:spPr>
      </p:pic>
    </p:spTree>
    <p:extLst>
      <p:ext uri="{BB962C8B-B14F-4D97-AF65-F5344CB8AC3E}">
        <p14:creationId xmlns:p14="http://schemas.microsoft.com/office/powerpoint/2010/main" val="24657780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D0A81-B924-4BE2-A3F0-EFC315F5C6DE}"/>
              </a:ext>
            </a:extLst>
          </p:cNvPr>
          <p:cNvSpPr>
            <a:spLocks noGrp="1"/>
          </p:cNvSpPr>
          <p:nvPr>
            <p:ph type="title"/>
          </p:nvPr>
        </p:nvSpPr>
        <p:spPr/>
        <p:txBody>
          <a:bodyPr/>
          <a:lstStyle/>
          <a:p>
            <a:r>
              <a:rPr lang="en-US" dirty="0"/>
              <a:t>Aside: Vector Derivative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8FC8F0C-7CF0-426D-B80C-BAE72D70CE07}"/>
                  </a:ext>
                </a:extLst>
              </p:cNvPr>
              <p:cNvSpPr>
                <a:spLocks noGrp="1"/>
              </p:cNvSpPr>
              <p:nvPr>
                <p:ph idx="1"/>
              </p:nvPr>
            </p:nvSpPr>
            <p:spPr/>
            <p:txBody>
              <a:bodyPr>
                <a:normAutofit fontScale="85000" lnSpcReduction="20000"/>
              </a:bodyPr>
              <a:lstStyle/>
              <a:p>
                <a:r>
                  <a:rPr lang="en-US" dirty="0"/>
                  <a:t>In general, </a:t>
                </a:r>
                <a14:m>
                  <m:oMath xmlns:m="http://schemas.openxmlformats.org/officeDocument/2006/math">
                    <m:r>
                      <a:rPr lang="en-US" i="1" smtClean="0">
                        <a:latin typeface="Cambria Math" panose="02040503050406030204" pitchFamily="18" charset="0"/>
                      </a:rPr>
                      <m:t>𝑥</m:t>
                    </m:r>
                    <m:r>
                      <a:rPr lang="en-US" i="1" smtClean="0">
                        <a:latin typeface="Cambria Math" panose="02040503050406030204" pitchFamily="18" charset="0"/>
                      </a:rPr>
                      <m:t>,</m:t>
                    </m:r>
                    <m:r>
                      <a:rPr lang="en-US" b="0" i="1" smtClean="0">
                        <a:latin typeface="Cambria Math" panose="02040503050406030204" pitchFamily="18" charset="0"/>
                      </a:rPr>
                      <m:t>𝛿</m:t>
                    </m:r>
                  </m:oMath>
                </a14:m>
                <a:r>
                  <a:rPr lang="en-US" dirty="0"/>
                  <a:t> are vectors, e.g., a 128x128 pixel color image is a 128x128x3 tensor, encoded as a vector of size 128*128*3=49152</a:t>
                </a:r>
              </a:p>
              <a:p>
                <a:r>
                  <a:rPr lang="en-US" dirty="0"/>
                  <a:t>Consider a scalar (loss) function </a:t>
                </a:r>
                <a14:m>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r>
                      <a:rPr lang="en-US" i="1">
                        <a:latin typeface="Cambria Math" panose="02040503050406030204" pitchFamily="18" charset="0"/>
                      </a:rPr>
                      <m:t>𝑓</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oMath>
                </a14:m>
                <a:r>
                  <a:rPr lang="en-US" dirty="0"/>
                  <a:t> that takes as input a </a:t>
                </a:r>
                <a14:m>
                  <m:oMath xmlns:m="http://schemas.openxmlformats.org/officeDocument/2006/math">
                    <m:r>
                      <a:rPr lang="en-US" i="1" dirty="0" smtClean="0">
                        <a:latin typeface="Cambria Math" panose="02040503050406030204" pitchFamily="18" charset="0"/>
                      </a:rPr>
                      <m:t>𝑛</m:t>
                    </m:r>
                  </m:oMath>
                </a14:m>
                <a:r>
                  <a:rPr lang="en-US" dirty="0"/>
                  <a:t>-dim vector </a:t>
                </a:r>
                <a14:m>
                  <m:oMath xmlns:m="http://schemas.openxmlformats.org/officeDocument/2006/math">
                    <m:r>
                      <a:rPr lang="en-US" i="1">
                        <a:latin typeface="Cambria Math" panose="02040503050406030204" pitchFamily="18" charset="0"/>
                      </a:rPr>
                      <m:t>𝑥</m:t>
                    </m:r>
                    <m:r>
                      <a:rPr lang="en-US" i="1">
                        <a:latin typeface="Cambria Math" panose="02040503050406030204" pitchFamily="18" charset="0"/>
                      </a:rPr>
                      <m:t> </m:t>
                    </m:r>
                  </m:oMath>
                </a14:m>
                <a:r>
                  <a:rPr lang="en-US" dirty="0"/>
                  <a:t>and returns a scalar value </a:t>
                </a:r>
                <a14:m>
                  <m:oMath xmlns:m="http://schemas.openxmlformats.org/officeDocument/2006/math">
                    <m:r>
                      <a:rPr lang="en-US" i="1">
                        <a:latin typeface="Cambria Math" panose="02040503050406030204" pitchFamily="18" charset="0"/>
                      </a:rPr>
                      <m:t>𝑦</m:t>
                    </m:r>
                  </m:oMath>
                </a14:m>
                <a:r>
                  <a:rPr lang="en-US" dirty="0"/>
                  <a:t>, then </a:t>
                </a:r>
                <a14:m>
                  <m:oMath xmlns:m="http://schemas.openxmlformats.org/officeDocument/2006/math">
                    <m:sSub>
                      <m:sSubPr>
                        <m:ctrlPr>
                          <a:rPr lang="en-US" i="1">
                            <a:latin typeface="Cambria Math" panose="02040503050406030204" pitchFamily="18" charset="0"/>
                          </a:rPr>
                        </m:ctrlPr>
                      </m:sSubPr>
                      <m:e>
                        <m:r>
                          <m:rPr>
                            <m:sty m:val="p"/>
                          </m:rPr>
                          <a:rPr lang="en-US">
                            <a:latin typeface="Cambria Math" panose="02040503050406030204" pitchFamily="18" charset="0"/>
                          </a:rPr>
                          <m:t>∇</m:t>
                        </m:r>
                      </m:e>
                      <m:sub>
                        <m:r>
                          <a:rPr lang="en-US" i="1">
                            <a:latin typeface="Cambria Math" panose="02040503050406030204" pitchFamily="18" charset="0"/>
                          </a:rPr>
                          <m:t>𝑥</m:t>
                        </m:r>
                      </m:sub>
                    </m:sSub>
                    <m:r>
                      <a:rPr lang="en-US" i="1">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𝑥</m:t>
                        </m:r>
                      </m:e>
                    </m:d>
                  </m:oMath>
                </a14:m>
                <a:r>
                  <a:rPr lang="en-US" b="0" i="1" dirty="0">
                    <a:latin typeface="Cambria Math" panose="02040503050406030204" pitchFamily="18" charset="0"/>
                  </a:rPr>
                  <a:t> </a:t>
                </a:r>
                <a:r>
                  <a:rPr lang="en-US" dirty="0"/>
                  <a:t>is a </a:t>
                </a:r>
                <a14:m>
                  <m:oMath xmlns:m="http://schemas.openxmlformats.org/officeDocument/2006/math">
                    <m:r>
                      <a:rPr lang="en-US" i="1" dirty="0" smtClean="0">
                        <a:latin typeface="Cambria Math" panose="02040503050406030204" pitchFamily="18" charset="0"/>
                      </a:rPr>
                      <m:t>𝑛</m:t>
                    </m:r>
                  </m:oMath>
                </a14:m>
                <a:r>
                  <a:rPr lang="en-US" dirty="0"/>
                  <a:t>-dim vector: </a:t>
                </a:r>
              </a:p>
              <a:p>
                <a14:m>
                  <m:oMath xmlns:m="http://schemas.openxmlformats.org/officeDocument/2006/math">
                    <m:r>
                      <a:rPr lang="en-US" i="1">
                        <a:latin typeface="Cambria Math" panose="02040503050406030204" pitchFamily="18" charset="0"/>
                      </a:rPr>
                      <m:t>𝑥</m:t>
                    </m:r>
                    <m:r>
                      <a:rPr lang="en-US" i="1">
                        <a:latin typeface="Cambria Math" panose="02040503050406030204" pitchFamily="18" charset="0"/>
                      </a:rPr>
                      <m:t>=</m:t>
                    </m:r>
                    <m:d>
                      <m:dPr>
                        <m:begChr m:val="["/>
                        <m:endChr m:val="]"/>
                        <m:ctrlPr>
                          <a:rPr lang="en-US" i="1">
                            <a:latin typeface="Cambria Math" panose="02040503050406030204" pitchFamily="18" charset="0"/>
                          </a:rPr>
                        </m:ctrlPr>
                      </m:dPr>
                      <m:e>
                        <m:eqArr>
                          <m:eqArrPr>
                            <m:ctrlPr>
                              <a:rPr lang="en-US" i="1">
                                <a:latin typeface="Cambria Math" panose="02040503050406030204" pitchFamily="18" charset="0"/>
                              </a:rPr>
                            </m:ctrlPr>
                          </m:eqArrPr>
                          <m:e>
                            <m:m>
                              <m:mPr>
                                <m:mcs>
                                  <m:mc>
                                    <m:mcPr>
                                      <m:count m:val="1"/>
                                      <m:mcJc m:val="center"/>
                                    </m:mcPr>
                                  </m:mc>
                                </m:mcs>
                                <m:ctrlPr>
                                  <a:rPr lang="en-US" i="1">
                                    <a:latin typeface="Cambria Math" panose="02040503050406030204" pitchFamily="18" charset="0"/>
                                  </a:rPr>
                                </m:ctrlPr>
                              </m:mPr>
                              <m:m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e>
                              </m:mr>
                              <m:m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e>
                              </m:mr>
                              <m:mr>
                                <m:e>
                                  <m:r>
                                    <a:rPr lang="en-US" i="1">
                                      <a:latin typeface="Cambria Math" panose="02040503050406030204" pitchFamily="18" charset="0"/>
                                    </a:rPr>
                                    <m:t>…</m:t>
                                  </m:r>
                                </m:e>
                              </m:mr>
                            </m:m>
                          </m:e>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𝑛</m:t>
                                </m:r>
                                <m:r>
                                  <a:rPr lang="en-US" i="1">
                                    <a:latin typeface="Cambria Math" panose="02040503050406030204" pitchFamily="18" charset="0"/>
                                  </a:rPr>
                                  <m:t>−1</m:t>
                                </m:r>
                              </m:sub>
                            </m:sSub>
                          </m:e>
                        </m:eqArr>
                      </m:e>
                    </m:d>
                    <m:r>
                      <a:rPr lang="en-US" b="0" i="1" smtClean="0">
                        <a:latin typeface="Cambria Math" panose="02040503050406030204" pitchFamily="18" charset="0"/>
                      </a:rPr>
                      <m:t>,</m:t>
                    </m:r>
                    <m:sSub>
                      <m:sSubPr>
                        <m:ctrlPr>
                          <a:rPr lang="en-US" i="1" smtClean="0">
                            <a:latin typeface="Cambria Math" panose="02040503050406030204" pitchFamily="18" charset="0"/>
                          </a:rPr>
                        </m:ctrlPr>
                      </m:sSubPr>
                      <m:e>
                        <m:r>
                          <m:rPr>
                            <m:sty m:val="p"/>
                          </m:rPr>
                          <a:rPr lang="en-US">
                            <a:latin typeface="Cambria Math" panose="02040503050406030204" pitchFamily="18" charset="0"/>
                          </a:rPr>
                          <m:t>∇</m:t>
                        </m:r>
                      </m:e>
                      <m:sub>
                        <m:r>
                          <a:rPr lang="en-US" b="0" i="1" smtClean="0">
                            <a:latin typeface="Cambria Math" panose="02040503050406030204" pitchFamily="18" charset="0"/>
                          </a:rPr>
                          <m:t>𝑥</m:t>
                        </m:r>
                      </m:sub>
                    </m:sSub>
                    <m:r>
                      <a:rPr lang="en-US" b="0" i="1" smtClean="0">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𝑥</m:t>
                        </m:r>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eqArr>
                          <m:eqArrPr>
                            <m:ctrlPr>
                              <a:rPr lang="en-US" i="1">
                                <a:latin typeface="Cambria Math" panose="02040503050406030204" pitchFamily="18" charset="0"/>
                              </a:rPr>
                            </m:ctrlPr>
                          </m:eqArrPr>
                          <m:e>
                            <m:m>
                              <m:mPr>
                                <m:mcs>
                                  <m:mc>
                                    <m:mcPr>
                                      <m:count m:val="1"/>
                                      <m:mcJc m:val="center"/>
                                    </m:mcPr>
                                  </m:mc>
                                </m:mcs>
                                <m:ctrlPr>
                                  <a:rPr lang="en-US" i="1">
                                    <a:latin typeface="Cambria Math" panose="02040503050406030204" pitchFamily="18" charset="0"/>
                                  </a:rPr>
                                </m:ctrlPr>
                              </m:mPr>
                              <m:mr>
                                <m:e>
                                  <m:f>
                                    <m:fPr>
                                      <m:ctrlPr>
                                        <a:rPr lang="en-US" b="0" i="1" smtClean="0">
                                          <a:latin typeface="Cambria Math" panose="02040503050406030204" pitchFamily="18" charset="0"/>
                                        </a:rPr>
                                      </m:ctrlPr>
                                    </m:fPr>
                                    <m:num>
                                      <m:r>
                                        <a:rPr lang="en-US" b="0" i="1" smtClean="0">
                                          <a:latin typeface="Cambria Math" panose="02040503050406030204" pitchFamily="18" charset="0"/>
                                        </a:rPr>
                                        <m:t>𝜕</m:t>
                                      </m:r>
                                      <m:r>
                                        <a:rPr lang="en-US" b="0" i="1" smtClean="0">
                                          <a:latin typeface="Cambria Math" panose="02040503050406030204" pitchFamily="18" charset="0"/>
                                        </a:rPr>
                                        <m:t>𝑓</m:t>
                                      </m:r>
                                    </m:num>
                                    <m:den>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den>
                                  </m:f>
                                </m:e>
                              </m:mr>
                              <m:mr>
                                <m:e>
                                  <m:f>
                                    <m:fPr>
                                      <m:ctrlPr>
                                        <a:rPr lang="en-US" i="1">
                                          <a:latin typeface="Cambria Math" panose="02040503050406030204" pitchFamily="18" charset="0"/>
                                        </a:rPr>
                                      </m:ctrlPr>
                                    </m:fPr>
                                    <m:num>
                                      <m:r>
                                        <a:rPr lang="en-US" i="1">
                                          <a:latin typeface="Cambria Math" panose="02040503050406030204" pitchFamily="18" charset="0"/>
                                        </a:rPr>
                                        <m:t>𝜕</m:t>
                                      </m:r>
                                      <m:r>
                                        <a:rPr lang="en-US" i="1">
                                          <a:latin typeface="Cambria Math" panose="02040503050406030204" pitchFamily="18" charset="0"/>
                                        </a:rPr>
                                        <m:t>𝑓</m:t>
                                      </m:r>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1</m:t>
                                          </m:r>
                                        </m:sub>
                                      </m:sSub>
                                    </m:den>
                                  </m:f>
                                </m:e>
                              </m:mr>
                              <m:mr>
                                <m:e>
                                  <m:r>
                                    <a:rPr lang="en-US" b="0" i="1" smtClean="0">
                                      <a:latin typeface="Cambria Math" panose="02040503050406030204" pitchFamily="18" charset="0"/>
                                    </a:rPr>
                                    <m:t>…</m:t>
                                  </m:r>
                                </m:e>
                              </m:mr>
                            </m:m>
                          </m:e>
                          <m:e>
                            <m:f>
                              <m:fPr>
                                <m:ctrlPr>
                                  <a:rPr lang="en-US" i="1">
                                    <a:latin typeface="Cambria Math" panose="02040503050406030204" pitchFamily="18" charset="0"/>
                                  </a:rPr>
                                </m:ctrlPr>
                              </m:fPr>
                              <m:num>
                                <m:r>
                                  <a:rPr lang="en-US" i="1">
                                    <a:latin typeface="Cambria Math" panose="02040503050406030204" pitchFamily="18" charset="0"/>
                                  </a:rPr>
                                  <m:t>𝜕</m:t>
                                </m:r>
                                <m:r>
                                  <a:rPr lang="en-US" i="1">
                                    <a:latin typeface="Cambria Math" panose="02040503050406030204" pitchFamily="18" charset="0"/>
                                  </a:rPr>
                                  <m:t>𝑓</m:t>
                                </m:r>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𝑛</m:t>
                                    </m:r>
                                    <m:r>
                                      <a:rPr lang="en-US" b="0" i="1" smtClean="0">
                                        <a:latin typeface="Cambria Math" panose="02040503050406030204" pitchFamily="18" charset="0"/>
                                      </a:rPr>
                                      <m:t>−1</m:t>
                                    </m:r>
                                  </m:sub>
                                </m:sSub>
                              </m:den>
                            </m:f>
                          </m:e>
                        </m:eqArr>
                      </m:e>
                    </m:d>
                  </m:oMath>
                </a14:m>
                <a:endParaRPr lang="en-SE" i="1" dirty="0"/>
              </a:p>
            </p:txBody>
          </p:sp>
        </mc:Choice>
        <mc:Fallback xmlns="">
          <p:sp>
            <p:nvSpPr>
              <p:cNvPr id="3" name="Content Placeholder 2">
                <a:extLst>
                  <a:ext uri="{FF2B5EF4-FFF2-40B4-BE49-F238E27FC236}">
                    <a16:creationId xmlns:a16="http://schemas.microsoft.com/office/drawing/2014/main" id="{38FC8F0C-7CF0-426D-B80C-BAE72D70CE07}"/>
                  </a:ext>
                </a:extLst>
              </p:cNvPr>
              <p:cNvSpPr>
                <a:spLocks noGrp="1" noRot="1" noChangeAspect="1" noMove="1" noResize="1" noEditPoints="1" noAdjustHandles="1" noChangeArrowheads="1" noChangeShapeType="1" noTextEdit="1"/>
              </p:cNvSpPr>
              <p:nvPr>
                <p:ph idx="1"/>
              </p:nvPr>
            </p:nvSpPr>
            <p:spPr>
              <a:blipFill>
                <a:blip r:embed="rId2"/>
                <a:stretch>
                  <a:fillRect l="-1259" t="-2748"/>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CA6AF78C-1F3F-4761-B5C0-07A3C9037AD9}"/>
              </a:ext>
            </a:extLst>
          </p:cNvPr>
          <p:cNvSpPr>
            <a:spLocks noGrp="1"/>
          </p:cNvSpPr>
          <p:nvPr>
            <p:ph type="sldNum" sz="quarter" idx="12"/>
          </p:nvPr>
        </p:nvSpPr>
        <p:spPr/>
        <p:txBody>
          <a:bodyPr/>
          <a:lstStyle/>
          <a:p>
            <a:pPr>
              <a:defRPr/>
            </a:pPr>
            <a:fld id="{F57F456A-00AF-44E6-8D70-638C0D0130FF}" type="slidenum">
              <a:rPr lang="en-US" altLang="zh-CN" smtClean="0"/>
              <a:pPr>
                <a:defRPr/>
              </a:pPr>
              <a:t>21</a:t>
            </a:fld>
            <a:endParaRPr lang="en-US" altLang="zh-CN"/>
          </a:p>
        </p:txBody>
      </p:sp>
    </p:spTree>
    <p:extLst>
      <p:ext uri="{BB962C8B-B14F-4D97-AF65-F5344CB8AC3E}">
        <p14:creationId xmlns:p14="http://schemas.microsoft.com/office/powerpoint/2010/main" val="13720640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DAB01-DF7D-4C3D-83E7-7202CA2030DB}"/>
              </a:ext>
            </a:extLst>
          </p:cNvPr>
          <p:cNvSpPr>
            <a:spLocks noGrp="1"/>
          </p:cNvSpPr>
          <p:nvPr>
            <p:ph type="title"/>
          </p:nvPr>
        </p:nvSpPr>
        <p:spPr/>
        <p:txBody>
          <a:bodyPr/>
          <a:lstStyle/>
          <a:p>
            <a:r>
              <a:rPr lang="en-US" dirty="0"/>
              <a:t>Projected Gradient Descent</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56775E0-34EB-48DD-8FA1-FAB67336CB4E}"/>
                  </a:ext>
                </a:extLst>
              </p:cNvPr>
              <p:cNvSpPr>
                <a:spLocks noGrp="1"/>
              </p:cNvSpPr>
              <p:nvPr>
                <p:ph idx="1"/>
              </p:nvPr>
            </p:nvSpPr>
            <p:spPr>
              <a:xfrm>
                <a:off x="457200" y="1295399"/>
                <a:ext cx="8229600" cy="2349625"/>
              </a:xfrm>
            </p:spPr>
            <p:txBody>
              <a:bodyPr>
                <a:normAutofit/>
              </a:bodyPr>
              <a:lstStyle/>
              <a:p>
                <a:r>
                  <a:rPr lang="en-US" b="0" i="0" u="none" strike="noStrike" baseline="0" dirty="0">
                    <a:solidFill>
                      <a:schemeClr val="tx1"/>
                    </a:solidFill>
                    <a:latin typeface="HelveticaNeue-Light"/>
                  </a:rPr>
                  <a:t>Take </a:t>
                </a:r>
                <a:r>
                  <a:rPr lang="en-US" dirty="0">
                    <a:latin typeface="HelveticaNeue-Light"/>
                  </a:rPr>
                  <a:t>a </a:t>
                </a:r>
                <a:r>
                  <a:rPr lang="en-US" b="0" i="0" u="none" strike="noStrike" baseline="0" dirty="0">
                    <a:solidFill>
                      <a:schemeClr val="tx1"/>
                    </a:solidFill>
                    <a:latin typeface="HelveticaNeue-Light"/>
                  </a:rPr>
                  <a:t>gradient step, and if you have stepped outside of the feasible</a:t>
                </a:r>
                <a:r>
                  <a:rPr lang="en-US" b="0" i="0" u="none" strike="noStrike" dirty="0">
                    <a:solidFill>
                      <a:schemeClr val="tx1"/>
                    </a:solidFill>
                    <a:latin typeface="HelveticaNeue-Light"/>
                  </a:rPr>
                  <a:t> set,</a:t>
                </a:r>
                <a:r>
                  <a:rPr lang="en-US" b="0" i="0" u="none" strike="noStrike" baseline="0" dirty="0">
                    <a:solidFill>
                      <a:schemeClr val="tx1"/>
                    </a:solidFill>
                    <a:latin typeface="HelveticaNeue-Light"/>
                  </a:rPr>
                  <a:t> project back into the feasible set: </a:t>
                </a:r>
                <a14:m>
                  <m:oMath xmlns:m="http://schemas.openxmlformats.org/officeDocument/2006/math">
                    <m:r>
                      <m:rPr>
                        <m:sty m:val="p"/>
                      </m:rPr>
                      <a:rPr lang="en-US">
                        <a:solidFill>
                          <a:schemeClr val="tx1"/>
                        </a:solidFill>
                        <a:latin typeface="Cambria Math" panose="02040503050406030204" pitchFamily="18" charset="0"/>
                      </a:rPr>
                      <m:t>Δ</m:t>
                    </m:r>
                  </m:oMath>
                </a14:m>
                <a:r>
                  <a:rPr lang="en-US" b="0" i="0" u="none" strike="noStrike" baseline="0" dirty="0">
                    <a:solidFill>
                      <a:schemeClr val="tx1"/>
                    </a:solidFill>
                    <a:latin typeface="CambriaMath"/>
                  </a:rPr>
                  <a:t>: </a:t>
                </a:r>
                <a14:m>
                  <m:oMath xmlns:m="http://schemas.openxmlformats.org/officeDocument/2006/math">
                    <m:r>
                      <a:rPr lang="en-US" i="1">
                        <a:solidFill>
                          <a:schemeClr val="tx1"/>
                        </a:solidFill>
                        <a:latin typeface="Cambria Math" panose="02040503050406030204" pitchFamily="18" charset="0"/>
                      </a:rPr>
                      <m:t>𝛿</m:t>
                    </m:r>
                    <m:r>
                      <a:rPr lang="en-US" i="1">
                        <a:solidFill>
                          <a:schemeClr val="tx1"/>
                        </a:solidFill>
                        <a:latin typeface="Cambria Math" panose="02040503050406030204" pitchFamily="18" charset="0"/>
                      </a:rPr>
                      <m:t>←</m:t>
                    </m:r>
                    <m:sSub>
                      <m:sSubPr>
                        <m:ctrlPr>
                          <a:rPr lang="en-US" b="0" i="1" dirty="0" smtClean="0">
                            <a:solidFill>
                              <a:schemeClr val="tx1"/>
                            </a:solidFill>
                            <a:latin typeface="Cambria Math" panose="02040503050406030204" pitchFamily="18" charset="0"/>
                          </a:rPr>
                        </m:ctrlPr>
                      </m:sSubPr>
                      <m:e>
                        <m:r>
                          <a:rPr lang="en-US" i="1" dirty="0">
                            <a:solidFill>
                              <a:schemeClr val="tx1"/>
                            </a:solidFill>
                            <a:latin typeface="Cambria Math" panose="02040503050406030204" pitchFamily="18" charset="0"/>
                          </a:rPr>
                          <m:t>𝒫</m:t>
                        </m:r>
                      </m:e>
                      <m:sub>
                        <m:r>
                          <m:rPr>
                            <m:sty m:val="p"/>
                          </m:rPr>
                          <a:rPr lang="en-US" b="0" i="0" dirty="0" smtClean="0">
                            <a:solidFill>
                              <a:schemeClr val="tx1"/>
                            </a:solidFill>
                            <a:latin typeface="Cambria Math" panose="02040503050406030204" pitchFamily="18" charset="0"/>
                          </a:rPr>
                          <m:t>Δ</m:t>
                        </m:r>
                      </m:sub>
                    </m:sSub>
                    <m:d>
                      <m:dPr>
                        <m:ctrlPr>
                          <a:rPr lang="en-US" b="0" i="1" dirty="0" smtClean="0">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𝛿</m:t>
                        </m:r>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𝛼</m:t>
                        </m:r>
                        <m:sSub>
                          <m:sSubPr>
                            <m:ctrlPr>
                              <a:rPr lang="en-US" i="1">
                                <a:solidFill>
                                  <a:schemeClr val="tx1"/>
                                </a:solidFill>
                                <a:latin typeface="Cambria Math" panose="02040503050406030204" pitchFamily="18" charset="0"/>
                              </a:rPr>
                            </m:ctrlPr>
                          </m:sSubPr>
                          <m:e>
                            <m:r>
                              <m:rPr>
                                <m:sty m:val="p"/>
                              </m:rPr>
                              <a:rPr lang="en-US">
                                <a:solidFill>
                                  <a:schemeClr val="tx1"/>
                                </a:solidFill>
                                <a:latin typeface="Cambria Math" panose="02040503050406030204" pitchFamily="18" charset="0"/>
                              </a:rPr>
                              <m:t>∇</m:t>
                            </m:r>
                          </m:e>
                          <m:sub>
                            <m:r>
                              <a:rPr lang="en-US" i="1">
                                <a:solidFill>
                                  <a:schemeClr val="tx1"/>
                                </a:solidFill>
                                <a:latin typeface="Cambria Math" panose="02040503050406030204" pitchFamily="18" charset="0"/>
                              </a:rPr>
                              <m:t>𝛿</m:t>
                            </m:r>
                          </m:sub>
                        </m:sSub>
                        <m:r>
                          <m:rPr>
                            <m:sty m:val="p"/>
                          </m:rPr>
                          <a:rPr lang="en-US" b="0" i="0" smtClean="0">
                            <a:solidFill>
                              <a:schemeClr val="tx1"/>
                            </a:solidFill>
                            <a:latin typeface="Cambria Math" panose="02040503050406030204" pitchFamily="18" charset="0"/>
                          </a:rPr>
                          <m:t>Loss</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𝑥</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𝛿</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𝑦</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𝜃</m:t>
                            </m:r>
                          </m:e>
                        </m:d>
                      </m:e>
                    </m:d>
                  </m:oMath>
                </a14:m>
                <a:endParaRPr lang="en-US" b="0" i="0" dirty="0">
                  <a:solidFill>
                    <a:schemeClr val="tx1"/>
                  </a:solidFill>
                  <a:latin typeface="CambriaMath"/>
                </a:endParaRPr>
              </a:p>
            </p:txBody>
          </p:sp>
        </mc:Choice>
        <mc:Fallback xmlns="">
          <p:sp>
            <p:nvSpPr>
              <p:cNvPr id="3" name="Content Placeholder 2">
                <a:extLst>
                  <a:ext uri="{FF2B5EF4-FFF2-40B4-BE49-F238E27FC236}">
                    <a16:creationId xmlns:a16="http://schemas.microsoft.com/office/drawing/2014/main" id="{156775E0-34EB-48DD-8FA1-FAB67336CB4E}"/>
                  </a:ext>
                </a:extLst>
              </p:cNvPr>
              <p:cNvSpPr>
                <a:spLocks noGrp="1" noRot="1" noChangeAspect="1" noMove="1" noResize="1" noEditPoints="1" noAdjustHandles="1" noChangeArrowheads="1" noChangeShapeType="1" noTextEdit="1"/>
              </p:cNvSpPr>
              <p:nvPr>
                <p:ph idx="1"/>
              </p:nvPr>
            </p:nvSpPr>
            <p:spPr>
              <a:xfrm>
                <a:off x="457200" y="1295399"/>
                <a:ext cx="8229600" cy="2349625"/>
              </a:xfrm>
              <a:blipFill>
                <a:blip r:embed="rId3"/>
                <a:stretch>
                  <a:fillRect l="-1704" t="-3109" r="-1926"/>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E87F7068-091A-4933-B85B-850137C46900}"/>
              </a:ext>
            </a:extLst>
          </p:cNvPr>
          <p:cNvSpPr>
            <a:spLocks noGrp="1"/>
          </p:cNvSpPr>
          <p:nvPr>
            <p:ph type="sldNum" sz="quarter" idx="12"/>
          </p:nvPr>
        </p:nvSpPr>
        <p:spPr/>
        <p:txBody>
          <a:bodyPr/>
          <a:lstStyle/>
          <a:p>
            <a:pPr>
              <a:defRPr/>
            </a:pPr>
            <a:fld id="{F57F456A-00AF-44E6-8D70-638C0D0130FF}" type="slidenum">
              <a:rPr lang="en-US" altLang="zh-CN" smtClean="0"/>
              <a:pPr>
                <a:defRPr/>
              </a:pPr>
              <a:t>22</a:t>
            </a:fld>
            <a:endParaRPr lang="en-US" altLang="zh-CN"/>
          </a:p>
        </p:txBody>
      </p:sp>
    </p:spTree>
    <p:extLst>
      <p:ext uri="{BB962C8B-B14F-4D97-AF65-F5344CB8AC3E}">
        <p14:creationId xmlns:p14="http://schemas.microsoft.com/office/powerpoint/2010/main" val="36407691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41582-FDD2-446C-987D-5EBE78BC72CB}"/>
              </a:ext>
            </a:extLst>
          </p:cNvPr>
          <p:cNvSpPr>
            <a:spLocks noGrp="1"/>
          </p:cNvSpPr>
          <p:nvPr>
            <p:ph type="title"/>
          </p:nvPr>
        </p:nvSpPr>
        <p:spPr/>
        <p:txBody>
          <a:bodyPr/>
          <a:lstStyle/>
          <a:p>
            <a:r>
              <a:rPr lang="en-US" dirty="0"/>
              <a:t>Fast Gradient Sign Method (FGSM)</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15614EA-E896-4CD5-9477-F8566D6622E0}"/>
                  </a:ext>
                </a:extLst>
              </p:cNvPr>
              <p:cNvSpPr>
                <a:spLocks noGrp="1"/>
              </p:cNvSpPr>
              <p:nvPr>
                <p:ph idx="1"/>
              </p:nvPr>
            </p:nvSpPr>
            <p:spPr>
              <a:xfrm>
                <a:off x="251534" y="1295399"/>
                <a:ext cx="5513496" cy="5373957"/>
              </a:xfrm>
            </p:spPr>
            <p:txBody>
              <a:bodyPr>
                <a:normAutofit fontScale="70000" lnSpcReduction="20000"/>
              </a:bodyPr>
              <a:lstStyle/>
              <a:p>
                <a:r>
                  <a:rPr lang="en-US" dirty="0"/>
                  <a:t>Consider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m:t>
                        </m:r>
                      </m:sub>
                    </m:sSub>
                  </m:oMath>
                </a14:m>
                <a:r>
                  <a:rPr lang="en-US" dirty="0"/>
                  <a:t> norm bound </a:t>
                </a:r>
                <a14:m>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Δ</m:t>
                        </m:r>
                        <m:r>
                          <a:rPr lang="en-US" b="0" i="1" smtClean="0">
                            <a:latin typeface="Cambria Math" panose="02040503050406030204" pitchFamily="18" charset="0"/>
                          </a:rPr>
                          <m:t>={</m:t>
                        </m:r>
                        <m:r>
                          <a:rPr lang="en-US" i="1">
                            <a:latin typeface="Cambria Math" panose="02040503050406030204" pitchFamily="18" charset="0"/>
                          </a:rPr>
                          <m:t>𝛿</m:t>
                        </m:r>
                        <m:r>
                          <a:rPr lang="en-US" b="0" i="1" smtClean="0">
                            <a:latin typeface="Cambria Math" panose="02040503050406030204" pitchFamily="18" charset="0"/>
                          </a:rPr>
                          <m:t>:</m:t>
                        </m:r>
                        <m:d>
                          <m:dPr>
                            <m:begChr m:val="‖"/>
                            <m:endChr m:val="‖"/>
                            <m:ctrlPr>
                              <a:rPr lang="en-US" i="1" smtClean="0">
                                <a:latin typeface="Cambria Math" panose="02040503050406030204" pitchFamily="18" charset="0"/>
                              </a:rPr>
                            </m:ctrlPr>
                          </m:dPr>
                          <m:e>
                            <m:r>
                              <a:rPr lang="en-US" i="1">
                                <a:latin typeface="Cambria Math" panose="02040503050406030204" pitchFamily="18" charset="0"/>
                              </a:rPr>
                              <m:t>𝛿</m:t>
                            </m:r>
                          </m:e>
                        </m:d>
                      </m:e>
                      <m:sub>
                        <m:r>
                          <a:rPr lang="en-US" b="0" i="1" smtClean="0">
                            <a:latin typeface="Cambria Math" panose="02040503050406030204" pitchFamily="18" charset="0"/>
                          </a:rPr>
                          <m:t>∞</m:t>
                        </m:r>
                      </m:sub>
                    </m:sSub>
                    <m:r>
                      <a:rPr lang="en-US" i="1">
                        <a:latin typeface="Cambria Math" panose="02040503050406030204" pitchFamily="18" charset="0"/>
                      </a:rPr>
                      <m:t>≤</m:t>
                    </m:r>
                    <m:r>
                      <a:rPr lang="en-US" i="1">
                        <a:latin typeface="Cambria Math" panose="02040503050406030204" pitchFamily="18" charset="0"/>
                      </a:rPr>
                      <m:t>𝜖</m:t>
                    </m:r>
                    <m:r>
                      <a:rPr lang="en-US" i="1">
                        <a:latin typeface="Cambria Math" panose="02040503050406030204" pitchFamily="18" charset="0"/>
                      </a:rPr>
                      <m:t>}</m:t>
                    </m:r>
                  </m:oMath>
                </a14:m>
                <a:r>
                  <a:rPr lang="en-US" dirty="0"/>
                  <a:t>. Projection onto this norm ball by clipping values of </a:t>
                </a:r>
                <a14:m>
                  <m:oMath xmlns:m="http://schemas.openxmlformats.org/officeDocument/2006/math">
                    <m:r>
                      <a:rPr lang="en-US" i="1">
                        <a:latin typeface="Cambria Math" panose="02040503050406030204" pitchFamily="18" charset="0"/>
                      </a:rPr>
                      <m:t>𝛿</m:t>
                    </m:r>
                  </m:oMath>
                </a14:m>
                <a:r>
                  <a:rPr lang="en-US" dirty="0"/>
                  <a:t> to lie within the range </a:t>
                </a:r>
                <a14:m>
                  <m:oMath xmlns:m="http://schemas.openxmlformats.org/officeDocument/2006/math">
                    <m:r>
                      <a:rPr lang="en-US" b="0" i="0" smtClean="0">
                        <a:latin typeface="Cambria Math" panose="02040503050406030204" pitchFamily="18" charset="0"/>
                      </a:rPr>
                      <m:t>[−</m:t>
                    </m:r>
                    <m:r>
                      <a:rPr lang="en-US" i="1">
                        <a:latin typeface="Cambria Math" panose="02040503050406030204" pitchFamily="18" charset="0"/>
                      </a:rPr>
                      <m:t>𝜖</m:t>
                    </m:r>
                    <m:r>
                      <a:rPr lang="en-US" b="0" i="1" smtClean="0">
                        <a:latin typeface="Cambria Math" panose="02040503050406030204" pitchFamily="18" charset="0"/>
                      </a:rPr>
                      <m:t>,</m:t>
                    </m:r>
                    <m:r>
                      <a:rPr lang="en-US" i="1">
                        <a:latin typeface="Cambria Math" panose="02040503050406030204" pitchFamily="18" charset="0"/>
                      </a:rPr>
                      <m:t>𝜖</m:t>
                    </m:r>
                    <m:r>
                      <a:rPr lang="en-US" b="0" i="0" smtClean="0">
                        <a:latin typeface="Cambria Math" panose="02040503050406030204" pitchFamily="18" charset="0"/>
                      </a:rPr>
                      <m:t>]</m:t>
                    </m:r>
                  </m:oMath>
                </a14:m>
                <a:r>
                  <a:rPr lang="en-US" dirty="0"/>
                  <a:t>: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𝒫</m:t>
                        </m:r>
                      </m:e>
                      <m:sub>
                        <m:r>
                          <m:rPr>
                            <m:sty m:val="p"/>
                          </m:rPr>
                          <a:rPr lang="en-US" dirty="0">
                            <a:latin typeface="Cambria Math" panose="02040503050406030204" pitchFamily="18" charset="0"/>
                          </a:rPr>
                          <m:t>Δ</m:t>
                        </m:r>
                      </m:sub>
                    </m:sSub>
                    <m:r>
                      <a:rPr lang="en-US" b="0" i="1" dirty="0" smtClean="0">
                        <a:latin typeface="Cambria Math" panose="02040503050406030204" pitchFamily="18" charset="0"/>
                      </a:rPr>
                      <m:t>(</m:t>
                    </m:r>
                    <m:r>
                      <a:rPr lang="en-US" i="1" dirty="0">
                        <a:latin typeface="Cambria Math" panose="02040503050406030204" pitchFamily="18" charset="0"/>
                      </a:rPr>
                      <m:t>𝛿</m:t>
                    </m:r>
                    <m:r>
                      <a:rPr lang="en-US" b="0" i="1" dirty="0" smtClean="0">
                        <a:latin typeface="Cambria Math" panose="02040503050406030204" pitchFamily="18" charset="0"/>
                      </a:rPr>
                      <m:t>)≔</m:t>
                    </m:r>
                    <m:r>
                      <m:rPr>
                        <m:sty m:val="p"/>
                      </m:rPr>
                      <a:rPr lang="en-US" b="0" i="0" dirty="0" smtClean="0">
                        <a:latin typeface="Cambria Math" panose="02040503050406030204" pitchFamily="18" charset="0"/>
                      </a:rPr>
                      <m:t>Clip</m:t>
                    </m:r>
                    <m:r>
                      <a:rPr lang="en-US" b="0" i="1" dirty="0" smtClean="0">
                        <a:latin typeface="Cambria Math" panose="02040503050406030204" pitchFamily="18" charset="0"/>
                      </a:rPr>
                      <m:t>(</m:t>
                    </m:r>
                    <m:r>
                      <a:rPr lang="en-US" i="1">
                        <a:latin typeface="Cambria Math" panose="02040503050406030204" pitchFamily="18" charset="0"/>
                      </a:rPr>
                      <m:t>𝛿</m:t>
                    </m:r>
                    <m:r>
                      <a:rPr lang="en-US" b="0" i="1" dirty="0" smtClean="0">
                        <a:latin typeface="Cambria Math" panose="02040503050406030204" pitchFamily="18" charset="0"/>
                      </a:rPr>
                      <m:t>, </m:t>
                    </m:r>
                    <m:d>
                      <m:dPr>
                        <m:begChr m:val="["/>
                        <m:endChr m:val="]"/>
                        <m:ctrlPr>
                          <a:rPr lang="en-US" b="0" i="1" dirty="0" smtClean="0">
                            <a:latin typeface="Cambria Math" panose="02040503050406030204" pitchFamily="18" charset="0"/>
                          </a:rPr>
                        </m:ctrlPr>
                      </m:dPr>
                      <m:e>
                        <m:r>
                          <a:rPr lang="en-US">
                            <a:latin typeface="Cambria Math" panose="02040503050406030204" pitchFamily="18" charset="0"/>
                          </a:rPr>
                          <m:t>−</m:t>
                        </m:r>
                        <m:r>
                          <a:rPr lang="en-US" i="1">
                            <a:latin typeface="Cambria Math" panose="02040503050406030204" pitchFamily="18" charset="0"/>
                          </a:rPr>
                          <m:t>𝜖</m:t>
                        </m:r>
                        <m:r>
                          <a:rPr lang="en-US" i="1">
                            <a:latin typeface="Cambria Math" panose="02040503050406030204" pitchFamily="18" charset="0"/>
                          </a:rPr>
                          <m:t>,</m:t>
                        </m:r>
                        <m:r>
                          <a:rPr lang="en-US" i="1">
                            <a:latin typeface="Cambria Math" panose="02040503050406030204" pitchFamily="18" charset="0"/>
                          </a:rPr>
                          <m:t>𝜖</m:t>
                        </m:r>
                      </m:e>
                    </m:d>
                    <m:r>
                      <a:rPr lang="en-US" b="0" i="0" smtClean="0">
                        <a:latin typeface="Cambria Math" panose="02040503050406030204" pitchFamily="18" charset="0"/>
                      </a:rPr>
                      <m:t>)</m:t>
                    </m:r>
                  </m:oMath>
                </a14:m>
                <a:endParaRPr lang="en-US" dirty="0"/>
              </a:p>
              <a:p>
                <a:r>
                  <a:rPr lang="en-US" dirty="0"/>
                  <a:t>Starting from </a:t>
                </a:r>
                <a14:m>
                  <m:oMath xmlns:m="http://schemas.openxmlformats.org/officeDocument/2006/math">
                    <m:r>
                      <a:rPr lang="en-US" i="1">
                        <a:latin typeface="Cambria Math" panose="02040503050406030204" pitchFamily="18" charset="0"/>
                      </a:rPr>
                      <m:t>𝛿</m:t>
                    </m:r>
                    <m:r>
                      <a:rPr lang="en-US" b="0" i="1" smtClean="0">
                        <a:latin typeface="Cambria Math" panose="02040503050406030204" pitchFamily="18" charset="0"/>
                      </a:rPr>
                      <m:t>=0</m:t>
                    </m:r>
                  </m:oMath>
                </a14:m>
                <a:r>
                  <a:rPr lang="en-US" dirty="0"/>
                  <a:t>, take a large step in the gradient direction by making the learning rate </a:t>
                </a:r>
                <a14:m>
                  <m:oMath xmlns:m="http://schemas.openxmlformats.org/officeDocument/2006/math">
                    <m:r>
                      <a:rPr lang="en-US" i="1" smtClean="0">
                        <a:latin typeface="Cambria Math" panose="02040503050406030204" pitchFamily="18" charset="0"/>
                      </a:rPr>
                      <m:t>𝛼</m:t>
                    </m:r>
                  </m:oMath>
                </a14:m>
                <a:r>
                  <a:rPr lang="en-US" dirty="0"/>
                  <a:t> very large. After clipping, we have: </a:t>
                </a:r>
                <a14:m>
                  <m:oMath xmlns:m="http://schemas.openxmlformats.org/officeDocument/2006/math">
                    <m:r>
                      <a:rPr lang="en-US" i="1" dirty="0">
                        <a:latin typeface="Cambria Math" panose="02040503050406030204" pitchFamily="18" charset="0"/>
                      </a:rPr>
                      <m:t>𝛿</m:t>
                    </m:r>
                    <m:r>
                      <a:rPr lang="en-US" b="0" i="1" dirty="0" smtClean="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𝒫</m:t>
                        </m:r>
                      </m:e>
                      <m:sub>
                        <m:r>
                          <m:rPr>
                            <m:sty m:val="p"/>
                          </m:rPr>
                          <a:rPr lang="en-US" dirty="0">
                            <a:latin typeface="Cambria Math" panose="02040503050406030204" pitchFamily="18" charset="0"/>
                          </a:rPr>
                          <m:t>Δ</m:t>
                        </m:r>
                      </m:sub>
                    </m:sSub>
                    <m:d>
                      <m:dPr>
                        <m:ctrlPr>
                          <a:rPr lang="en-US" i="1" dirty="0">
                            <a:latin typeface="Cambria Math" panose="02040503050406030204" pitchFamily="18" charset="0"/>
                          </a:rPr>
                        </m:ctrlPr>
                      </m:dPr>
                      <m:e>
                        <m:r>
                          <a:rPr lang="en-US" b="0" i="1" smtClean="0">
                            <a:latin typeface="Cambria Math" panose="02040503050406030204" pitchFamily="18" charset="0"/>
                          </a:rPr>
                          <m:t>0</m:t>
                        </m:r>
                        <m:r>
                          <a:rPr lang="en-US" i="1">
                            <a:latin typeface="Cambria Math" panose="02040503050406030204" pitchFamily="18" charset="0"/>
                          </a:rPr>
                          <m:t>+</m:t>
                        </m:r>
                        <m:r>
                          <a:rPr lang="en-US" i="1">
                            <a:latin typeface="Cambria Math" panose="02040503050406030204" pitchFamily="18" charset="0"/>
                          </a:rPr>
                          <m:t>𝛼</m:t>
                        </m:r>
                        <m:sSub>
                          <m:sSubPr>
                            <m:ctrlPr>
                              <a:rPr lang="en-US" i="1">
                                <a:latin typeface="Cambria Math" panose="02040503050406030204" pitchFamily="18" charset="0"/>
                              </a:rPr>
                            </m:ctrlPr>
                          </m:sSubPr>
                          <m:e>
                            <m:r>
                              <m:rPr>
                                <m:sty m:val="p"/>
                              </m:rPr>
                              <a:rPr lang="en-US">
                                <a:latin typeface="Cambria Math" panose="02040503050406030204" pitchFamily="18" charset="0"/>
                              </a:rPr>
                              <m:t>∇</m:t>
                            </m:r>
                          </m:e>
                          <m:sub>
                            <m:r>
                              <a:rPr lang="en-US" i="1">
                                <a:latin typeface="Cambria Math" panose="02040503050406030204" pitchFamily="18" charset="0"/>
                              </a:rPr>
                              <m:t>𝛿</m:t>
                            </m:r>
                          </m:sub>
                        </m:sSub>
                        <m:r>
                          <m:rPr>
                            <m:sty m:val="p"/>
                          </m:rPr>
                          <a:rPr lang="en-US">
                            <a:latin typeface="Cambria Math" panose="02040503050406030204" pitchFamily="18" charset="0"/>
                          </a:rPr>
                          <m:t>Loss</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r>
                              <a:rPr lang="en-US" i="1">
                                <a:latin typeface="Cambria Math" panose="02040503050406030204" pitchFamily="18" charset="0"/>
                              </a:rPr>
                              <m:t>,</m:t>
                            </m:r>
                            <m:r>
                              <a:rPr lang="en-US" i="1">
                                <a:latin typeface="Cambria Math" panose="02040503050406030204" pitchFamily="18" charset="0"/>
                              </a:rPr>
                              <m:t>𝑦</m:t>
                            </m:r>
                            <m:r>
                              <a:rPr lang="en-US" i="1">
                                <a:latin typeface="Cambria Math" panose="02040503050406030204" pitchFamily="18" charset="0"/>
                              </a:rPr>
                              <m:t>;</m:t>
                            </m:r>
                            <m:r>
                              <a:rPr lang="en-US" i="1">
                                <a:latin typeface="Cambria Math" panose="02040503050406030204" pitchFamily="18" charset="0"/>
                              </a:rPr>
                              <m:t>𝜃</m:t>
                            </m:r>
                          </m:e>
                        </m:d>
                      </m:e>
                    </m:d>
                    <m:r>
                      <a:rPr lang="en-US" b="0" i="1" smtClean="0">
                        <a:latin typeface="Cambria Math" panose="02040503050406030204" pitchFamily="18" charset="0"/>
                      </a:rPr>
                      <m:t>=</m:t>
                    </m:r>
                    <m:r>
                      <a:rPr lang="en-US" i="1">
                        <a:latin typeface="Cambria Math" panose="02040503050406030204" pitchFamily="18" charset="0"/>
                      </a:rPr>
                      <m:t>𝜖</m:t>
                    </m:r>
                    <m:r>
                      <a:rPr lang="en-US" i="1">
                        <a:latin typeface="Cambria Math" panose="02040503050406030204" pitchFamily="18" charset="0"/>
                      </a:rPr>
                      <m:t>⋅</m:t>
                    </m:r>
                    <m:r>
                      <m:rPr>
                        <m:sty m:val="p"/>
                      </m:rPr>
                      <a:rPr lang="en-US">
                        <a:latin typeface="Cambria Math" panose="02040503050406030204" pitchFamily="18" charset="0"/>
                      </a:rPr>
                      <m:t>sign</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m:rPr>
                                <m:sty m:val="p"/>
                              </m:rPr>
                              <a:rPr lang="en-US">
                                <a:latin typeface="Cambria Math" panose="02040503050406030204" pitchFamily="18" charset="0"/>
                              </a:rPr>
                              <m:t>∇</m:t>
                            </m:r>
                          </m:e>
                          <m:sub>
                            <m:r>
                              <a:rPr lang="en-US" i="1">
                                <a:latin typeface="Cambria Math" panose="02040503050406030204" pitchFamily="18" charset="0"/>
                              </a:rPr>
                              <m:t>𝛿</m:t>
                            </m:r>
                          </m:sub>
                        </m:sSub>
                        <m:r>
                          <m:rPr>
                            <m:sty m:val="p"/>
                          </m:rPr>
                          <a:rPr lang="en-US">
                            <a:latin typeface="Cambria Math" panose="02040503050406030204" pitchFamily="18" charset="0"/>
                          </a:rPr>
                          <m:t>Loss</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r>
                              <a:rPr lang="en-US" i="1">
                                <a:latin typeface="Cambria Math" panose="02040503050406030204" pitchFamily="18" charset="0"/>
                              </a:rPr>
                              <m:t>,</m:t>
                            </m:r>
                            <m:r>
                              <a:rPr lang="en-US" i="1">
                                <a:latin typeface="Cambria Math" panose="02040503050406030204" pitchFamily="18" charset="0"/>
                              </a:rPr>
                              <m:t>𝑦</m:t>
                            </m:r>
                            <m:r>
                              <a:rPr lang="en-US" i="1">
                                <a:latin typeface="Cambria Math" panose="02040503050406030204" pitchFamily="18" charset="0"/>
                              </a:rPr>
                              <m:t>;</m:t>
                            </m:r>
                            <m:r>
                              <a:rPr lang="en-US" i="1">
                                <a:latin typeface="Cambria Math" panose="02040503050406030204" pitchFamily="18" charset="0"/>
                              </a:rPr>
                              <m:t>𝜃</m:t>
                            </m:r>
                          </m:e>
                        </m:d>
                      </m:e>
                    </m:d>
                  </m:oMath>
                </a14:m>
                <a:endParaRPr lang="en-US" dirty="0"/>
              </a:p>
              <a:p>
                <a:r>
                  <a:rPr lang="en-US" dirty="0"/>
                  <a:t>The specific values of </a:t>
                </a:r>
                <a14:m>
                  <m:oMath xmlns:m="http://schemas.openxmlformats.org/officeDocument/2006/math">
                    <m:r>
                      <a:rPr lang="en-US" i="1">
                        <a:latin typeface="Cambria Math" panose="02040503050406030204" pitchFamily="18" charset="0"/>
                      </a:rPr>
                      <m:t>𝛼</m:t>
                    </m:r>
                  </m:oMath>
                </a14:m>
                <a:r>
                  <a:rPr lang="en-US" dirty="0"/>
                  <a:t> and gradient do not matter if they are large enough; only the gradient direction matters</a:t>
                </a:r>
              </a:p>
              <a:p>
                <a:pPr lvl="1"/>
                <a:r>
                  <a:rPr lang="en-US" dirty="0"/>
                  <a:t>Any gradient direction in the upper right quadrant of the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m:t>
                        </m:r>
                      </m:sub>
                    </m:sSub>
                  </m:oMath>
                </a14:m>
                <a:r>
                  <a:rPr lang="en-US" dirty="0"/>
                  <a:t> norm ball will result in the same </a:t>
                </a:r>
                <a14:m>
                  <m:oMath xmlns:m="http://schemas.openxmlformats.org/officeDocument/2006/math">
                    <m:r>
                      <a:rPr lang="en-US" i="1" dirty="0">
                        <a:latin typeface="Cambria Math" panose="02040503050406030204" pitchFamily="18" charset="0"/>
                      </a:rPr>
                      <m:t>𝛿</m:t>
                    </m:r>
                  </m:oMath>
                </a14:m>
                <a:r>
                  <a:rPr lang="en-US" dirty="0"/>
                  <a:t> at the upper right corner</a:t>
                </a:r>
                <a:endParaRPr lang="en-SE" dirty="0"/>
              </a:p>
            </p:txBody>
          </p:sp>
        </mc:Choice>
        <mc:Fallback xmlns="">
          <p:sp>
            <p:nvSpPr>
              <p:cNvPr id="3" name="Content Placeholder 2">
                <a:extLst>
                  <a:ext uri="{FF2B5EF4-FFF2-40B4-BE49-F238E27FC236}">
                    <a16:creationId xmlns:a16="http://schemas.microsoft.com/office/drawing/2014/main" id="{615614EA-E896-4CD5-9477-F8566D6622E0}"/>
                  </a:ext>
                </a:extLst>
              </p:cNvPr>
              <p:cNvSpPr>
                <a:spLocks noGrp="1" noRot="1" noChangeAspect="1" noMove="1" noResize="1" noEditPoints="1" noAdjustHandles="1" noChangeArrowheads="1" noChangeShapeType="1" noTextEdit="1"/>
              </p:cNvSpPr>
              <p:nvPr>
                <p:ph idx="1"/>
              </p:nvPr>
            </p:nvSpPr>
            <p:spPr>
              <a:xfrm>
                <a:off x="251534" y="1295399"/>
                <a:ext cx="5513496" cy="5373957"/>
              </a:xfrm>
              <a:blipFill>
                <a:blip r:embed="rId3"/>
                <a:stretch>
                  <a:fillRect l="-1215" t="-1814" r="-232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DC6578B2-2B9A-4CCC-808A-B9F7BF889B3F}"/>
              </a:ext>
            </a:extLst>
          </p:cNvPr>
          <p:cNvSpPr>
            <a:spLocks noGrp="1"/>
          </p:cNvSpPr>
          <p:nvPr>
            <p:ph type="sldNum" sz="quarter" idx="12"/>
          </p:nvPr>
        </p:nvSpPr>
        <p:spPr/>
        <p:txBody>
          <a:bodyPr/>
          <a:lstStyle/>
          <a:p>
            <a:pPr>
              <a:defRPr/>
            </a:pPr>
            <a:fld id="{F57F456A-00AF-44E6-8D70-638C0D0130FF}" type="slidenum">
              <a:rPr lang="en-US" altLang="zh-CN" smtClean="0"/>
              <a:pPr>
                <a:defRPr/>
              </a:pPr>
              <a:t>23</a:t>
            </a:fld>
            <a:endParaRPr lang="en-US" altLang="zh-CN"/>
          </a:p>
        </p:txBody>
      </p:sp>
      <p:sp>
        <p:nvSpPr>
          <p:cNvPr id="8" name="橢圓 19">
            <a:extLst>
              <a:ext uri="{FF2B5EF4-FFF2-40B4-BE49-F238E27FC236}">
                <a16:creationId xmlns:a16="http://schemas.microsoft.com/office/drawing/2014/main" id="{392568A7-1CBC-47A8-8F5E-34FB0018BBA7}"/>
              </a:ext>
            </a:extLst>
          </p:cNvPr>
          <p:cNvSpPr/>
          <p:nvPr/>
        </p:nvSpPr>
        <p:spPr>
          <a:xfrm>
            <a:off x="6813137" y="4926658"/>
            <a:ext cx="160727" cy="160727"/>
          </a:xfrm>
          <a:prstGeom prst="ellips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p>
        </p:txBody>
      </p:sp>
      <p:sp>
        <p:nvSpPr>
          <p:cNvPr id="9" name="矩形 23">
            <a:extLst>
              <a:ext uri="{FF2B5EF4-FFF2-40B4-BE49-F238E27FC236}">
                <a16:creationId xmlns:a16="http://schemas.microsoft.com/office/drawing/2014/main" id="{01456BF3-D58A-41D7-90B8-27C6C06F470C}"/>
              </a:ext>
            </a:extLst>
          </p:cNvPr>
          <p:cNvSpPr/>
          <p:nvPr/>
        </p:nvSpPr>
        <p:spPr>
          <a:xfrm>
            <a:off x="5854066" y="3978322"/>
            <a:ext cx="2057400" cy="2057400"/>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10" name="矩形 26">
                <a:extLst>
                  <a:ext uri="{FF2B5EF4-FFF2-40B4-BE49-F238E27FC236}">
                    <a16:creationId xmlns:a16="http://schemas.microsoft.com/office/drawing/2014/main" id="{59A4D1C1-F254-41C6-8108-EBC595FDD1BE}"/>
                  </a:ext>
                </a:extLst>
              </p:cNvPr>
              <p:cNvSpPr/>
              <p:nvPr/>
            </p:nvSpPr>
            <p:spPr>
              <a:xfrm>
                <a:off x="6124681" y="4545356"/>
                <a:ext cx="441942" cy="46166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zh-TW" altLang="en-US" sz="2400" i="1">
                          <a:latin typeface="Cambria Math" panose="02040503050406030204" pitchFamily="18" charset="0"/>
                          <a:ea typeface="Cambria Math" panose="02040503050406030204" pitchFamily="18" charset="0"/>
                        </a:rPr>
                        <m:t>𝜀</m:t>
                      </m:r>
                    </m:oMath>
                  </m:oMathPara>
                </a14:m>
                <a:endParaRPr lang="zh-TW" altLang="en-US" sz="2400" dirty="0"/>
              </a:p>
            </p:txBody>
          </p:sp>
        </mc:Choice>
        <mc:Fallback xmlns="">
          <p:sp>
            <p:nvSpPr>
              <p:cNvPr id="10" name="矩形 26">
                <a:extLst>
                  <a:ext uri="{FF2B5EF4-FFF2-40B4-BE49-F238E27FC236}">
                    <a16:creationId xmlns:a16="http://schemas.microsoft.com/office/drawing/2014/main" id="{59A4D1C1-F254-41C6-8108-EBC595FDD1BE}"/>
                  </a:ext>
                </a:extLst>
              </p:cNvPr>
              <p:cNvSpPr>
                <a:spLocks noRot="1" noChangeAspect="1" noMove="1" noResize="1" noEditPoints="1" noAdjustHandles="1" noChangeArrowheads="1" noChangeShapeType="1" noTextEdit="1"/>
              </p:cNvSpPr>
              <p:nvPr/>
            </p:nvSpPr>
            <p:spPr>
              <a:xfrm>
                <a:off x="6124681" y="4545356"/>
                <a:ext cx="441942" cy="461665"/>
              </a:xfrm>
              <a:prstGeom prst="rect">
                <a:avLst/>
              </a:prstGeom>
              <a:blipFill>
                <a:blip r:embed="rId4"/>
                <a:stretch>
                  <a:fillRect/>
                </a:stretch>
              </a:blipFill>
            </p:spPr>
            <p:txBody>
              <a:bodyPr/>
              <a:lstStyle/>
              <a:p>
                <a:r>
                  <a:rPr lang="en-SE">
                    <a:noFill/>
                  </a:rPr>
                  <a:t> </a:t>
                </a:r>
              </a:p>
            </p:txBody>
          </p:sp>
        </mc:Fallback>
      </mc:AlternateContent>
      <p:cxnSp>
        <p:nvCxnSpPr>
          <p:cNvPr id="12" name="直線單箭頭接點 28">
            <a:extLst>
              <a:ext uri="{FF2B5EF4-FFF2-40B4-BE49-F238E27FC236}">
                <a16:creationId xmlns:a16="http://schemas.microsoft.com/office/drawing/2014/main" id="{537C72D9-5A2A-4291-95FC-D29FB52EDFDD}"/>
              </a:ext>
            </a:extLst>
          </p:cNvPr>
          <p:cNvCxnSpPr>
            <a:cxnSpLocks/>
          </p:cNvCxnSpPr>
          <p:nvPr/>
        </p:nvCxnSpPr>
        <p:spPr>
          <a:xfrm>
            <a:off x="5845395" y="5007021"/>
            <a:ext cx="901182" cy="0"/>
          </a:xfrm>
          <a:prstGeom prst="straightConnector1">
            <a:avLst/>
          </a:prstGeom>
          <a:ln w="19050">
            <a:solidFill>
              <a:schemeClr val="tx1"/>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直線單箭頭接點 29">
            <a:extLst>
              <a:ext uri="{FF2B5EF4-FFF2-40B4-BE49-F238E27FC236}">
                <a16:creationId xmlns:a16="http://schemas.microsoft.com/office/drawing/2014/main" id="{10EA49C1-0692-4583-A760-3B8A5F0B4C0E}"/>
              </a:ext>
            </a:extLst>
          </p:cNvPr>
          <p:cNvCxnSpPr>
            <a:cxnSpLocks/>
          </p:cNvCxnSpPr>
          <p:nvPr/>
        </p:nvCxnSpPr>
        <p:spPr>
          <a:xfrm rot="5400000">
            <a:off x="6432175" y="5580779"/>
            <a:ext cx="901182" cy="0"/>
          </a:xfrm>
          <a:prstGeom prst="straightConnector1">
            <a:avLst/>
          </a:prstGeom>
          <a:ln w="19050">
            <a:solidFill>
              <a:schemeClr val="tx1"/>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5" name="橢圓 32">
            <a:extLst>
              <a:ext uri="{FF2B5EF4-FFF2-40B4-BE49-F238E27FC236}">
                <a16:creationId xmlns:a16="http://schemas.microsoft.com/office/drawing/2014/main" id="{AAD6ADAE-928D-45DD-A22D-AA9596F4C6C0}"/>
              </a:ext>
            </a:extLst>
          </p:cNvPr>
          <p:cNvSpPr/>
          <p:nvPr/>
        </p:nvSpPr>
        <p:spPr>
          <a:xfrm>
            <a:off x="7830060" y="3873349"/>
            <a:ext cx="160727" cy="160727"/>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17" name="文字方塊 34">
                <a:extLst>
                  <a:ext uri="{FF2B5EF4-FFF2-40B4-BE49-F238E27FC236}">
                    <a16:creationId xmlns:a16="http://schemas.microsoft.com/office/drawing/2014/main" id="{3C75DCD9-55E4-4E3B-9458-6B3F9A89F426}"/>
                  </a:ext>
                </a:extLst>
              </p:cNvPr>
              <p:cNvSpPr txBox="1"/>
              <p:nvPr/>
            </p:nvSpPr>
            <p:spPr>
              <a:xfrm>
                <a:off x="6891438" y="4965209"/>
                <a:ext cx="83221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𝛿</m:t>
                      </m:r>
                      <m:r>
                        <a:rPr lang="en-US" altLang="zh-TW" sz="2400" b="0" i="1" smtClean="0">
                          <a:latin typeface="Cambria Math" panose="02040503050406030204" pitchFamily="18" charset="0"/>
                        </a:rPr>
                        <m:t>=0</m:t>
                      </m:r>
                    </m:oMath>
                  </m:oMathPara>
                </a14:m>
                <a:endParaRPr lang="zh-TW" altLang="en-US" sz="2400" dirty="0"/>
              </a:p>
            </p:txBody>
          </p:sp>
        </mc:Choice>
        <mc:Fallback xmlns="">
          <p:sp>
            <p:nvSpPr>
              <p:cNvPr id="17" name="文字方塊 34">
                <a:extLst>
                  <a:ext uri="{FF2B5EF4-FFF2-40B4-BE49-F238E27FC236}">
                    <a16:creationId xmlns:a16="http://schemas.microsoft.com/office/drawing/2014/main" id="{3C75DCD9-55E4-4E3B-9458-6B3F9A89F426}"/>
                  </a:ext>
                </a:extLst>
              </p:cNvPr>
              <p:cNvSpPr txBox="1">
                <a:spLocks noRot="1" noChangeAspect="1" noMove="1" noResize="1" noEditPoints="1" noAdjustHandles="1" noChangeArrowheads="1" noChangeShapeType="1" noTextEdit="1"/>
              </p:cNvSpPr>
              <p:nvPr/>
            </p:nvSpPr>
            <p:spPr>
              <a:xfrm>
                <a:off x="6891438" y="4965209"/>
                <a:ext cx="832216" cy="369332"/>
              </a:xfrm>
              <a:prstGeom prst="rect">
                <a:avLst/>
              </a:prstGeom>
              <a:blipFill>
                <a:blip r:embed="rId5"/>
                <a:stretch>
                  <a:fillRect l="-7299" r="-7299" b="-11667"/>
                </a:stretch>
              </a:blipFill>
            </p:spPr>
            <p:txBody>
              <a:bodyPr/>
              <a:lstStyle/>
              <a:p>
                <a:r>
                  <a:rPr lang="en-SE">
                    <a:noFill/>
                  </a:rPr>
                  <a:t> </a:t>
                </a:r>
              </a:p>
            </p:txBody>
          </p:sp>
        </mc:Fallback>
      </mc:AlternateContent>
      <p:cxnSp>
        <p:nvCxnSpPr>
          <p:cNvPr id="19" name="直線單箭頭接點 38">
            <a:extLst>
              <a:ext uri="{FF2B5EF4-FFF2-40B4-BE49-F238E27FC236}">
                <a16:creationId xmlns:a16="http://schemas.microsoft.com/office/drawing/2014/main" id="{717946F1-4ED5-4DCD-B0D1-5F8C9DE6D567}"/>
              </a:ext>
            </a:extLst>
          </p:cNvPr>
          <p:cNvCxnSpPr>
            <a:cxnSpLocks/>
          </p:cNvCxnSpPr>
          <p:nvPr/>
        </p:nvCxnSpPr>
        <p:spPr>
          <a:xfrm flipV="1">
            <a:off x="6924822" y="2479338"/>
            <a:ext cx="1392290" cy="2467851"/>
          </a:xfrm>
          <a:prstGeom prst="straightConnector1">
            <a:avLst/>
          </a:prstGeom>
          <a:ln w="28575">
            <a:solidFill>
              <a:srgbClr val="0000FF"/>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文字方塊 36">
                <a:extLst>
                  <a:ext uri="{FF2B5EF4-FFF2-40B4-BE49-F238E27FC236}">
                    <a16:creationId xmlns:a16="http://schemas.microsoft.com/office/drawing/2014/main" id="{DEAB8C25-9466-4DFF-B0EE-F8C1E066D377}"/>
                  </a:ext>
                </a:extLst>
              </p:cNvPr>
              <p:cNvSpPr txBox="1"/>
              <p:nvPr/>
            </p:nvSpPr>
            <p:spPr>
              <a:xfrm>
                <a:off x="6449412" y="2936436"/>
                <a:ext cx="1482302" cy="830997"/>
              </a:xfrm>
              <a:prstGeom prst="rect">
                <a:avLst/>
              </a:prstGeom>
              <a:noFill/>
            </p:spPr>
            <p:txBody>
              <a:bodyPr wrap="square" rtlCol="0">
                <a:spAutoFit/>
              </a:bodyPr>
              <a:lstStyle/>
              <a:p>
                <a:pPr algn="ctr"/>
                <a:r>
                  <a:rPr lang="en-US" altLang="zh-TW" sz="2400" dirty="0">
                    <a:solidFill>
                      <a:srgbClr val="0000FF"/>
                    </a:solidFill>
                  </a:rPr>
                  <a:t>Gradient </a:t>
                </a:r>
                <a14:m>
                  <m:oMath xmlns:m="http://schemas.openxmlformats.org/officeDocument/2006/math">
                    <m:sSub>
                      <m:sSubPr>
                        <m:ctrlPr>
                          <a:rPr lang="en-US" sz="2400" i="1">
                            <a:solidFill>
                              <a:srgbClr val="0000FF"/>
                            </a:solidFill>
                            <a:latin typeface="Cambria Math" panose="02040503050406030204" pitchFamily="18" charset="0"/>
                          </a:rPr>
                        </m:ctrlPr>
                      </m:sSubPr>
                      <m:e>
                        <m:r>
                          <m:rPr>
                            <m:sty m:val="p"/>
                          </m:rPr>
                          <a:rPr lang="en-US" sz="2400">
                            <a:solidFill>
                              <a:srgbClr val="0000FF"/>
                            </a:solidFill>
                            <a:latin typeface="Cambria Math" panose="02040503050406030204" pitchFamily="18" charset="0"/>
                          </a:rPr>
                          <m:t>∇</m:t>
                        </m:r>
                      </m:e>
                      <m:sub>
                        <m:r>
                          <a:rPr lang="en-US" sz="2400" i="1">
                            <a:solidFill>
                              <a:srgbClr val="0000FF"/>
                            </a:solidFill>
                            <a:latin typeface="Cambria Math" panose="02040503050406030204" pitchFamily="18" charset="0"/>
                          </a:rPr>
                          <m:t>𝛿</m:t>
                        </m:r>
                      </m:sub>
                    </m:sSub>
                    <m:r>
                      <m:rPr>
                        <m:sty m:val="p"/>
                      </m:rPr>
                      <a:rPr lang="en-US" sz="2400">
                        <a:solidFill>
                          <a:srgbClr val="0000FF"/>
                        </a:solidFill>
                        <a:latin typeface="Cambria Math" panose="02040503050406030204" pitchFamily="18" charset="0"/>
                      </a:rPr>
                      <m:t>Loss</m:t>
                    </m:r>
                  </m:oMath>
                </a14:m>
                <a:endParaRPr lang="zh-TW" altLang="en-US" sz="2400" dirty="0">
                  <a:solidFill>
                    <a:srgbClr val="0000FF"/>
                  </a:solidFill>
                </a:endParaRPr>
              </a:p>
            </p:txBody>
          </p:sp>
        </mc:Choice>
        <mc:Fallback xmlns="">
          <p:sp>
            <p:nvSpPr>
              <p:cNvPr id="22" name="文字方塊 36">
                <a:extLst>
                  <a:ext uri="{FF2B5EF4-FFF2-40B4-BE49-F238E27FC236}">
                    <a16:creationId xmlns:a16="http://schemas.microsoft.com/office/drawing/2014/main" id="{DEAB8C25-9466-4DFF-B0EE-F8C1E066D377}"/>
                  </a:ext>
                </a:extLst>
              </p:cNvPr>
              <p:cNvSpPr txBox="1">
                <a:spLocks noRot="1" noChangeAspect="1" noMove="1" noResize="1" noEditPoints="1" noAdjustHandles="1" noChangeArrowheads="1" noChangeShapeType="1" noTextEdit="1"/>
              </p:cNvSpPr>
              <p:nvPr/>
            </p:nvSpPr>
            <p:spPr>
              <a:xfrm>
                <a:off x="6449412" y="2936436"/>
                <a:ext cx="1482302" cy="830997"/>
              </a:xfrm>
              <a:prstGeom prst="rect">
                <a:avLst/>
              </a:prstGeom>
              <a:blipFill>
                <a:blip r:embed="rId6"/>
                <a:stretch>
                  <a:fillRect l="-2469" t="-5147" r="-7407" b="-2941"/>
                </a:stretch>
              </a:blipFill>
            </p:spPr>
            <p:txBody>
              <a:bodyPr/>
              <a:lstStyle/>
              <a:p>
                <a:r>
                  <a:rPr lang="en-SE">
                    <a:noFill/>
                  </a:rPr>
                  <a:t> </a:t>
                </a:r>
              </a:p>
            </p:txBody>
          </p:sp>
        </mc:Fallback>
      </mc:AlternateContent>
      <p:sp>
        <p:nvSpPr>
          <p:cNvPr id="23" name="橢圓 37">
            <a:extLst>
              <a:ext uri="{FF2B5EF4-FFF2-40B4-BE49-F238E27FC236}">
                <a16:creationId xmlns:a16="http://schemas.microsoft.com/office/drawing/2014/main" id="{039AA1B7-6BF1-4FDE-BF9B-2196A216FCEE}"/>
              </a:ext>
            </a:extLst>
          </p:cNvPr>
          <p:cNvSpPr/>
          <p:nvPr/>
        </p:nvSpPr>
        <p:spPr>
          <a:xfrm>
            <a:off x="8310944" y="2328414"/>
            <a:ext cx="160727" cy="160727"/>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zh-TW" altLang="en-US"/>
          </a:p>
        </p:txBody>
      </p:sp>
      <p:cxnSp>
        <p:nvCxnSpPr>
          <p:cNvPr id="28" name="Straight Arrow Connector 27">
            <a:extLst>
              <a:ext uri="{FF2B5EF4-FFF2-40B4-BE49-F238E27FC236}">
                <a16:creationId xmlns:a16="http://schemas.microsoft.com/office/drawing/2014/main" id="{422E8350-2C1C-4999-AC10-424140F6A802}"/>
              </a:ext>
            </a:extLst>
          </p:cNvPr>
          <p:cNvCxnSpPr>
            <a:cxnSpLocks/>
            <a:stCxn id="23" idx="4"/>
          </p:cNvCxnSpPr>
          <p:nvPr/>
        </p:nvCxnSpPr>
        <p:spPr bwMode="auto">
          <a:xfrm flipH="1">
            <a:off x="7949030" y="2489141"/>
            <a:ext cx="442278" cy="1384208"/>
          </a:xfrm>
          <a:prstGeom prst="straightConnector1">
            <a:avLst/>
          </a:prstGeom>
          <a:noFill/>
          <a:ln w="25400" cap="flat" cmpd="sng" algn="ctr">
            <a:solidFill>
              <a:srgbClr val="996633"/>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30" name="文字方塊 34">
                <a:extLst>
                  <a:ext uri="{FF2B5EF4-FFF2-40B4-BE49-F238E27FC236}">
                    <a16:creationId xmlns:a16="http://schemas.microsoft.com/office/drawing/2014/main" id="{EB323AAF-CE68-4474-8793-FDE0BC75A4B7}"/>
                  </a:ext>
                </a:extLst>
              </p:cNvPr>
              <p:cNvSpPr txBox="1"/>
              <p:nvPr/>
            </p:nvSpPr>
            <p:spPr>
              <a:xfrm>
                <a:off x="8187575" y="3155864"/>
                <a:ext cx="44159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dirty="0">
                              <a:latin typeface="Cambria Math" panose="02040503050406030204" pitchFamily="18" charset="0"/>
                            </a:rPr>
                          </m:ctrlPr>
                        </m:sSubPr>
                        <m:e>
                          <m:r>
                            <a:rPr lang="en-US" sz="2400" i="1" dirty="0">
                              <a:latin typeface="Cambria Math" panose="02040503050406030204" pitchFamily="18" charset="0"/>
                            </a:rPr>
                            <m:t>𝒫</m:t>
                          </m:r>
                        </m:e>
                        <m:sub>
                          <m:r>
                            <m:rPr>
                              <m:sty m:val="p"/>
                            </m:rPr>
                            <a:rPr lang="en-US" sz="2400" dirty="0">
                              <a:latin typeface="Cambria Math" panose="02040503050406030204" pitchFamily="18" charset="0"/>
                            </a:rPr>
                            <m:t>Δ</m:t>
                          </m:r>
                        </m:sub>
                      </m:sSub>
                    </m:oMath>
                  </m:oMathPara>
                </a14:m>
                <a:endParaRPr lang="zh-TW" altLang="en-US" sz="2400" dirty="0"/>
              </a:p>
            </p:txBody>
          </p:sp>
        </mc:Choice>
        <mc:Fallback xmlns="">
          <p:sp>
            <p:nvSpPr>
              <p:cNvPr id="30" name="文字方塊 34">
                <a:extLst>
                  <a:ext uri="{FF2B5EF4-FFF2-40B4-BE49-F238E27FC236}">
                    <a16:creationId xmlns:a16="http://schemas.microsoft.com/office/drawing/2014/main" id="{EB323AAF-CE68-4474-8793-FDE0BC75A4B7}"/>
                  </a:ext>
                </a:extLst>
              </p:cNvPr>
              <p:cNvSpPr txBox="1">
                <a:spLocks noRot="1" noChangeAspect="1" noMove="1" noResize="1" noEditPoints="1" noAdjustHandles="1" noChangeArrowheads="1" noChangeShapeType="1" noTextEdit="1"/>
              </p:cNvSpPr>
              <p:nvPr/>
            </p:nvSpPr>
            <p:spPr>
              <a:xfrm>
                <a:off x="8187575" y="3155864"/>
                <a:ext cx="441596" cy="369332"/>
              </a:xfrm>
              <a:prstGeom prst="rect">
                <a:avLst/>
              </a:prstGeom>
              <a:blipFill>
                <a:blip r:embed="rId7"/>
                <a:stretch>
                  <a:fillRect l="-13699" r="-4110" b="-20000"/>
                </a:stretch>
              </a:blipFill>
            </p:spPr>
            <p:txBody>
              <a:bodyPr/>
              <a:lstStyle/>
              <a:p>
                <a:r>
                  <a:rPr lang="en-SE">
                    <a:noFill/>
                  </a:rPr>
                  <a:t> </a:t>
                </a:r>
              </a:p>
            </p:txBody>
          </p:sp>
        </mc:Fallback>
      </mc:AlternateContent>
      <p:cxnSp>
        <p:nvCxnSpPr>
          <p:cNvPr id="31" name="直線單箭頭接點 11">
            <a:extLst>
              <a:ext uri="{FF2B5EF4-FFF2-40B4-BE49-F238E27FC236}">
                <a16:creationId xmlns:a16="http://schemas.microsoft.com/office/drawing/2014/main" id="{9F7F58F4-3418-4EA8-83F0-637A2F73098B}"/>
              </a:ext>
            </a:extLst>
          </p:cNvPr>
          <p:cNvCxnSpPr>
            <a:cxnSpLocks/>
          </p:cNvCxnSpPr>
          <p:nvPr/>
        </p:nvCxnSpPr>
        <p:spPr>
          <a:xfrm flipV="1">
            <a:off x="6971882" y="4006040"/>
            <a:ext cx="908937" cy="941149"/>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文字方塊 34">
                <a:extLst>
                  <a:ext uri="{FF2B5EF4-FFF2-40B4-BE49-F238E27FC236}">
                    <a16:creationId xmlns:a16="http://schemas.microsoft.com/office/drawing/2014/main" id="{84D608EE-8D2A-499C-816D-8C482444C7C6}"/>
                  </a:ext>
                </a:extLst>
              </p:cNvPr>
              <p:cNvSpPr txBox="1"/>
              <p:nvPr/>
            </p:nvSpPr>
            <p:spPr>
              <a:xfrm>
                <a:off x="7880819" y="3947287"/>
                <a:ext cx="26212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solidFill>
                            <a:srgbClr val="FF0000"/>
                          </a:solidFill>
                          <a:latin typeface="Cambria Math" panose="02040503050406030204" pitchFamily="18" charset="0"/>
                        </a:rPr>
                        <m:t>𝛿</m:t>
                      </m:r>
                    </m:oMath>
                  </m:oMathPara>
                </a14:m>
                <a:endParaRPr lang="zh-TW" altLang="en-US" sz="2400" dirty="0"/>
              </a:p>
            </p:txBody>
          </p:sp>
        </mc:Choice>
        <mc:Fallback xmlns="">
          <p:sp>
            <p:nvSpPr>
              <p:cNvPr id="35" name="文字方塊 34">
                <a:extLst>
                  <a:ext uri="{FF2B5EF4-FFF2-40B4-BE49-F238E27FC236}">
                    <a16:creationId xmlns:a16="http://schemas.microsoft.com/office/drawing/2014/main" id="{84D608EE-8D2A-499C-816D-8C482444C7C6}"/>
                  </a:ext>
                </a:extLst>
              </p:cNvPr>
              <p:cNvSpPr txBox="1">
                <a:spLocks noRot="1" noChangeAspect="1" noMove="1" noResize="1" noEditPoints="1" noAdjustHandles="1" noChangeArrowheads="1" noChangeShapeType="1" noTextEdit="1"/>
              </p:cNvSpPr>
              <p:nvPr/>
            </p:nvSpPr>
            <p:spPr>
              <a:xfrm>
                <a:off x="7880819" y="3947287"/>
                <a:ext cx="262123" cy="369332"/>
              </a:xfrm>
              <a:prstGeom prst="rect">
                <a:avLst/>
              </a:prstGeom>
              <a:blipFill>
                <a:blip r:embed="rId8"/>
                <a:stretch>
                  <a:fillRect l="-25581" r="-20930" b="-11667"/>
                </a:stretch>
              </a:blipFill>
            </p:spPr>
            <p:txBody>
              <a:bodyPr/>
              <a:lstStyle/>
              <a:p>
                <a:r>
                  <a:rPr lang="en-SE">
                    <a:noFill/>
                  </a:rPr>
                  <a:t> </a:t>
                </a:r>
              </a:p>
            </p:txBody>
          </p:sp>
        </mc:Fallback>
      </mc:AlternateContent>
    </p:spTree>
    <p:extLst>
      <p:ext uri="{BB962C8B-B14F-4D97-AF65-F5344CB8AC3E}">
        <p14:creationId xmlns:p14="http://schemas.microsoft.com/office/powerpoint/2010/main" val="661204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33C56-C913-42C8-860E-2B0A7DE00E50}"/>
              </a:ext>
            </a:extLst>
          </p:cNvPr>
          <p:cNvSpPr>
            <a:spLocks noGrp="1"/>
          </p:cNvSpPr>
          <p:nvPr>
            <p:ph type="title"/>
          </p:nvPr>
        </p:nvSpPr>
        <p:spPr/>
        <p:txBody>
          <a:bodyPr/>
          <a:lstStyle/>
          <a:p>
            <a:r>
              <a:rPr lang="en-US" sz="3600" dirty="0"/>
              <a:t>Adversarial Examples by FGSM</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EEA6995-5747-40DE-885C-5D92E149A19F}"/>
                  </a:ext>
                </a:extLst>
              </p:cNvPr>
              <p:cNvSpPr>
                <a:spLocks noGrp="1"/>
              </p:cNvSpPr>
              <p:nvPr>
                <p:ph idx="1"/>
              </p:nvPr>
            </p:nvSpPr>
            <p:spPr>
              <a:xfrm>
                <a:off x="457200" y="1233487"/>
                <a:ext cx="8229600" cy="5105400"/>
              </a:xfrm>
            </p:spPr>
            <p:txBody>
              <a:bodyPr/>
              <a:lstStyle/>
              <a:p>
                <a:r>
                  <a:rPr lang="en-US" dirty="0"/>
                  <a:t>Two NNs for MNIST classification. </a:t>
                </a:r>
                <a14:m>
                  <m:oMath xmlns:m="http://schemas.openxmlformats.org/officeDocument/2006/math">
                    <m:sSub>
                      <m:sSubPr>
                        <m:ctrlPr>
                          <a:rPr lang="en-US" b="0" i="1" u="none" strike="noStrike" baseline="0" smtClean="0">
                            <a:solidFill>
                              <a:schemeClr val="tx1"/>
                            </a:solidFill>
                            <a:latin typeface="Cambria Math" panose="02040503050406030204" pitchFamily="18" charset="0"/>
                          </a:rPr>
                        </m:ctrlPr>
                      </m:sSubPr>
                      <m:e>
                        <m:r>
                          <a:rPr lang="en-US" b="0" i="1" u="none" strike="noStrike" baseline="0" smtClean="0">
                            <a:solidFill>
                              <a:schemeClr val="tx1"/>
                            </a:solidFill>
                            <a:latin typeface="Cambria Math" panose="02040503050406030204" pitchFamily="18" charset="0"/>
                          </a:rPr>
                          <m:t>𝑙</m:t>
                        </m:r>
                      </m:e>
                      <m:sub>
                        <m:r>
                          <a:rPr lang="en-US" b="0" i="1" u="none" strike="noStrike" baseline="0" smtClean="0">
                            <a:solidFill>
                              <a:schemeClr val="tx1"/>
                            </a:solidFill>
                            <a:latin typeface="Cambria Math" panose="02040503050406030204" pitchFamily="18" charset="0"/>
                          </a:rPr>
                          <m:t>∞</m:t>
                        </m:r>
                      </m:sub>
                    </m:sSub>
                  </m:oMath>
                </a14:m>
                <a:r>
                  <a:rPr lang="en-US" b="0" i="0" u="none" strike="noStrike" baseline="0" dirty="0">
                    <a:solidFill>
                      <a:schemeClr val="tx1"/>
                    </a:solidFill>
                    <a:latin typeface="CambriaMath"/>
                  </a:rPr>
                  <a:t> norm bound </a:t>
                </a:r>
                <a14:m>
                  <m:oMath xmlns:m="http://schemas.openxmlformats.org/officeDocument/2006/math">
                    <m:sSub>
                      <m:sSubPr>
                        <m:ctrlPr>
                          <a:rPr lang="en-US" b="0" i="1" smtClean="0">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𝛿</m:t>
                            </m:r>
                          </m:e>
                        </m:d>
                      </m:e>
                      <m:sub>
                        <m:r>
                          <a:rPr lang="en-US" b="0" i="1" smtClean="0">
                            <a:latin typeface="Cambria Math" panose="02040503050406030204" pitchFamily="18" charset="0"/>
                          </a:rPr>
                          <m:t>∞</m:t>
                        </m:r>
                      </m:sub>
                    </m:sSub>
                    <m:r>
                      <a:rPr lang="en-US" b="0" i="1" smtClean="0">
                        <a:latin typeface="Cambria Math" panose="02040503050406030204" pitchFamily="18" charset="0"/>
                      </a:rPr>
                      <m:t>≤</m:t>
                    </m:r>
                    <m:r>
                      <a:rPr lang="en-US" b="0" i="1" smtClean="0">
                        <a:latin typeface="Cambria Math" panose="02040503050406030204" pitchFamily="18" charset="0"/>
                      </a:rPr>
                      <m:t>𝜖</m:t>
                    </m:r>
                    <m:r>
                      <a:rPr lang="en-US" b="0" i="1" smtClean="0">
                        <a:latin typeface="Cambria Math" panose="02040503050406030204" pitchFamily="18" charset="0"/>
                      </a:rPr>
                      <m:t>=0.1</m:t>
                    </m:r>
                  </m:oMath>
                </a14:m>
                <a:r>
                  <a:rPr lang="en-US" b="0" i="0" u="none" strike="noStrike" baseline="0" dirty="0">
                    <a:solidFill>
                      <a:schemeClr val="tx1"/>
                    </a:solidFill>
                    <a:latin typeface="CambriaMath"/>
                  </a:rPr>
                  <a:t> </a:t>
                </a:r>
                <a:endParaRPr lang="en-SE" dirty="0"/>
              </a:p>
            </p:txBody>
          </p:sp>
        </mc:Choice>
        <mc:Fallback xmlns="">
          <p:sp>
            <p:nvSpPr>
              <p:cNvPr id="3" name="Content Placeholder 2">
                <a:extLst>
                  <a:ext uri="{FF2B5EF4-FFF2-40B4-BE49-F238E27FC236}">
                    <a16:creationId xmlns:a16="http://schemas.microsoft.com/office/drawing/2014/main" id="{8EEA6995-5747-40DE-885C-5D92E149A19F}"/>
                  </a:ext>
                </a:extLst>
              </p:cNvPr>
              <p:cNvSpPr>
                <a:spLocks noGrp="1" noRot="1" noChangeAspect="1" noMove="1" noResize="1" noEditPoints="1" noAdjustHandles="1" noChangeArrowheads="1" noChangeShapeType="1" noTextEdit="1"/>
              </p:cNvSpPr>
              <p:nvPr>
                <p:ph idx="1"/>
              </p:nvPr>
            </p:nvSpPr>
            <p:spPr>
              <a:xfrm>
                <a:off x="457200" y="1233487"/>
                <a:ext cx="8229600" cy="5105400"/>
              </a:xfrm>
              <a:blipFill>
                <a:blip r:embed="rId3"/>
                <a:stretch>
                  <a:fillRect l="-1704" t="-1790" r="-2667"/>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7956FD1B-281C-4780-A429-00A6F014F5DB}"/>
              </a:ext>
            </a:extLst>
          </p:cNvPr>
          <p:cNvSpPr>
            <a:spLocks noGrp="1"/>
          </p:cNvSpPr>
          <p:nvPr>
            <p:ph type="sldNum" sz="quarter" idx="12"/>
          </p:nvPr>
        </p:nvSpPr>
        <p:spPr/>
        <p:txBody>
          <a:bodyPr/>
          <a:lstStyle/>
          <a:p>
            <a:pPr>
              <a:defRPr/>
            </a:pPr>
            <a:fld id="{F57F456A-00AF-44E6-8D70-638C0D0130FF}" type="slidenum">
              <a:rPr lang="en-US" altLang="zh-CN" smtClean="0"/>
              <a:pPr>
                <a:defRPr/>
              </a:pPr>
              <a:t>24</a:t>
            </a:fld>
            <a:endParaRPr lang="en-US" altLang="zh-CN"/>
          </a:p>
        </p:txBody>
      </p:sp>
      <p:pic>
        <p:nvPicPr>
          <p:cNvPr id="6" name="Picture 5">
            <a:extLst>
              <a:ext uri="{FF2B5EF4-FFF2-40B4-BE49-F238E27FC236}">
                <a16:creationId xmlns:a16="http://schemas.microsoft.com/office/drawing/2014/main" id="{B260AF4D-8C4B-4D5C-8650-E2075037BA4A}"/>
              </a:ext>
            </a:extLst>
          </p:cNvPr>
          <p:cNvPicPr>
            <a:picLocks noChangeAspect="1"/>
          </p:cNvPicPr>
          <p:nvPr/>
        </p:nvPicPr>
        <p:blipFill>
          <a:blip r:embed="rId4"/>
          <a:stretch>
            <a:fillRect/>
          </a:stretch>
        </p:blipFill>
        <p:spPr>
          <a:xfrm>
            <a:off x="737828" y="2283579"/>
            <a:ext cx="7668344" cy="1893650"/>
          </a:xfrm>
          <a:prstGeom prst="rect">
            <a:avLst/>
          </a:prstGeom>
        </p:spPr>
      </p:pic>
      <p:pic>
        <p:nvPicPr>
          <p:cNvPr id="8" name="Picture 7">
            <a:extLst>
              <a:ext uri="{FF2B5EF4-FFF2-40B4-BE49-F238E27FC236}">
                <a16:creationId xmlns:a16="http://schemas.microsoft.com/office/drawing/2014/main" id="{2CC432D2-932B-459E-8D82-C7A9200A4269}"/>
              </a:ext>
            </a:extLst>
          </p:cNvPr>
          <p:cNvPicPr>
            <a:picLocks noChangeAspect="1"/>
          </p:cNvPicPr>
          <p:nvPr/>
        </p:nvPicPr>
        <p:blipFill>
          <a:blip r:embed="rId5"/>
          <a:stretch>
            <a:fillRect/>
          </a:stretch>
        </p:blipFill>
        <p:spPr>
          <a:xfrm>
            <a:off x="1943708" y="4070811"/>
            <a:ext cx="5256584" cy="2512551"/>
          </a:xfrm>
          <a:prstGeom prst="rect">
            <a:avLst/>
          </a:prstGeom>
        </p:spPr>
      </p:pic>
    </p:spTree>
    <p:extLst>
      <p:ext uri="{BB962C8B-B14F-4D97-AF65-F5344CB8AC3E}">
        <p14:creationId xmlns:p14="http://schemas.microsoft.com/office/powerpoint/2010/main" val="35444901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155897-6304-476D-B4B4-CEF8C1A8E521}"/>
              </a:ext>
            </a:extLst>
          </p:cNvPr>
          <p:cNvSpPr>
            <a:spLocks noGrp="1"/>
          </p:cNvSpPr>
          <p:nvPr>
            <p:ph type="title"/>
          </p:nvPr>
        </p:nvSpPr>
        <p:spPr/>
        <p:txBody>
          <a:bodyPr/>
          <a:lstStyle/>
          <a:p>
            <a:r>
              <a:rPr lang="en-US" dirty="0"/>
              <a:t>Comments on FGSM</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4832B6C-0E53-4706-9473-E2428B471B9C}"/>
                  </a:ext>
                </a:extLst>
              </p:cNvPr>
              <p:cNvSpPr>
                <a:spLocks noGrp="1"/>
              </p:cNvSpPr>
              <p:nvPr>
                <p:ph idx="1"/>
              </p:nvPr>
            </p:nvSpPr>
            <p:spPr>
              <a:xfrm>
                <a:off x="457200" y="1295400"/>
                <a:ext cx="8229600" cy="2637656"/>
              </a:xfrm>
            </p:spPr>
            <p:txBody>
              <a:bodyPr>
                <a:normAutofit fontScale="85000" lnSpcReduction="10000"/>
              </a:bodyPr>
              <a:lstStyle/>
              <a:p>
                <a:r>
                  <a:rPr lang="en-US" dirty="0"/>
                  <a:t>FGSM is an attack designed for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m:t>
                        </m:r>
                      </m:sub>
                    </m:sSub>
                  </m:oMath>
                </a14:m>
                <a:r>
                  <a:rPr lang="en-US" dirty="0"/>
                  <a:t> norm bound by taking a single PGD (Projected Gradient Descent) step within </a:t>
                </a:r>
                <a14:m>
                  <m:oMath xmlns:m="http://schemas.openxmlformats.org/officeDocument/2006/math">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b="0" i="1" smtClean="0">
                                <a:latin typeface="Cambria Math" panose="02040503050406030204" pitchFamily="18" charset="0"/>
                              </a:rPr>
                              <m:t>𝛿</m:t>
                            </m:r>
                          </m:e>
                        </m:d>
                      </m:e>
                      <m:sub>
                        <m:r>
                          <a:rPr lang="en-US" i="1">
                            <a:latin typeface="Cambria Math" panose="02040503050406030204" pitchFamily="18" charset="0"/>
                          </a:rPr>
                          <m:t>∞</m:t>
                        </m:r>
                      </m:sub>
                    </m:sSub>
                    <m:r>
                      <a:rPr lang="en-US" i="1">
                        <a:latin typeface="Cambria Math" panose="02040503050406030204" pitchFamily="18" charset="0"/>
                      </a:rPr>
                      <m:t>≤</m:t>
                    </m:r>
                    <m:r>
                      <a:rPr lang="en-US" i="1">
                        <a:latin typeface="Cambria Math" panose="02040503050406030204" pitchFamily="18" charset="0"/>
                      </a:rPr>
                      <m:t>𝜖</m:t>
                    </m:r>
                  </m:oMath>
                </a14:m>
                <a:r>
                  <a:rPr lang="en-US" dirty="0"/>
                  <a:t>, not for other norm bounds</a:t>
                </a:r>
              </a:p>
              <a:p>
                <a:r>
                  <a:rPr lang="en-US" dirty="0"/>
                  <a:t>FGSM is the optimal attack against a linear binary classifier under the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m:t>
                        </m:r>
                      </m:sub>
                    </m:sSub>
                  </m:oMath>
                </a14:m>
                <a:r>
                  <a:rPr lang="en-US" dirty="0"/>
                  <a:t> norm bound (details omitted)</a:t>
                </a:r>
                <a:endParaRPr lang="en-SE" dirty="0"/>
              </a:p>
            </p:txBody>
          </p:sp>
        </mc:Choice>
        <mc:Fallback xmlns="">
          <p:sp>
            <p:nvSpPr>
              <p:cNvPr id="3" name="Content Placeholder 2">
                <a:extLst>
                  <a:ext uri="{FF2B5EF4-FFF2-40B4-BE49-F238E27FC236}">
                    <a16:creationId xmlns:a16="http://schemas.microsoft.com/office/drawing/2014/main" id="{84832B6C-0E53-4706-9473-E2428B471B9C}"/>
                  </a:ext>
                </a:extLst>
              </p:cNvPr>
              <p:cNvSpPr>
                <a:spLocks noGrp="1" noRot="1" noChangeAspect="1" noMove="1" noResize="1" noEditPoints="1" noAdjustHandles="1" noChangeArrowheads="1" noChangeShapeType="1" noTextEdit="1"/>
              </p:cNvSpPr>
              <p:nvPr>
                <p:ph idx="1"/>
              </p:nvPr>
            </p:nvSpPr>
            <p:spPr>
              <a:xfrm>
                <a:off x="457200" y="1295400"/>
                <a:ext cx="8229600" cy="2637656"/>
              </a:xfrm>
              <a:blipFill>
                <a:blip r:embed="rId2"/>
                <a:stretch>
                  <a:fillRect l="-1259" t="-3704" r="-163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38A5FABD-CBD4-432A-A8AC-6D51F84B3D6A}"/>
              </a:ext>
            </a:extLst>
          </p:cNvPr>
          <p:cNvSpPr>
            <a:spLocks noGrp="1"/>
          </p:cNvSpPr>
          <p:nvPr>
            <p:ph type="sldNum" sz="quarter" idx="12"/>
          </p:nvPr>
        </p:nvSpPr>
        <p:spPr/>
        <p:txBody>
          <a:bodyPr/>
          <a:lstStyle/>
          <a:p>
            <a:pPr>
              <a:defRPr/>
            </a:pPr>
            <a:fld id="{F57F456A-00AF-44E6-8D70-638C0D0130FF}" type="slidenum">
              <a:rPr lang="en-US" altLang="zh-CN" smtClean="0"/>
              <a:pPr>
                <a:defRPr/>
              </a:pPr>
              <a:t>25</a:t>
            </a:fld>
            <a:endParaRPr lang="en-US" altLang="zh-CN"/>
          </a:p>
        </p:txBody>
      </p:sp>
      <p:pic>
        <p:nvPicPr>
          <p:cNvPr id="6" name="Picture 5">
            <a:extLst>
              <a:ext uri="{FF2B5EF4-FFF2-40B4-BE49-F238E27FC236}">
                <a16:creationId xmlns:a16="http://schemas.microsoft.com/office/drawing/2014/main" id="{11C1B9D3-2388-4D88-A733-14DE89E86F8F}"/>
              </a:ext>
            </a:extLst>
          </p:cNvPr>
          <p:cNvPicPr>
            <a:picLocks noChangeAspect="1"/>
          </p:cNvPicPr>
          <p:nvPr/>
        </p:nvPicPr>
        <p:blipFill>
          <a:blip r:embed="rId3"/>
          <a:stretch>
            <a:fillRect/>
          </a:stretch>
        </p:blipFill>
        <p:spPr>
          <a:xfrm>
            <a:off x="3140010" y="3611967"/>
            <a:ext cx="2863980" cy="3162543"/>
          </a:xfrm>
          <a:prstGeom prst="rect">
            <a:avLst/>
          </a:prstGeom>
        </p:spPr>
      </p:pic>
    </p:spTree>
    <p:extLst>
      <p:ext uri="{BB962C8B-B14F-4D97-AF65-F5344CB8AC3E}">
        <p14:creationId xmlns:p14="http://schemas.microsoft.com/office/powerpoint/2010/main" val="30834744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C86C48-082E-4FC6-8B28-753B8E2CFD30}"/>
              </a:ext>
            </a:extLst>
          </p:cNvPr>
          <p:cNvSpPr>
            <a:spLocks noGrp="1"/>
          </p:cNvSpPr>
          <p:nvPr>
            <p:ph type="title"/>
          </p:nvPr>
        </p:nvSpPr>
        <p:spPr/>
        <p:txBody>
          <a:bodyPr/>
          <a:lstStyle/>
          <a:p>
            <a:r>
              <a:rPr lang="en-US" dirty="0"/>
              <a:t>PGD w. Small Steps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84843FC-023A-43C9-B1C8-02706323C4FE}"/>
                  </a:ext>
                </a:extLst>
              </p:cNvPr>
              <p:cNvSpPr>
                <a:spLocks noGrp="1"/>
              </p:cNvSpPr>
              <p:nvPr>
                <p:ph idx="1"/>
              </p:nvPr>
            </p:nvSpPr>
            <p:spPr>
              <a:xfrm>
                <a:off x="457200" y="1295400"/>
                <a:ext cx="8363272" cy="2925688"/>
              </a:xfrm>
            </p:spPr>
            <p:txBody>
              <a:bodyPr>
                <a:normAutofit fontScale="62500" lnSpcReduction="20000"/>
              </a:bodyPr>
              <a:lstStyle/>
              <a:p>
                <a:r>
                  <a:rPr lang="en-US" dirty="0"/>
                  <a:t>Instead of taking a single large step as in FGSM, PGD takes many small steps to iteratively update </a:t>
                </a:r>
                <a14:m>
                  <m:oMath xmlns:m="http://schemas.openxmlformats.org/officeDocument/2006/math">
                    <m:r>
                      <a:rPr lang="en-US" i="1" dirty="0" smtClean="0">
                        <a:latin typeface="Cambria Math" panose="02040503050406030204" pitchFamily="18" charset="0"/>
                      </a:rPr>
                      <m:t>𝛿</m:t>
                    </m:r>
                  </m:oMath>
                </a14:m>
                <a:r>
                  <a:rPr lang="en-US" dirty="0"/>
                  <a:t>:</a:t>
                </a:r>
              </a:p>
              <a:p>
                <a:pPr lvl="1"/>
                <a:r>
                  <a:rPr lang="en-US" dirty="0"/>
                  <a:t>Repeat:</a:t>
                </a:r>
                <a:r>
                  <a:rPr lang="en-US" dirty="0">
                    <a:latin typeface="CambriaMath"/>
                  </a:rPr>
                  <a:t> </a:t>
                </a:r>
                <a14:m>
                  <m:oMath xmlns:m="http://schemas.openxmlformats.org/officeDocument/2006/math">
                    <m:r>
                      <a:rPr lang="en-US" i="1">
                        <a:latin typeface="Cambria Math" panose="02040503050406030204" pitchFamily="18" charset="0"/>
                      </a:rPr>
                      <m:t>𝛿</m:t>
                    </m:r>
                    <m:r>
                      <a:rPr lang="en-US" i="1">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𝒫</m:t>
                        </m:r>
                      </m:e>
                      <m:sub>
                        <m:r>
                          <m:rPr>
                            <m:sty m:val="p"/>
                          </m:rPr>
                          <a:rPr lang="en-US" dirty="0">
                            <a:latin typeface="Cambria Math" panose="02040503050406030204" pitchFamily="18" charset="0"/>
                          </a:rPr>
                          <m:t>Δ</m:t>
                        </m:r>
                      </m:sub>
                    </m:sSub>
                    <m:d>
                      <m:dPr>
                        <m:ctrlPr>
                          <a:rPr lang="en-US" i="1" dirty="0">
                            <a:latin typeface="Cambria Math" panose="02040503050406030204" pitchFamily="18" charset="0"/>
                          </a:rPr>
                        </m:ctrlPr>
                      </m:dPr>
                      <m:e>
                        <m:r>
                          <a:rPr lang="en-US" i="1">
                            <a:latin typeface="Cambria Math" panose="02040503050406030204" pitchFamily="18" charset="0"/>
                          </a:rPr>
                          <m:t>𝛿</m:t>
                        </m:r>
                        <m:r>
                          <a:rPr lang="en-US" i="1">
                            <a:latin typeface="Cambria Math" panose="02040503050406030204" pitchFamily="18" charset="0"/>
                          </a:rPr>
                          <m:t>+</m:t>
                        </m:r>
                        <m:r>
                          <a:rPr lang="en-US" i="1">
                            <a:latin typeface="Cambria Math" panose="02040503050406030204" pitchFamily="18" charset="0"/>
                          </a:rPr>
                          <m:t>𝛼</m:t>
                        </m:r>
                        <m:sSub>
                          <m:sSubPr>
                            <m:ctrlPr>
                              <a:rPr lang="en-US" i="1">
                                <a:latin typeface="Cambria Math" panose="02040503050406030204" pitchFamily="18" charset="0"/>
                              </a:rPr>
                            </m:ctrlPr>
                          </m:sSubPr>
                          <m:e>
                            <m:r>
                              <m:rPr>
                                <m:sty m:val="p"/>
                              </m:rPr>
                              <a:rPr lang="en-US">
                                <a:latin typeface="Cambria Math" panose="02040503050406030204" pitchFamily="18" charset="0"/>
                              </a:rPr>
                              <m:t>∇</m:t>
                            </m:r>
                          </m:e>
                          <m:sub>
                            <m:r>
                              <a:rPr lang="en-US" i="1">
                                <a:latin typeface="Cambria Math" panose="02040503050406030204" pitchFamily="18" charset="0"/>
                              </a:rPr>
                              <m:t>𝛿</m:t>
                            </m:r>
                          </m:sub>
                        </m:sSub>
                        <m:r>
                          <m:rPr>
                            <m:sty m:val="p"/>
                          </m:rPr>
                          <a:rPr lang="en-US">
                            <a:latin typeface="Cambria Math" panose="02040503050406030204" pitchFamily="18" charset="0"/>
                          </a:rPr>
                          <m:t>Loss</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r>
                              <a:rPr lang="en-US" i="1">
                                <a:latin typeface="Cambria Math" panose="02040503050406030204" pitchFamily="18" charset="0"/>
                              </a:rPr>
                              <m:t>,</m:t>
                            </m:r>
                            <m:r>
                              <a:rPr lang="en-US" i="1">
                                <a:latin typeface="Cambria Math" panose="02040503050406030204" pitchFamily="18" charset="0"/>
                              </a:rPr>
                              <m:t>𝑦</m:t>
                            </m:r>
                            <m:r>
                              <a:rPr lang="en-US" i="1">
                                <a:latin typeface="Cambria Math" panose="02040503050406030204" pitchFamily="18" charset="0"/>
                              </a:rPr>
                              <m:t>;</m:t>
                            </m:r>
                            <m:r>
                              <a:rPr lang="en-US" i="1">
                                <a:latin typeface="Cambria Math" panose="02040503050406030204" pitchFamily="18" charset="0"/>
                              </a:rPr>
                              <m:t>𝜃</m:t>
                            </m:r>
                          </m:e>
                        </m:d>
                      </m:e>
                    </m:d>
                  </m:oMath>
                </a14:m>
                <a:endParaRPr lang="en-US" dirty="0"/>
              </a:p>
              <a:p>
                <a:pPr lvl="1"/>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𝒫</m:t>
                        </m:r>
                      </m:e>
                      <m:sub>
                        <m:r>
                          <m:rPr>
                            <m:sty m:val="p"/>
                          </m:rPr>
                          <a:rPr lang="en-US" dirty="0">
                            <a:latin typeface="Cambria Math" panose="02040503050406030204" pitchFamily="18" charset="0"/>
                          </a:rPr>
                          <m:t>Δ</m:t>
                        </m:r>
                      </m:sub>
                    </m:sSub>
                  </m:oMath>
                </a14:m>
                <a:r>
                  <a:rPr lang="en-US" dirty="0"/>
                  <a:t> corresponds to clipping in the case of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𝑙</m:t>
                        </m:r>
                      </m:e>
                      <m:sub>
                        <m:r>
                          <a:rPr lang="en-US" i="1">
                            <a:latin typeface="Cambria Math" panose="02040503050406030204" pitchFamily="18" charset="0"/>
                          </a:rPr>
                          <m:t>∞</m:t>
                        </m:r>
                      </m:sub>
                    </m:sSub>
                  </m:oMath>
                </a14:m>
                <a:r>
                  <a:rPr lang="en-US" dirty="0"/>
                  <a:t> norm</a:t>
                </a:r>
              </a:p>
              <a:p>
                <a:pPr lvl="1"/>
                <a:r>
                  <a:rPr lang="en-US" dirty="0"/>
                  <a:t>Rule-of-thumb: choose </a:t>
                </a:r>
                <a14:m>
                  <m:oMath xmlns:m="http://schemas.openxmlformats.org/officeDocument/2006/math">
                    <m:r>
                      <a:rPr lang="en-US" i="1" smtClean="0">
                        <a:latin typeface="Cambria Math" panose="02040503050406030204" pitchFamily="18" charset="0"/>
                      </a:rPr>
                      <m:t>𝛼</m:t>
                    </m:r>
                  </m:oMath>
                </a14:m>
                <a:r>
                  <a:rPr lang="en-US" dirty="0"/>
                  <a:t> to be a small fraction of </a:t>
                </a:r>
                <a14:m>
                  <m:oMath xmlns:m="http://schemas.openxmlformats.org/officeDocument/2006/math">
                    <m:r>
                      <a:rPr lang="en-US" b="0" i="1" smtClean="0">
                        <a:latin typeface="Cambria Math" panose="02040503050406030204" pitchFamily="18" charset="0"/>
                      </a:rPr>
                      <m:t>𝜖</m:t>
                    </m:r>
                  </m:oMath>
                </a14:m>
                <a:r>
                  <a:rPr lang="en-US" dirty="0"/>
                  <a:t>, and set the number of iterations to be a small multiple of </a:t>
                </a:r>
                <a14:m>
                  <m:oMath xmlns:m="http://schemas.openxmlformats.org/officeDocument/2006/math">
                    <m:r>
                      <a:rPr lang="en-US" i="1">
                        <a:latin typeface="Cambria Math" panose="02040503050406030204" pitchFamily="18" charset="0"/>
                      </a:rPr>
                      <m:t>𝜖</m:t>
                    </m:r>
                    <m:r>
                      <a:rPr lang="en-US" b="0" i="1" smtClean="0">
                        <a:latin typeface="Cambria Math" panose="02040503050406030204" pitchFamily="18" charset="0"/>
                      </a:rPr>
                      <m:t>/</m:t>
                    </m:r>
                    <m:r>
                      <a:rPr lang="en-US" b="0" i="1" smtClean="0">
                        <a:latin typeface="Cambria Math" panose="02040503050406030204" pitchFamily="18" charset="0"/>
                      </a:rPr>
                      <m:t>𝛼</m:t>
                    </m:r>
                  </m:oMath>
                </a14:m>
                <a:endParaRPr lang="en-US" dirty="0"/>
              </a:p>
              <a:p>
                <a:r>
                  <a:rPr lang="en-US" dirty="0"/>
                  <a:t>Fig shows a sequence of gradient steps, with the last step going outside of the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𝑙</m:t>
                        </m:r>
                      </m:e>
                      <m:sub>
                        <m:r>
                          <a:rPr lang="en-US" i="1">
                            <a:latin typeface="Cambria Math" panose="02040503050406030204" pitchFamily="18" charset="0"/>
                          </a:rPr>
                          <m:t>∞</m:t>
                        </m:r>
                      </m:sub>
                    </m:sSub>
                  </m:oMath>
                </a14:m>
                <a:r>
                  <a:rPr lang="en-US" dirty="0"/>
                  <a:t> ball </a:t>
                </a:r>
                <a14:m>
                  <m:oMath xmlns:m="http://schemas.openxmlformats.org/officeDocument/2006/math">
                    <m:r>
                      <m:rPr>
                        <m:sty m:val="p"/>
                      </m:rPr>
                      <a:rPr lang="en-US" dirty="0">
                        <a:latin typeface="Cambria Math" panose="02040503050406030204" pitchFamily="18" charset="0"/>
                      </a:rPr>
                      <m:t>Δ</m:t>
                    </m:r>
                  </m:oMath>
                </a14:m>
                <a:r>
                  <a:rPr lang="en-US" dirty="0"/>
                  <a:t>, but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𝒫</m:t>
                        </m:r>
                      </m:e>
                      <m:sub>
                        <m:r>
                          <m:rPr>
                            <m:sty m:val="p"/>
                          </m:rPr>
                          <a:rPr lang="en-US" dirty="0">
                            <a:latin typeface="Cambria Math" panose="02040503050406030204" pitchFamily="18" charset="0"/>
                          </a:rPr>
                          <m:t>Δ</m:t>
                        </m:r>
                      </m:sub>
                    </m:sSub>
                  </m:oMath>
                </a14:m>
                <a:r>
                  <a:rPr lang="en-US" dirty="0"/>
                  <a:t> brings it back into </a:t>
                </a:r>
                <a14:m>
                  <m:oMath xmlns:m="http://schemas.openxmlformats.org/officeDocument/2006/math">
                    <m:r>
                      <m:rPr>
                        <m:sty m:val="p"/>
                      </m:rPr>
                      <a:rPr lang="en-US" dirty="0">
                        <a:latin typeface="Cambria Math" panose="02040503050406030204" pitchFamily="18" charset="0"/>
                      </a:rPr>
                      <m:t>Δ</m:t>
                    </m:r>
                  </m:oMath>
                </a14:m>
                <a:r>
                  <a:rPr lang="en-US" dirty="0"/>
                  <a:t>. (Fig shows the final </a:t>
                </a:r>
                <a14:m>
                  <m:oMath xmlns:m="http://schemas.openxmlformats.org/officeDocument/2006/math">
                    <m:r>
                      <a:rPr lang="en-US" b="0" i="1" smtClean="0">
                        <a:latin typeface="Cambria Math" panose="02040503050406030204" pitchFamily="18" charset="0"/>
                      </a:rPr>
                      <m:t>𝛿</m:t>
                    </m:r>
                  </m:oMath>
                </a14:m>
                <a:r>
                  <a:rPr lang="en-US" dirty="0"/>
                  <a:t> to end up at a corner of the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m:t>
                        </m:r>
                      </m:sub>
                    </m:sSub>
                  </m:oMath>
                </a14:m>
                <a:r>
                  <a:rPr lang="en-US" dirty="0"/>
                  <a:t> ball, but it may not be in general.)</a:t>
                </a:r>
                <a:endParaRPr lang="en-SE" dirty="0"/>
              </a:p>
            </p:txBody>
          </p:sp>
        </mc:Choice>
        <mc:Fallback xmlns="">
          <p:sp>
            <p:nvSpPr>
              <p:cNvPr id="3" name="Content Placeholder 2">
                <a:extLst>
                  <a:ext uri="{FF2B5EF4-FFF2-40B4-BE49-F238E27FC236}">
                    <a16:creationId xmlns:a16="http://schemas.microsoft.com/office/drawing/2014/main" id="{584843FC-023A-43C9-B1C8-02706323C4FE}"/>
                  </a:ext>
                </a:extLst>
              </p:cNvPr>
              <p:cNvSpPr>
                <a:spLocks noGrp="1" noRot="1" noChangeAspect="1" noMove="1" noResize="1" noEditPoints="1" noAdjustHandles="1" noChangeArrowheads="1" noChangeShapeType="1" noTextEdit="1"/>
              </p:cNvSpPr>
              <p:nvPr>
                <p:ph idx="1"/>
              </p:nvPr>
            </p:nvSpPr>
            <p:spPr>
              <a:xfrm>
                <a:off x="457200" y="1295400"/>
                <a:ext cx="8363272" cy="2925688"/>
              </a:xfrm>
              <a:blipFill>
                <a:blip r:embed="rId3"/>
                <a:stretch>
                  <a:fillRect l="-656" t="-313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C559656D-4C6E-4753-8C95-208871854870}"/>
              </a:ext>
            </a:extLst>
          </p:cNvPr>
          <p:cNvSpPr>
            <a:spLocks noGrp="1"/>
          </p:cNvSpPr>
          <p:nvPr>
            <p:ph type="sldNum" sz="quarter" idx="12"/>
          </p:nvPr>
        </p:nvSpPr>
        <p:spPr/>
        <p:txBody>
          <a:bodyPr/>
          <a:lstStyle/>
          <a:p>
            <a:pPr>
              <a:defRPr/>
            </a:pPr>
            <a:fld id="{F57F456A-00AF-44E6-8D70-638C0D0130FF}" type="slidenum">
              <a:rPr lang="en-US" altLang="zh-CN" smtClean="0"/>
              <a:pPr>
                <a:defRPr/>
              </a:pPr>
              <a:t>26</a:t>
            </a:fld>
            <a:endParaRPr lang="en-US" altLang="zh-CN"/>
          </a:p>
        </p:txBody>
      </p:sp>
      <p:pic>
        <p:nvPicPr>
          <p:cNvPr id="13" name="Picture 12">
            <a:extLst>
              <a:ext uri="{FF2B5EF4-FFF2-40B4-BE49-F238E27FC236}">
                <a16:creationId xmlns:a16="http://schemas.microsoft.com/office/drawing/2014/main" id="{7312ABC8-5FB9-4294-84ED-8A3443B7D634}"/>
              </a:ext>
            </a:extLst>
          </p:cNvPr>
          <p:cNvPicPr>
            <a:picLocks noChangeAspect="1"/>
          </p:cNvPicPr>
          <p:nvPr/>
        </p:nvPicPr>
        <p:blipFill>
          <a:blip r:embed="rId4"/>
          <a:stretch>
            <a:fillRect/>
          </a:stretch>
        </p:blipFill>
        <p:spPr>
          <a:xfrm>
            <a:off x="3106063" y="3865182"/>
            <a:ext cx="2931873" cy="2787090"/>
          </a:xfrm>
          <a:prstGeom prst="rect">
            <a:avLst/>
          </a:prstGeom>
        </p:spPr>
      </p:pic>
    </p:spTree>
    <p:extLst>
      <p:ext uri="{BB962C8B-B14F-4D97-AF65-F5344CB8AC3E}">
        <p14:creationId xmlns:p14="http://schemas.microsoft.com/office/powerpoint/2010/main" val="20506969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B12418-3F54-4724-AB0A-EEA44BFB3090}"/>
              </a:ext>
            </a:extLst>
          </p:cNvPr>
          <p:cNvSpPr>
            <a:spLocks noGrp="1"/>
          </p:cNvSpPr>
          <p:nvPr>
            <p:ph type="title"/>
          </p:nvPr>
        </p:nvSpPr>
        <p:spPr>
          <a:xfrm>
            <a:off x="457200" y="-99392"/>
            <a:ext cx="8229600" cy="868362"/>
          </a:xfrm>
        </p:spPr>
        <p:txBody>
          <a:bodyPr/>
          <a:lstStyle/>
          <a:p>
            <a:r>
              <a:rPr lang="en-US" altLang="zh-CN" dirty="0"/>
              <a:t>Projected </a:t>
            </a:r>
            <a:r>
              <a:rPr lang="en-US" dirty="0"/>
              <a:t>Steepest Descent</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ED6D1D0-99D1-4DF5-9424-B12E97D46821}"/>
                  </a:ext>
                </a:extLst>
              </p:cNvPr>
              <p:cNvSpPr>
                <a:spLocks noGrp="1"/>
              </p:cNvSpPr>
              <p:nvPr>
                <p:ph idx="1"/>
              </p:nvPr>
            </p:nvSpPr>
            <p:spPr>
              <a:xfrm>
                <a:off x="457200" y="768969"/>
                <a:ext cx="8229600" cy="3556847"/>
              </a:xfrm>
            </p:spPr>
            <p:txBody>
              <a:bodyPr>
                <a:normAutofit fontScale="55000" lnSpcReduction="20000"/>
              </a:bodyPr>
              <a:lstStyle/>
              <a:p>
                <a:r>
                  <a:rPr lang="en-US" altLang="zh-CN" dirty="0"/>
                  <a:t>PGD is highly sensitive to the gradient size, which can be very small. In contrast, PSD finds some update direction </a:t>
                </a:r>
                <a14:m>
                  <m:oMath xmlns:m="http://schemas.openxmlformats.org/officeDocument/2006/math">
                    <m:r>
                      <a:rPr lang="en-US" altLang="zh-CN" b="0" i="1" dirty="0" smtClean="0">
                        <a:latin typeface="Cambria Math" panose="02040503050406030204" pitchFamily="18" charset="0"/>
                      </a:rPr>
                      <m:t>𝑣</m:t>
                    </m:r>
                  </m:oMath>
                </a14:m>
                <a:r>
                  <a:rPr lang="en-US" altLang="zh-CN" dirty="0"/>
                  <a:t>, chosen to maximize the inner product between </a:t>
                </a:r>
                <a14:m>
                  <m:oMath xmlns:m="http://schemas.openxmlformats.org/officeDocument/2006/math">
                    <m:r>
                      <a:rPr lang="en-US" altLang="zh-CN" i="1" dirty="0">
                        <a:latin typeface="Cambria Math" panose="02040503050406030204" pitchFamily="18" charset="0"/>
                      </a:rPr>
                      <m:t>𝑣</m:t>
                    </m:r>
                  </m:oMath>
                </a14:m>
                <a:r>
                  <a:rPr lang="en-US" altLang="zh-CN" dirty="0"/>
                  <a:t> and the gradient subject to a norm constraint on </a:t>
                </a:r>
                <a14:m>
                  <m:oMath xmlns:m="http://schemas.openxmlformats.org/officeDocument/2006/math">
                    <m:r>
                      <a:rPr lang="en-US" altLang="zh-CN" i="1" dirty="0">
                        <a:latin typeface="Cambria Math" panose="02040503050406030204" pitchFamily="18" charset="0"/>
                      </a:rPr>
                      <m:t>𝑣</m:t>
                    </m:r>
                  </m:oMath>
                </a14:m>
                <a:r>
                  <a:rPr lang="en-US" altLang="zh-CN" dirty="0"/>
                  <a:t>: </a:t>
                </a:r>
              </a:p>
              <a:p>
                <a:pPr lvl="1"/>
                <a14:m>
                  <m:oMath xmlns:m="http://schemas.openxmlformats.org/officeDocument/2006/math">
                    <m:r>
                      <a:rPr lang="en-US" i="1" smtClean="0">
                        <a:latin typeface="Cambria Math" panose="02040503050406030204" pitchFamily="18" charset="0"/>
                      </a:rPr>
                      <m:t>𝛿</m:t>
                    </m:r>
                    <m:r>
                      <a:rPr lang="en-US" i="1" smtClean="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𝒫</m:t>
                        </m:r>
                      </m:e>
                      <m:sub>
                        <m:r>
                          <m:rPr>
                            <m:sty m:val="p"/>
                          </m:rPr>
                          <a:rPr lang="en-US" dirty="0">
                            <a:latin typeface="Cambria Math" panose="02040503050406030204" pitchFamily="18" charset="0"/>
                          </a:rPr>
                          <m:t>Δ</m:t>
                        </m:r>
                      </m:sub>
                    </m:sSub>
                    <m:d>
                      <m:dPr>
                        <m:ctrlPr>
                          <a:rPr lang="en-US" i="1" dirty="0">
                            <a:latin typeface="Cambria Math" panose="02040503050406030204" pitchFamily="18" charset="0"/>
                          </a:rPr>
                        </m:ctrlPr>
                      </m:dPr>
                      <m:e>
                        <m:r>
                          <a:rPr lang="en-US" i="1">
                            <a:latin typeface="Cambria Math" panose="02040503050406030204" pitchFamily="18" charset="0"/>
                          </a:rPr>
                          <m:t>𝛿</m:t>
                        </m:r>
                        <m:r>
                          <a:rPr lang="en-US" i="0">
                            <a:latin typeface="Cambria Math" panose="02040503050406030204" pitchFamily="18" charset="0"/>
                          </a:rPr>
                          <m:t>+</m:t>
                        </m:r>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argmax</m:t>
                                </m:r>
                              </m:e>
                              <m:lim>
                                <m:r>
                                  <m:rPr>
                                    <m:sty m:val="p"/>
                                  </m:rPr>
                                  <a:rPr lang="en-US" b="0" i="0" smtClean="0">
                                    <a:latin typeface="Cambria Math" panose="02040503050406030204" pitchFamily="18" charset="0"/>
                                  </a:rPr>
                                  <m:t>v</m:t>
                                </m:r>
                                <m:r>
                                  <a:rPr lang="en-US" b="0" i="0" smtClean="0">
                                    <a:latin typeface="Cambria Math" panose="02040503050406030204" pitchFamily="18" charset="0"/>
                                  </a:rPr>
                                  <m:t>≤</m:t>
                                </m:r>
                                <m:r>
                                  <m:rPr>
                                    <m:sty m:val="p"/>
                                  </m:rPr>
                                  <a:rPr lang="en-US" i="0">
                                    <a:latin typeface="Cambria Math" panose="02040503050406030204" pitchFamily="18" charset="0"/>
                                  </a:rPr>
                                  <m:t>α</m:t>
                                </m:r>
                              </m:lim>
                            </m:limLow>
                          </m:fName>
                          <m:e>
                            <m:sSup>
                              <m:sSupPr>
                                <m:ctrlPr>
                                  <a:rPr lang="en-US" i="1">
                                    <a:latin typeface="Cambria Math" panose="02040503050406030204" pitchFamily="18" charset="0"/>
                                  </a:rPr>
                                </m:ctrlPr>
                              </m:sSupPr>
                              <m:e>
                                <m:r>
                                  <a:rPr lang="en-US" i="1">
                                    <a:latin typeface="Cambria Math" panose="02040503050406030204" pitchFamily="18" charset="0"/>
                                  </a:rPr>
                                  <m:t>𝑣</m:t>
                                </m:r>
                              </m:e>
                              <m:sup>
                                <m:r>
                                  <a:rPr lang="en-US" i="1">
                                    <a:latin typeface="Cambria Math" panose="02040503050406030204" pitchFamily="18" charset="0"/>
                                  </a:rPr>
                                  <m:t>𝑇</m:t>
                                </m:r>
                              </m:sup>
                            </m:sSup>
                            <m:sSub>
                              <m:sSubPr>
                                <m:ctrlPr>
                                  <a:rPr lang="en-US" i="1">
                                    <a:latin typeface="Cambria Math" panose="02040503050406030204" pitchFamily="18" charset="0"/>
                                  </a:rPr>
                                </m:ctrlPr>
                              </m:sSubPr>
                              <m:e>
                                <m:r>
                                  <m:rPr>
                                    <m:sty m:val="p"/>
                                  </m:rPr>
                                  <a:rPr lang="en-US" i="0">
                                    <a:latin typeface="Cambria Math" panose="02040503050406030204" pitchFamily="18" charset="0"/>
                                  </a:rPr>
                                  <m:t>∇</m:t>
                                </m:r>
                              </m:e>
                              <m:sub>
                                <m:r>
                                  <m:rPr>
                                    <m:sty m:val="p"/>
                                  </m:rPr>
                                  <a:rPr lang="en-US" i="0">
                                    <a:latin typeface="Cambria Math" panose="02040503050406030204" pitchFamily="18" charset="0"/>
                                  </a:rPr>
                                  <m:t>δ</m:t>
                                </m:r>
                              </m:sub>
                            </m:sSub>
                            <m:r>
                              <a:rPr lang="en-US" b="0" i="1" smtClean="0">
                                <a:latin typeface="Cambria Math" panose="02040503050406030204" pitchFamily="18" charset="0"/>
                              </a:rPr>
                              <m:t>𝐽</m:t>
                            </m:r>
                            <m:d>
                              <m:dPr>
                                <m:ctrlPr>
                                  <a:rPr lang="en-US" i="1">
                                    <a:latin typeface="Cambria Math" panose="02040503050406030204" pitchFamily="18" charset="0"/>
                                  </a:rPr>
                                </m:ctrlPr>
                              </m:dPr>
                              <m:e>
                                <m:r>
                                  <m:rPr>
                                    <m:sty m:val="p"/>
                                  </m:rPr>
                                  <a:rPr lang="en-US" i="0">
                                    <a:latin typeface="Cambria Math" panose="02040503050406030204" pitchFamily="18" charset="0"/>
                                  </a:rPr>
                                  <m:t>δ</m:t>
                                </m:r>
                              </m:e>
                            </m:d>
                          </m:e>
                        </m:func>
                      </m:e>
                    </m:d>
                  </m:oMath>
                </a14:m>
                <a:endParaRPr lang="en-US" dirty="0"/>
              </a:p>
              <a:p>
                <a:pPr lvl="1"/>
                <a:r>
                  <a:rPr lang="en-US" dirty="0"/>
                  <a:t>For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𝑙</m:t>
                        </m:r>
                      </m:e>
                      <m:sub>
                        <m:r>
                          <a:rPr lang="en-US" i="1">
                            <a:latin typeface="Cambria Math" panose="02040503050406030204" pitchFamily="18" charset="0"/>
                          </a:rPr>
                          <m:t>∞</m:t>
                        </m:r>
                      </m:sub>
                    </m:sSub>
                  </m:oMath>
                </a14:m>
                <a:r>
                  <a:rPr lang="en-US" dirty="0"/>
                  <a:t>, </a:t>
                </a:r>
                <a14:m>
                  <m:oMath xmlns:m="http://schemas.openxmlformats.org/officeDocument/2006/math">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d>
                              <m:dPr>
                                <m:begChr m:val="‖"/>
                                <m:endChr m:val="‖"/>
                                <m:ctrlPr>
                                  <a:rPr lang="en-US" i="1" smtClean="0">
                                    <a:latin typeface="Cambria Math" panose="02040503050406030204" pitchFamily="18" charset="0"/>
                                  </a:rPr>
                                </m:ctrlPr>
                              </m:dPr>
                              <m:e>
                                <m:r>
                                  <a:rPr lang="en-US" i="1">
                                    <a:latin typeface="Cambria Math" panose="02040503050406030204" pitchFamily="18" charset="0"/>
                                  </a:rPr>
                                  <m:t>𝑣</m:t>
                                </m:r>
                              </m:e>
                            </m:d>
                            <m:r>
                              <a:rPr lang="en-US" i="1">
                                <a:latin typeface="Cambria Math" panose="02040503050406030204" pitchFamily="18" charset="0"/>
                              </a:rPr>
                              <m:t>≤</m:t>
                            </m:r>
                            <m:r>
                              <a:rPr lang="en-US" i="1">
                                <a:latin typeface="Cambria Math" panose="02040503050406030204" pitchFamily="18" charset="0"/>
                              </a:rPr>
                              <m:t>𝛼</m:t>
                            </m:r>
                          </m:lim>
                        </m:limLow>
                      </m:fName>
                      <m:e>
                        <m:sSup>
                          <m:sSupPr>
                            <m:ctrlPr>
                              <a:rPr lang="en-US" i="1">
                                <a:latin typeface="Cambria Math" panose="02040503050406030204" pitchFamily="18" charset="0"/>
                              </a:rPr>
                            </m:ctrlPr>
                          </m:sSupPr>
                          <m:e>
                            <m:r>
                              <a:rPr lang="en-US" i="1">
                                <a:latin typeface="Cambria Math" panose="02040503050406030204" pitchFamily="18" charset="0"/>
                              </a:rPr>
                              <m:t>𝑣</m:t>
                            </m:r>
                          </m:e>
                          <m:sup>
                            <m:r>
                              <a:rPr lang="en-US" i="1">
                                <a:latin typeface="Cambria Math" panose="02040503050406030204" pitchFamily="18" charset="0"/>
                              </a:rPr>
                              <m:t>𝑇</m:t>
                            </m:r>
                          </m:sup>
                        </m:sSup>
                        <m:sSub>
                          <m:sSubPr>
                            <m:ctrlPr>
                              <a:rPr lang="en-US" i="1">
                                <a:latin typeface="Cambria Math" panose="02040503050406030204" pitchFamily="18" charset="0"/>
                              </a:rPr>
                            </m:ctrlPr>
                          </m:sSubPr>
                          <m:e>
                            <m:r>
                              <m:rPr>
                                <m:sty m:val="p"/>
                              </m:rPr>
                              <a:rPr lang="en-US">
                                <a:latin typeface="Cambria Math" panose="02040503050406030204" pitchFamily="18" charset="0"/>
                              </a:rPr>
                              <m:t>∇</m:t>
                            </m:r>
                          </m:e>
                          <m:sub>
                            <m:r>
                              <a:rPr lang="en-US" i="1">
                                <a:latin typeface="Cambria Math" panose="02040503050406030204" pitchFamily="18" charset="0"/>
                              </a:rPr>
                              <m:t>𝛿</m:t>
                            </m:r>
                          </m:sub>
                        </m:sSub>
                        <m:r>
                          <a:rPr lang="en-US" i="1">
                            <a:latin typeface="Cambria Math" panose="02040503050406030204" pitchFamily="18" charset="0"/>
                          </a:rPr>
                          <m:t>𝐽</m:t>
                        </m:r>
                        <m:d>
                          <m:dPr>
                            <m:ctrlPr>
                              <a:rPr lang="en-US" i="1">
                                <a:latin typeface="Cambria Math" panose="02040503050406030204" pitchFamily="18" charset="0"/>
                              </a:rPr>
                            </m:ctrlPr>
                          </m:dPr>
                          <m:e>
                            <m:r>
                              <a:rPr lang="en-US" i="1">
                                <a:latin typeface="Cambria Math" panose="02040503050406030204" pitchFamily="18" charset="0"/>
                              </a:rPr>
                              <m:t>𝛿</m:t>
                            </m:r>
                          </m:e>
                        </m:d>
                      </m:e>
                    </m:func>
                    <m:r>
                      <a:rPr lang="en-US" b="0" i="1" smtClean="0">
                        <a:latin typeface="Cambria Math" panose="02040503050406030204" pitchFamily="18" charset="0"/>
                      </a:rPr>
                      <m:t>=</m:t>
                    </m:r>
                    <m:r>
                      <a:rPr lang="en-US" b="0" i="1" smtClean="0">
                        <a:latin typeface="Cambria Math" panose="02040503050406030204" pitchFamily="18" charset="0"/>
                      </a:rPr>
                      <m:t>𝛼</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sign</m:t>
                        </m:r>
                      </m:fName>
                      <m:e>
                        <m:r>
                          <a:rPr lang="en-US" b="0" i="1" smtClean="0">
                            <a:latin typeface="Cambria Math" panose="02040503050406030204" pitchFamily="18" charset="0"/>
                          </a:rPr>
                          <m:t>(</m:t>
                        </m:r>
                        <m:sSub>
                          <m:sSubPr>
                            <m:ctrlPr>
                              <a:rPr lang="en-US" i="1">
                                <a:latin typeface="Cambria Math" panose="02040503050406030204" pitchFamily="18" charset="0"/>
                              </a:rPr>
                            </m:ctrlPr>
                          </m:sSubPr>
                          <m:e>
                            <m:r>
                              <m:rPr>
                                <m:sty m:val="p"/>
                              </m:rPr>
                              <a:rPr lang="en-US">
                                <a:latin typeface="Cambria Math" panose="02040503050406030204" pitchFamily="18" charset="0"/>
                              </a:rPr>
                              <m:t>∇</m:t>
                            </m:r>
                          </m:e>
                          <m:sub>
                            <m:r>
                              <a:rPr lang="en-US" i="1">
                                <a:latin typeface="Cambria Math" panose="02040503050406030204" pitchFamily="18" charset="0"/>
                              </a:rPr>
                              <m:t>𝛿</m:t>
                            </m:r>
                          </m:sub>
                        </m:sSub>
                        <m:r>
                          <a:rPr lang="en-US" i="1">
                            <a:latin typeface="Cambria Math" panose="02040503050406030204" pitchFamily="18" charset="0"/>
                          </a:rPr>
                          <m:t>𝐽</m:t>
                        </m:r>
                        <m:d>
                          <m:dPr>
                            <m:ctrlPr>
                              <a:rPr lang="en-US" i="1">
                                <a:latin typeface="Cambria Math" panose="02040503050406030204" pitchFamily="18" charset="0"/>
                              </a:rPr>
                            </m:ctrlPr>
                          </m:dPr>
                          <m:e>
                            <m:r>
                              <a:rPr lang="en-US" i="1">
                                <a:latin typeface="Cambria Math" panose="02040503050406030204" pitchFamily="18" charset="0"/>
                              </a:rPr>
                              <m:t>𝛿</m:t>
                            </m:r>
                          </m:e>
                        </m:d>
                        <m:r>
                          <a:rPr lang="en-US" b="0" i="1" smtClean="0">
                            <a:latin typeface="Cambria Math" panose="02040503050406030204" pitchFamily="18" charset="0"/>
                          </a:rPr>
                          <m:t>)</m:t>
                        </m:r>
                      </m:e>
                    </m:func>
                  </m:oMath>
                </a14:m>
                <a:r>
                  <a:rPr lang="en-US" dirty="0"/>
                  <a:t> (similar to FGSM, except we do not make </a:t>
                </a:r>
                <a14:m>
                  <m:oMath xmlns:m="http://schemas.openxmlformats.org/officeDocument/2006/math">
                    <m:r>
                      <a:rPr lang="en-US" b="0" i="1" smtClean="0">
                        <a:latin typeface="Cambria Math" panose="02040503050406030204" pitchFamily="18" charset="0"/>
                      </a:rPr>
                      <m:t>𝛼</m:t>
                    </m:r>
                  </m:oMath>
                </a14:m>
                <a:r>
                  <a:rPr lang="en-US" dirty="0"/>
                  <a:t> very large)</a:t>
                </a:r>
              </a:p>
              <a:p>
                <a:pPr lvl="1"/>
                <a:r>
                  <a:rPr lang="en-US" dirty="0"/>
                  <a:t>For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𝑙</m:t>
                        </m:r>
                      </m:e>
                      <m:sub>
                        <m:r>
                          <a:rPr lang="en-US" b="0" i="1" smtClean="0">
                            <a:latin typeface="Cambria Math" panose="02040503050406030204" pitchFamily="18" charset="0"/>
                          </a:rPr>
                          <m:t>2</m:t>
                        </m:r>
                      </m:sub>
                    </m:sSub>
                  </m:oMath>
                </a14:m>
                <a:r>
                  <a:rPr lang="en-US" dirty="0"/>
                  <a:t>, </a:t>
                </a:r>
                <a14:m>
                  <m:oMath xmlns:m="http://schemas.openxmlformats.org/officeDocument/2006/math">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d>
                              <m:dPr>
                                <m:begChr m:val="‖"/>
                                <m:endChr m:val="‖"/>
                                <m:ctrlPr>
                                  <a:rPr lang="en-US" i="1">
                                    <a:latin typeface="Cambria Math" panose="02040503050406030204" pitchFamily="18" charset="0"/>
                                  </a:rPr>
                                </m:ctrlPr>
                              </m:dPr>
                              <m:e>
                                <m:r>
                                  <a:rPr lang="en-US" i="1">
                                    <a:latin typeface="Cambria Math" panose="02040503050406030204" pitchFamily="18" charset="0"/>
                                  </a:rPr>
                                  <m:t>𝑣</m:t>
                                </m:r>
                              </m:e>
                            </m:d>
                            <m:r>
                              <a:rPr lang="en-US" i="1">
                                <a:latin typeface="Cambria Math" panose="02040503050406030204" pitchFamily="18" charset="0"/>
                              </a:rPr>
                              <m:t>≤</m:t>
                            </m:r>
                            <m:r>
                              <a:rPr lang="en-US" i="1">
                                <a:latin typeface="Cambria Math" panose="02040503050406030204" pitchFamily="18" charset="0"/>
                              </a:rPr>
                              <m:t>𝛼</m:t>
                            </m:r>
                          </m:lim>
                        </m:limLow>
                      </m:fName>
                      <m:e>
                        <m:sSup>
                          <m:sSupPr>
                            <m:ctrlPr>
                              <a:rPr lang="en-US" i="1">
                                <a:latin typeface="Cambria Math" panose="02040503050406030204" pitchFamily="18" charset="0"/>
                              </a:rPr>
                            </m:ctrlPr>
                          </m:sSupPr>
                          <m:e>
                            <m:r>
                              <a:rPr lang="en-US" i="1">
                                <a:latin typeface="Cambria Math" panose="02040503050406030204" pitchFamily="18" charset="0"/>
                              </a:rPr>
                              <m:t>𝑣</m:t>
                            </m:r>
                          </m:e>
                          <m:sup>
                            <m:r>
                              <a:rPr lang="en-US" i="1">
                                <a:latin typeface="Cambria Math" panose="02040503050406030204" pitchFamily="18" charset="0"/>
                              </a:rPr>
                              <m:t>𝑇</m:t>
                            </m:r>
                          </m:sup>
                        </m:sSup>
                        <m:sSub>
                          <m:sSubPr>
                            <m:ctrlPr>
                              <a:rPr lang="en-US" i="1">
                                <a:latin typeface="Cambria Math" panose="02040503050406030204" pitchFamily="18" charset="0"/>
                              </a:rPr>
                            </m:ctrlPr>
                          </m:sSubPr>
                          <m:e>
                            <m:r>
                              <m:rPr>
                                <m:sty m:val="p"/>
                              </m:rPr>
                              <a:rPr lang="en-US">
                                <a:latin typeface="Cambria Math" panose="02040503050406030204" pitchFamily="18" charset="0"/>
                              </a:rPr>
                              <m:t>∇</m:t>
                            </m:r>
                          </m:e>
                          <m:sub>
                            <m:r>
                              <a:rPr lang="en-US" i="1">
                                <a:latin typeface="Cambria Math" panose="02040503050406030204" pitchFamily="18" charset="0"/>
                              </a:rPr>
                              <m:t>𝛿</m:t>
                            </m:r>
                          </m:sub>
                        </m:sSub>
                        <m:r>
                          <a:rPr lang="en-US" i="1">
                            <a:latin typeface="Cambria Math" panose="02040503050406030204" pitchFamily="18" charset="0"/>
                          </a:rPr>
                          <m:t>𝐽</m:t>
                        </m:r>
                        <m:d>
                          <m:dPr>
                            <m:ctrlPr>
                              <a:rPr lang="en-US" i="1">
                                <a:latin typeface="Cambria Math" panose="02040503050406030204" pitchFamily="18" charset="0"/>
                              </a:rPr>
                            </m:ctrlPr>
                          </m:dPr>
                          <m:e>
                            <m:r>
                              <a:rPr lang="en-US" i="1">
                                <a:latin typeface="Cambria Math" panose="02040503050406030204" pitchFamily="18" charset="0"/>
                              </a:rPr>
                              <m:t>𝛿</m:t>
                            </m:r>
                          </m:e>
                        </m:d>
                      </m:e>
                    </m:func>
                    <m:r>
                      <a:rPr lang="en-US" b="0" i="1" smtClean="0">
                        <a:latin typeface="Cambria Math" panose="02040503050406030204" pitchFamily="18" charset="0"/>
                      </a:rPr>
                      <m:t>=</m:t>
                    </m:r>
                    <m:r>
                      <a:rPr lang="en-US" i="1">
                        <a:latin typeface="Cambria Math" panose="02040503050406030204" pitchFamily="18" charset="0"/>
                      </a:rPr>
                      <m:t>𝛼</m:t>
                    </m:r>
                    <m:f>
                      <m:fPr>
                        <m:ctrlPr>
                          <a:rPr lang="en-US" b="0" i="1" smtClean="0">
                            <a:latin typeface="Cambria Math" panose="02040503050406030204" pitchFamily="18" charset="0"/>
                          </a:rPr>
                        </m:ctrlPr>
                      </m:fPr>
                      <m:num>
                        <m:sSub>
                          <m:sSubPr>
                            <m:ctrlPr>
                              <a:rPr lang="en-US" i="1">
                                <a:latin typeface="Cambria Math" panose="02040503050406030204" pitchFamily="18" charset="0"/>
                              </a:rPr>
                            </m:ctrlPr>
                          </m:sSubPr>
                          <m:e>
                            <m:r>
                              <m:rPr>
                                <m:sty m:val="p"/>
                              </m:rPr>
                              <a:rPr lang="en-US">
                                <a:latin typeface="Cambria Math" panose="02040503050406030204" pitchFamily="18" charset="0"/>
                              </a:rPr>
                              <m:t>∇</m:t>
                            </m:r>
                          </m:e>
                          <m:sub>
                            <m:r>
                              <a:rPr lang="en-US" i="1">
                                <a:latin typeface="Cambria Math" panose="02040503050406030204" pitchFamily="18" charset="0"/>
                              </a:rPr>
                              <m:t>𝛿</m:t>
                            </m:r>
                          </m:sub>
                        </m:sSub>
                        <m:r>
                          <a:rPr lang="en-US" i="1">
                            <a:latin typeface="Cambria Math" panose="02040503050406030204" pitchFamily="18" charset="0"/>
                          </a:rPr>
                          <m:t>𝐽</m:t>
                        </m:r>
                        <m:d>
                          <m:dPr>
                            <m:ctrlPr>
                              <a:rPr lang="en-US" i="1">
                                <a:latin typeface="Cambria Math" panose="02040503050406030204" pitchFamily="18" charset="0"/>
                              </a:rPr>
                            </m:ctrlPr>
                          </m:dPr>
                          <m:e>
                            <m:r>
                              <a:rPr lang="en-US" i="1">
                                <a:latin typeface="Cambria Math" panose="02040503050406030204" pitchFamily="18" charset="0"/>
                              </a:rPr>
                              <m:t>𝛿</m:t>
                            </m:r>
                          </m:e>
                        </m:d>
                      </m:num>
                      <m:den>
                        <m:sSub>
                          <m:sSubPr>
                            <m:ctrlPr>
                              <a:rPr lang="en-US" b="0" i="1" smtClean="0">
                                <a:latin typeface="Cambria Math" panose="02040503050406030204" pitchFamily="18" charset="0"/>
                              </a:rPr>
                            </m:ctrlPr>
                          </m:sSubPr>
                          <m:e>
                            <m:d>
                              <m:dPr>
                                <m:begChr m:val="‖"/>
                                <m:endChr m:val="‖"/>
                                <m:ctrlPr>
                                  <a:rPr lang="en-US" i="1" smtClean="0">
                                    <a:latin typeface="Cambria Math" panose="02040503050406030204" pitchFamily="18" charset="0"/>
                                  </a:rPr>
                                </m:ctrlPr>
                              </m:dPr>
                              <m:e>
                                <m:sSub>
                                  <m:sSubPr>
                                    <m:ctrlPr>
                                      <a:rPr lang="en-US" i="1">
                                        <a:latin typeface="Cambria Math" panose="02040503050406030204" pitchFamily="18" charset="0"/>
                                      </a:rPr>
                                    </m:ctrlPr>
                                  </m:sSubPr>
                                  <m:e>
                                    <m:r>
                                      <m:rPr>
                                        <m:sty m:val="p"/>
                                      </m:rPr>
                                      <a:rPr lang="en-US">
                                        <a:latin typeface="Cambria Math" panose="02040503050406030204" pitchFamily="18" charset="0"/>
                                      </a:rPr>
                                      <m:t>∇</m:t>
                                    </m:r>
                                  </m:e>
                                  <m:sub>
                                    <m:r>
                                      <a:rPr lang="en-US" i="1">
                                        <a:latin typeface="Cambria Math" panose="02040503050406030204" pitchFamily="18" charset="0"/>
                                      </a:rPr>
                                      <m:t>𝛿</m:t>
                                    </m:r>
                                  </m:sub>
                                </m:sSub>
                                <m:r>
                                  <a:rPr lang="en-US" i="1">
                                    <a:latin typeface="Cambria Math" panose="02040503050406030204" pitchFamily="18" charset="0"/>
                                  </a:rPr>
                                  <m:t>𝐽</m:t>
                                </m:r>
                                <m:d>
                                  <m:dPr>
                                    <m:ctrlPr>
                                      <a:rPr lang="en-US" i="1">
                                        <a:latin typeface="Cambria Math" panose="02040503050406030204" pitchFamily="18" charset="0"/>
                                      </a:rPr>
                                    </m:ctrlPr>
                                  </m:dPr>
                                  <m:e>
                                    <m:r>
                                      <a:rPr lang="en-US" i="1">
                                        <a:latin typeface="Cambria Math" panose="02040503050406030204" pitchFamily="18" charset="0"/>
                                      </a:rPr>
                                      <m:t>𝛿</m:t>
                                    </m:r>
                                  </m:e>
                                </m:d>
                              </m:e>
                            </m:d>
                          </m:e>
                          <m:sub>
                            <m:r>
                              <a:rPr lang="en-US" b="0" i="1" smtClean="0">
                                <a:latin typeface="Cambria Math" panose="02040503050406030204" pitchFamily="18" charset="0"/>
                              </a:rPr>
                              <m:t>2</m:t>
                            </m:r>
                          </m:sub>
                        </m:sSub>
                      </m:den>
                    </m:f>
                  </m:oMath>
                </a14:m>
                <a:endParaRPr lang="en-US" dirty="0"/>
              </a:p>
              <a:p>
                <a:r>
                  <a:rPr lang="en-US" dirty="0"/>
                  <a:t>Recall vector inner product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𝑇</m:t>
                        </m:r>
                      </m:sup>
                    </m:sSup>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𝑥</m:t>
                        </m:r>
                      </m:e>
                    </m:d>
                    <m:d>
                      <m:dPr>
                        <m:begChr m:val="‖"/>
                        <m:endChr m:val="‖"/>
                        <m:ctrlPr>
                          <a:rPr lang="en-US" i="1">
                            <a:latin typeface="Cambria Math" panose="02040503050406030204" pitchFamily="18" charset="0"/>
                          </a:rPr>
                        </m:ctrlPr>
                      </m:dPr>
                      <m:e>
                        <m:r>
                          <a:rPr lang="en-US" b="0" i="1" smtClean="0">
                            <a:latin typeface="Cambria Math" panose="02040503050406030204" pitchFamily="18" charset="0"/>
                          </a:rPr>
                          <m:t>𝑦</m:t>
                        </m:r>
                      </m:e>
                    </m:d>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cos</m:t>
                        </m:r>
                      </m:fName>
                      <m:e>
                        <m:r>
                          <a:rPr lang="en-US" b="0" i="1" smtClean="0">
                            <a:latin typeface="Cambria Math" panose="02040503050406030204" pitchFamily="18" charset="0"/>
                          </a:rPr>
                          <m:t>𝜃</m:t>
                        </m:r>
                      </m:e>
                    </m:func>
                  </m:oMath>
                </a14:m>
                <a:r>
                  <a:rPr lang="en-US" dirty="0"/>
                  <a:t>, where </a:t>
                </a:r>
                <a14:m>
                  <m:oMath xmlns:m="http://schemas.openxmlformats.org/officeDocument/2006/math">
                    <m:r>
                      <a:rPr lang="en-US" i="1">
                        <a:latin typeface="Cambria Math" panose="02040503050406030204" pitchFamily="18" charset="0"/>
                      </a:rPr>
                      <m:t>𝜃</m:t>
                    </m:r>
                  </m:oMath>
                </a14:m>
                <a:r>
                  <a:rPr lang="en-US" dirty="0"/>
                  <a:t> is the angle between </a:t>
                </a:r>
                <a14:m>
                  <m:oMath xmlns:m="http://schemas.openxmlformats.org/officeDocument/2006/math">
                    <m:r>
                      <a:rPr lang="en-US" i="1">
                        <a:latin typeface="Cambria Math" panose="02040503050406030204" pitchFamily="18" charset="0"/>
                      </a:rPr>
                      <m:t>𝑥</m:t>
                    </m:r>
                  </m:oMath>
                </a14:m>
                <a:r>
                  <a:rPr lang="en-US" dirty="0"/>
                  <a:t> and </a:t>
                </a:r>
                <a14:m>
                  <m:oMath xmlns:m="http://schemas.openxmlformats.org/officeDocument/2006/math">
                    <m:r>
                      <a:rPr lang="en-US" b="0" i="1" smtClean="0">
                        <a:latin typeface="Cambria Math" panose="02040503050406030204" pitchFamily="18" charset="0"/>
                      </a:rPr>
                      <m:t>𝑦</m:t>
                    </m:r>
                  </m:oMath>
                </a14:m>
                <a:r>
                  <a:rPr lang="en-US" dirty="0"/>
                  <a:t>.</a:t>
                </a:r>
              </a:p>
              <a:p>
                <a:pPr lvl="1"/>
                <a:r>
                  <a:rPr lang="en-US" dirty="0"/>
                  <a:t>For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𝑙</m:t>
                        </m:r>
                      </m:e>
                      <m:sub>
                        <m:r>
                          <a:rPr lang="en-US" i="1">
                            <a:latin typeface="Cambria Math" panose="02040503050406030204" pitchFamily="18" charset="0"/>
                          </a:rPr>
                          <m:t>∞</m:t>
                        </m:r>
                      </m:sub>
                    </m:sSub>
                  </m:oMath>
                </a14:m>
                <a:r>
                  <a:rPr lang="en-US" dirty="0"/>
                  <a:t>, the update direction and step size are changed to point to a corner of the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𝑙</m:t>
                        </m:r>
                      </m:e>
                      <m:sub>
                        <m:r>
                          <a:rPr lang="en-US" i="1">
                            <a:latin typeface="Cambria Math" panose="02040503050406030204" pitchFamily="18" charset="0"/>
                          </a:rPr>
                          <m:t>∞</m:t>
                        </m:r>
                      </m:sub>
                    </m:sSub>
                  </m:oMath>
                </a14:m>
                <a:r>
                  <a:rPr lang="en-US" dirty="0"/>
                  <a:t> ball </a:t>
                </a:r>
                <a14:m>
                  <m:oMath xmlns:m="http://schemas.openxmlformats.org/officeDocument/2006/math">
                    <m:sSub>
                      <m:sSubPr>
                        <m:ctrlPr>
                          <a:rPr lang="en-US" b="0" i="1" smtClean="0">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𝑣</m:t>
                            </m:r>
                          </m:e>
                        </m:d>
                      </m:e>
                      <m:sub>
                        <m:r>
                          <a:rPr lang="en-US" b="0" i="1" smtClean="0">
                            <a:latin typeface="Cambria Math" panose="02040503050406030204" pitchFamily="18" charset="0"/>
                          </a:rPr>
                          <m:t>∞</m:t>
                        </m:r>
                      </m:sub>
                    </m:sSub>
                    <m:r>
                      <a:rPr lang="en-US" i="1">
                        <a:latin typeface="Cambria Math" panose="02040503050406030204" pitchFamily="18" charset="0"/>
                      </a:rPr>
                      <m:t>≤</m:t>
                    </m:r>
                    <m:r>
                      <a:rPr lang="en-US" i="1">
                        <a:latin typeface="Cambria Math" panose="02040503050406030204" pitchFamily="18" charset="0"/>
                      </a:rPr>
                      <m:t>𝛼</m:t>
                    </m:r>
                  </m:oMath>
                </a14:m>
                <a:r>
                  <a:rPr lang="en-US" dirty="0"/>
                  <a:t> that is most aligned with the original gradient direction </a:t>
                </a:r>
              </a:p>
              <a:p>
                <a:pPr lvl="1"/>
                <a:r>
                  <a:rPr lang="en-US" dirty="0"/>
                  <a:t>For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𝑙</m:t>
                        </m:r>
                      </m:e>
                      <m:sub>
                        <m:r>
                          <a:rPr lang="en-US" b="0" i="1" smtClean="0">
                            <a:latin typeface="Cambria Math" panose="02040503050406030204" pitchFamily="18" charset="0"/>
                          </a:rPr>
                          <m:t>2</m:t>
                        </m:r>
                      </m:sub>
                    </m:sSub>
                  </m:oMath>
                </a14:m>
                <a:r>
                  <a:rPr lang="en-US" dirty="0"/>
                  <a:t>, the update direction is unchanged, but step size is changed to point to the boundary of the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𝑙</m:t>
                        </m:r>
                      </m:e>
                      <m:sub>
                        <m:r>
                          <a:rPr lang="en-US" b="0" i="1" smtClean="0">
                            <a:latin typeface="Cambria Math" panose="02040503050406030204" pitchFamily="18" charset="0"/>
                          </a:rPr>
                          <m:t>2</m:t>
                        </m:r>
                      </m:sub>
                    </m:sSub>
                  </m:oMath>
                </a14:m>
                <a:r>
                  <a:rPr lang="en-US" dirty="0"/>
                  <a:t> ball </a:t>
                </a:r>
                <a14:m>
                  <m:oMath xmlns:m="http://schemas.openxmlformats.org/officeDocument/2006/math">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𝑣</m:t>
                            </m:r>
                          </m:e>
                        </m:d>
                      </m:e>
                      <m:sub>
                        <m:r>
                          <a:rPr lang="en-US" b="0" i="1" smtClean="0">
                            <a:latin typeface="Cambria Math" panose="02040503050406030204" pitchFamily="18" charset="0"/>
                          </a:rPr>
                          <m:t>2</m:t>
                        </m:r>
                      </m:sub>
                    </m:sSub>
                    <m:r>
                      <a:rPr lang="en-US" i="1">
                        <a:latin typeface="Cambria Math" panose="02040503050406030204" pitchFamily="18" charset="0"/>
                      </a:rPr>
                      <m:t>≤</m:t>
                    </m:r>
                    <m:r>
                      <a:rPr lang="en-US" i="1">
                        <a:latin typeface="Cambria Math" panose="02040503050406030204" pitchFamily="18" charset="0"/>
                      </a:rPr>
                      <m:t>𝛼</m:t>
                    </m:r>
                  </m:oMath>
                </a14:m>
                <a:endParaRPr lang="en-US" dirty="0"/>
              </a:p>
            </p:txBody>
          </p:sp>
        </mc:Choice>
        <mc:Fallback xmlns="">
          <p:sp>
            <p:nvSpPr>
              <p:cNvPr id="3" name="Content Placeholder 2">
                <a:extLst>
                  <a:ext uri="{FF2B5EF4-FFF2-40B4-BE49-F238E27FC236}">
                    <a16:creationId xmlns:a16="http://schemas.microsoft.com/office/drawing/2014/main" id="{CED6D1D0-99D1-4DF5-9424-B12E97D46821}"/>
                  </a:ext>
                </a:extLst>
              </p:cNvPr>
              <p:cNvSpPr>
                <a:spLocks noGrp="1" noRot="1" noChangeAspect="1" noMove="1" noResize="1" noEditPoints="1" noAdjustHandles="1" noChangeArrowheads="1" noChangeShapeType="1" noTextEdit="1"/>
              </p:cNvSpPr>
              <p:nvPr>
                <p:ph idx="1"/>
              </p:nvPr>
            </p:nvSpPr>
            <p:spPr>
              <a:xfrm>
                <a:off x="457200" y="768969"/>
                <a:ext cx="8229600" cy="3556847"/>
              </a:xfrm>
              <a:blipFill>
                <a:blip r:embed="rId3"/>
                <a:stretch>
                  <a:fillRect l="-444" t="-2397" r="-667"/>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B4591682-B97D-4AD0-90C1-2C90BB0FD614}"/>
              </a:ext>
            </a:extLst>
          </p:cNvPr>
          <p:cNvSpPr>
            <a:spLocks noGrp="1"/>
          </p:cNvSpPr>
          <p:nvPr>
            <p:ph type="sldNum" sz="quarter" idx="12"/>
          </p:nvPr>
        </p:nvSpPr>
        <p:spPr/>
        <p:txBody>
          <a:bodyPr/>
          <a:lstStyle/>
          <a:p>
            <a:pPr>
              <a:defRPr/>
            </a:pPr>
            <a:fld id="{F57F456A-00AF-44E6-8D70-638C0D0130FF}" type="slidenum">
              <a:rPr lang="en-US" altLang="zh-CN" smtClean="0"/>
              <a:pPr>
                <a:defRPr/>
              </a:pPr>
              <a:t>27</a:t>
            </a:fld>
            <a:endParaRPr lang="en-US" altLang="zh-CN"/>
          </a:p>
        </p:txBody>
      </p:sp>
      <p:pic>
        <p:nvPicPr>
          <p:cNvPr id="8" name="Picture 7">
            <a:extLst>
              <a:ext uri="{FF2B5EF4-FFF2-40B4-BE49-F238E27FC236}">
                <a16:creationId xmlns:a16="http://schemas.microsoft.com/office/drawing/2014/main" id="{DD366AC0-5300-4902-A598-71A7A49226C0}"/>
              </a:ext>
            </a:extLst>
          </p:cNvPr>
          <p:cNvPicPr>
            <a:picLocks noChangeAspect="1"/>
          </p:cNvPicPr>
          <p:nvPr/>
        </p:nvPicPr>
        <p:blipFill>
          <a:blip r:embed="rId4"/>
          <a:stretch>
            <a:fillRect/>
          </a:stretch>
        </p:blipFill>
        <p:spPr>
          <a:xfrm>
            <a:off x="3459005" y="4241611"/>
            <a:ext cx="2225990" cy="2323682"/>
          </a:xfrm>
          <a:prstGeom prst="rect">
            <a:avLst/>
          </a:prstGeom>
        </p:spPr>
      </p:pic>
      <p:pic>
        <p:nvPicPr>
          <p:cNvPr id="1026" name="Picture 2">
            <a:extLst>
              <a:ext uri="{FF2B5EF4-FFF2-40B4-BE49-F238E27FC236}">
                <a16:creationId xmlns:a16="http://schemas.microsoft.com/office/drawing/2014/main" id="{65853873-440B-493D-9A42-33E54CCD289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12099" y="4547696"/>
            <a:ext cx="2095500" cy="1562100"/>
          </a:xfrm>
          <a:prstGeom prst="rect">
            <a:avLst/>
          </a:prstGeom>
          <a:noFill/>
          <a:extLst>
            <a:ext uri="{909E8E84-426E-40DD-AFC4-6F175D3DCCD1}">
              <a14:hiddenFill xmlns:a14="http://schemas.microsoft.com/office/drawing/2010/main">
                <a:solidFill>
                  <a:srgbClr val="FFFFFF"/>
                </a:solidFill>
              </a14:hiddenFill>
            </a:ext>
          </a:extLst>
        </p:spPr>
      </p:pic>
      <p:sp>
        <p:nvSpPr>
          <p:cNvPr id="14" name="Oval 13">
            <a:extLst>
              <a:ext uri="{FF2B5EF4-FFF2-40B4-BE49-F238E27FC236}">
                <a16:creationId xmlns:a16="http://schemas.microsoft.com/office/drawing/2014/main" id="{36E33CEE-31C8-4794-BDFE-160174F71B9B}"/>
              </a:ext>
            </a:extLst>
          </p:cNvPr>
          <p:cNvSpPr/>
          <p:nvPr/>
        </p:nvSpPr>
        <p:spPr bwMode="auto">
          <a:xfrm>
            <a:off x="6196044" y="4611488"/>
            <a:ext cx="1608150" cy="1656184"/>
          </a:xfrm>
          <a:prstGeom prst="ellipse">
            <a:avLst/>
          </a:prstGeom>
          <a:noFill/>
          <a:ln w="19050" cap="flat" cmpd="sng" algn="ctr">
            <a:solidFill>
              <a:schemeClr val="tx1"/>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cxnSp>
        <p:nvCxnSpPr>
          <p:cNvPr id="18" name="Straight Connector 17">
            <a:extLst>
              <a:ext uri="{FF2B5EF4-FFF2-40B4-BE49-F238E27FC236}">
                <a16:creationId xmlns:a16="http://schemas.microsoft.com/office/drawing/2014/main" id="{F1BE3957-767A-410D-986D-798FBF4D5970}"/>
              </a:ext>
            </a:extLst>
          </p:cNvPr>
          <p:cNvCxnSpPr>
            <a:stCxn id="14" idx="2"/>
            <a:endCxn id="14" idx="6"/>
          </p:cNvCxnSpPr>
          <p:nvPr/>
        </p:nvCxnSpPr>
        <p:spPr bwMode="auto">
          <a:xfrm>
            <a:off x="6196044" y="5439580"/>
            <a:ext cx="1608150" cy="0"/>
          </a:xfrm>
          <a:prstGeom prst="line">
            <a:avLst/>
          </a:prstGeom>
          <a:noFill/>
          <a:ln w="25400" cap="flat" cmpd="sng" algn="ctr">
            <a:solidFill>
              <a:schemeClr val="tx1"/>
            </a:solidFill>
            <a:prstDash val="solid"/>
            <a:round/>
            <a:headEnd type="none" w="med" len="med"/>
            <a:tailEnd type="none" w="med" len="med"/>
          </a:ln>
          <a:effectLst/>
        </p:spPr>
      </p:cxnSp>
      <p:cxnSp>
        <p:nvCxnSpPr>
          <p:cNvPr id="20" name="Straight Connector 19">
            <a:extLst>
              <a:ext uri="{FF2B5EF4-FFF2-40B4-BE49-F238E27FC236}">
                <a16:creationId xmlns:a16="http://schemas.microsoft.com/office/drawing/2014/main" id="{032CA861-A480-42E1-B08B-ADEC4574397A}"/>
              </a:ext>
            </a:extLst>
          </p:cNvPr>
          <p:cNvCxnSpPr>
            <a:cxnSpLocks/>
          </p:cNvCxnSpPr>
          <p:nvPr/>
        </p:nvCxnSpPr>
        <p:spPr bwMode="auto">
          <a:xfrm>
            <a:off x="6196044" y="5328746"/>
            <a:ext cx="0" cy="221668"/>
          </a:xfrm>
          <a:prstGeom prst="line">
            <a:avLst/>
          </a:prstGeom>
          <a:noFill/>
          <a:ln w="25400" cap="flat" cmpd="sng" algn="ctr">
            <a:solidFill>
              <a:schemeClr val="tx1"/>
            </a:solidFill>
            <a:prstDash val="solid"/>
            <a:round/>
            <a:headEnd type="none" w="med" len="med"/>
            <a:tailEnd type="none" w="med" len="med"/>
          </a:ln>
          <a:effectLst/>
        </p:spPr>
      </p:cxnSp>
      <p:cxnSp>
        <p:nvCxnSpPr>
          <p:cNvPr id="22" name="Straight Connector 21">
            <a:extLst>
              <a:ext uri="{FF2B5EF4-FFF2-40B4-BE49-F238E27FC236}">
                <a16:creationId xmlns:a16="http://schemas.microsoft.com/office/drawing/2014/main" id="{16557802-1C52-481C-97C7-68A95E713E69}"/>
              </a:ext>
            </a:extLst>
          </p:cNvPr>
          <p:cNvCxnSpPr>
            <a:cxnSpLocks/>
          </p:cNvCxnSpPr>
          <p:nvPr/>
        </p:nvCxnSpPr>
        <p:spPr bwMode="auto">
          <a:xfrm>
            <a:off x="7819249" y="5328746"/>
            <a:ext cx="0" cy="221668"/>
          </a:xfrm>
          <a:prstGeom prst="line">
            <a:avLst/>
          </a:prstGeom>
          <a:noFill/>
          <a:ln w="25400" cap="flat" cmpd="sng" algn="ctr">
            <a:solidFill>
              <a:schemeClr val="tx1"/>
            </a:solidFill>
            <a:prstDash val="solid"/>
            <a:round/>
            <a:headEnd type="none" w="med" len="med"/>
            <a:tailEnd type="none" w="med" len="med"/>
          </a:ln>
          <a:effectLst/>
        </p:spPr>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2D8B284D-28F8-4113-9DD4-2DF6732A7BFF}"/>
                  </a:ext>
                </a:extLst>
              </p:cNvPr>
              <p:cNvSpPr txBox="1"/>
              <p:nvPr/>
            </p:nvSpPr>
            <p:spPr>
              <a:xfrm>
                <a:off x="6660617" y="5373216"/>
                <a:ext cx="67900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2</m:t>
                      </m:r>
                      <m:r>
                        <a:rPr lang="en-US" b="0" i="1" smtClean="0">
                          <a:latin typeface="Cambria Math" panose="02040503050406030204" pitchFamily="18" charset="0"/>
                        </a:rPr>
                        <m:t>𝛼</m:t>
                      </m:r>
                    </m:oMath>
                  </m:oMathPara>
                </a14:m>
                <a:endParaRPr lang="en-SE" dirty="0"/>
              </a:p>
            </p:txBody>
          </p:sp>
        </mc:Choice>
        <mc:Fallback xmlns="">
          <p:sp>
            <p:nvSpPr>
              <p:cNvPr id="24" name="TextBox 23">
                <a:extLst>
                  <a:ext uri="{FF2B5EF4-FFF2-40B4-BE49-F238E27FC236}">
                    <a16:creationId xmlns:a16="http://schemas.microsoft.com/office/drawing/2014/main" id="{2D8B284D-28F8-4113-9DD4-2DF6732A7BFF}"/>
                  </a:ext>
                </a:extLst>
              </p:cNvPr>
              <p:cNvSpPr txBox="1">
                <a:spLocks noRot="1" noChangeAspect="1" noMove="1" noResize="1" noEditPoints="1" noAdjustHandles="1" noChangeArrowheads="1" noChangeShapeType="1" noTextEdit="1"/>
              </p:cNvSpPr>
              <p:nvPr/>
            </p:nvSpPr>
            <p:spPr>
              <a:xfrm>
                <a:off x="6660617" y="5373216"/>
                <a:ext cx="679004" cy="369332"/>
              </a:xfrm>
              <a:prstGeom prst="rect">
                <a:avLst/>
              </a:prstGeom>
              <a:blipFill>
                <a:blip r:embed="rId6"/>
                <a:stretch>
                  <a:fillRect/>
                </a:stretch>
              </a:blipFill>
            </p:spPr>
            <p:txBody>
              <a:bodyPr/>
              <a:lstStyle/>
              <a:p>
                <a:r>
                  <a:rPr lang="en-SE">
                    <a:noFill/>
                  </a:rPr>
                  <a:t> </a:t>
                </a:r>
              </a:p>
            </p:txBody>
          </p:sp>
        </mc:Fallback>
      </mc:AlternateContent>
      <p:cxnSp>
        <p:nvCxnSpPr>
          <p:cNvPr id="27" name="Straight Arrow Connector 26">
            <a:extLst>
              <a:ext uri="{FF2B5EF4-FFF2-40B4-BE49-F238E27FC236}">
                <a16:creationId xmlns:a16="http://schemas.microsoft.com/office/drawing/2014/main" id="{6DBD6E91-62E9-458F-8AD6-0E0ADB18AEDB}"/>
              </a:ext>
            </a:extLst>
          </p:cNvPr>
          <p:cNvCxnSpPr/>
          <p:nvPr/>
        </p:nvCxnSpPr>
        <p:spPr bwMode="auto">
          <a:xfrm flipV="1">
            <a:off x="7023559" y="5002814"/>
            <a:ext cx="111090" cy="436766"/>
          </a:xfrm>
          <a:prstGeom prst="straightConnector1">
            <a:avLst/>
          </a:prstGeom>
          <a:noFill/>
          <a:ln w="25400" cap="flat" cmpd="sng" algn="ctr">
            <a:solidFill>
              <a:schemeClr val="tx1"/>
            </a:solidFill>
            <a:prstDash val="solid"/>
            <a:round/>
            <a:headEnd type="oval" w="med" len="med"/>
            <a:tailEnd type="triangle" w="med" len="med"/>
          </a:ln>
          <a:effectLst/>
        </p:spPr>
      </p:cxnSp>
      <p:cxnSp>
        <p:nvCxnSpPr>
          <p:cNvPr id="28" name="Straight Arrow Connector 27">
            <a:extLst>
              <a:ext uri="{FF2B5EF4-FFF2-40B4-BE49-F238E27FC236}">
                <a16:creationId xmlns:a16="http://schemas.microsoft.com/office/drawing/2014/main" id="{D7A6D6EF-9BED-4F69-8DB2-BDC36258C165}"/>
              </a:ext>
            </a:extLst>
          </p:cNvPr>
          <p:cNvCxnSpPr>
            <a:cxnSpLocks/>
          </p:cNvCxnSpPr>
          <p:nvPr/>
        </p:nvCxnSpPr>
        <p:spPr bwMode="auto">
          <a:xfrm flipV="1">
            <a:off x="7032154" y="4611488"/>
            <a:ext cx="216379" cy="828140"/>
          </a:xfrm>
          <a:prstGeom prst="straightConnector1">
            <a:avLst/>
          </a:prstGeom>
          <a:noFill/>
          <a:ln w="25400" cap="flat" cmpd="sng" algn="ctr">
            <a:solidFill>
              <a:schemeClr val="bg1">
                <a:lumMod val="65000"/>
              </a:schemeClr>
            </a:solidFill>
            <a:prstDash val="solid"/>
            <a:round/>
            <a:headEnd type="oval" w="med" len="med"/>
            <a:tailEnd type="triangle" w="med" len="med"/>
          </a:ln>
          <a:effectLst/>
        </p:spPr>
      </p:cxn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FC7E13D6-21F0-4929-8192-1379AA01F848}"/>
                  </a:ext>
                </a:extLst>
              </p:cNvPr>
              <p:cNvSpPr txBox="1"/>
              <p:nvPr/>
            </p:nvSpPr>
            <p:spPr>
              <a:xfrm>
                <a:off x="6158893" y="5036531"/>
                <a:ext cx="123351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a:latin typeface="Cambria Math" panose="02040503050406030204" pitchFamily="18" charset="0"/>
                            </a:rPr>
                            <m:t>∇</m:t>
                          </m:r>
                        </m:e>
                        <m:sub>
                          <m:r>
                            <a:rPr lang="en-US" i="1">
                              <a:latin typeface="Cambria Math" panose="02040503050406030204" pitchFamily="18" charset="0"/>
                            </a:rPr>
                            <m:t>𝛿</m:t>
                          </m:r>
                        </m:sub>
                      </m:sSub>
                      <m:r>
                        <a:rPr lang="en-US" i="1">
                          <a:latin typeface="Cambria Math" panose="02040503050406030204" pitchFamily="18" charset="0"/>
                        </a:rPr>
                        <m:t>𝐽</m:t>
                      </m:r>
                      <m:d>
                        <m:dPr>
                          <m:ctrlPr>
                            <a:rPr lang="en-US" i="1">
                              <a:latin typeface="Cambria Math" panose="02040503050406030204" pitchFamily="18" charset="0"/>
                            </a:rPr>
                          </m:ctrlPr>
                        </m:dPr>
                        <m:e>
                          <m:r>
                            <a:rPr lang="en-US" i="1">
                              <a:latin typeface="Cambria Math" panose="02040503050406030204" pitchFamily="18" charset="0"/>
                            </a:rPr>
                            <m:t>𝛿</m:t>
                          </m:r>
                        </m:e>
                      </m:d>
                    </m:oMath>
                  </m:oMathPara>
                </a14:m>
                <a:endParaRPr lang="en-SE" dirty="0"/>
              </a:p>
            </p:txBody>
          </p:sp>
        </mc:Choice>
        <mc:Fallback xmlns="">
          <p:sp>
            <p:nvSpPr>
              <p:cNvPr id="32" name="TextBox 31">
                <a:extLst>
                  <a:ext uri="{FF2B5EF4-FFF2-40B4-BE49-F238E27FC236}">
                    <a16:creationId xmlns:a16="http://schemas.microsoft.com/office/drawing/2014/main" id="{FC7E13D6-21F0-4929-8192-1379AA01F848}"/>
                  </a:ext>
                </a:extLst>
              </p:cNvPr>
              <p:cNvSpPr txBox="1">
                <a:spLocks noRot="1" noChangeAspect="1" noMove="1" noResize="1" noEditPoints="1" noAdjustHandles="1" noChangeArrowheads="1" noChangeShapeType="1" noTextEdit="1"/>
              </p:cNvSpPr>
              <p:nvPr/>
            </p:nvSpPr>
            <p:spPr>
              <a:xfrm>
                <a:off x="6158893" y="5036531"/>
                <a:ext cx="1233510" cy="369332"/>
              </a:xfrm>
              <a:prstGeom prst="rect">
                <a:avLst/>
              </a:prstGeom>
              <a:blipFill>
                <a:blip r:embed="rId7"/>
                <a:stretch>
                  <a:fillRect b="-11475"/>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DB4B9553-6D7E-4917-8F0A-E10AE796D8C2}"/>
                  </a:ext>
                </a:extLst>
              </p:cNvPr>
              <p:cNvSpPr txBox="1"/>
              <p:nvPr/>
            </p:nvSpPr>
            <p:spPr>
              <a:xfrm>
                <a:off x="6722866" y="4334170"/>
                <a:ext cx="1233510" cy="38311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𝑣</m:t>
                          </m:r>
                        </m:e>
                        <m:sup>
                          <m:r>
                            <a:rPr lang="en-US" b="0" i="1" smtClean="0">
                              <a:latin typeface="Cambria Math" panose="02040503050406030204" pitchFamily="18" charset="0"/>
                            </a:rPr>
                            <m:t>∗</m:t>
                          </m:r>
                        </m:sup>
                      </m:sSup>
                    </m:oMath>
                  </m:oMathPara>
                </a14:m>
                <a:endParaRPr lang="en-SE" dirty="0"/>
              </a:p>
            </p:txBody>
          </p:sp>
        </mc:Choice>
        <mc:Fallback xmlns="">
          <p:sp>
            <p:nvSpPr>
              <p:cNvPr id="33" name="TextBox 32">
                <a:extLst>
                  <a:ext uri="{FF2B5EF4-FFF2-40B4-BE49-F238E27FC236}">
                    <a16:creationId xmlns:a16="http://schemas.microsoft.com/office/drawing/2014/main" id="{DB4B9553-6D7E-4917-8F0A-E10AE796D8C2}"/>
                  </a:ext>
                </a:extLst>
              </p:cNvPr>
              <p:cNvSpPr txBox="1">
                <a:spLocks noRot="1" noChangeAspect="1" noMove="1" noResize="1" noEditPoints="1" noAdjustHandles="1" noChangeArrowheads="1" noChangeShapeType="1" noTextEdit="1"/>
              </p:cNvSpPr>
              <p:nvPr/>
            </p:nvSpPr>
            <p:spPr>
              <a:xfrm>
                <a:off x="6722866" y="4334170"/>
                <a:ext cx="1233510" cy="383118"/>
              </a:xfrm>
              <a:prstGeom prst="rect">
                <a:avLst/>
              </a:prstGeom>
              <a:blipFill>
                <a:blip r:embed="rId8"/>
                <a:stretch>
                  <a:fillRect/>
                </a:stretch>
              </a:blipFill>
            </p:spPr>
            <p:txBody>
              <a:bodyPr/>
              <a:lstStyle/>
              <a:p>
                <a:r>
                  <a:rPr lang="en-SE">
                    <a:noFill/>
                  </a:rPr>
                  <a:t> </a:t>
                </a:r>
              </a:p>
            </p:txBody>
          </p:sp>
        </mc:Fallback>
      </mc:AlternateContent>
    </p:spTree>
    <p:extLst>
      <p:ext uri="{BB962C8B-B14F-4D97-AF65-F5344CB8AC3E}">
        <p14:creationId xmlns:p14="http://schemas.microsoft.com/office/powerpoint/2010/main" val="34419149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4A7C0A-FDF1-4CD5-B779-A793DADAE51E}"/>
              </a:ext>
            </a:extLst>
          </p:cNvPr>
          <p:cNvSpPr>
            <a:spLocks noGrp="1"/>
          </p:cNvSpPr>
          <p:nvPr>
            <p:ph type="title"/>
          </p:nvPr>
        </p:nvSpPr>
        <p:spPr/>
        <p:txBody>
          <a:bodyPr/>
          <a:lstStyle/>
          <a:p>
            <a:r>
              <a:rPr lang="en-US" dirty="0"/>
              <a:t>Illustration of PGD</a:t>
            </a:r>
            <a:endParaRPr lang="en-SE" dirty="0"/>
          </a:p>
        </p:txBody>
      </p:sp>
      <p:sp>
        <p:nvSpPr>
          <p:cNvPr id="3" name="Content Placeholder 2">
            <a:extLst>
              <a:ext uri="{FF2B5EF4-FFF2-40B4-BE49-F238E27FC236}">
                <a16:creationId xmlns:a16="http://schemas.microsoft.com/office/drawing/2014/main" id="{010BF071-1D48-4129-8846-D479112F02DE}"/>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9CABD613-362B-4D2B-8E47-8871F21EDB04}"/>
              </a:ext>
            </a:extLst>
          </p:cNvPr>
          <p:cNvSpPr>
            <a:spLocks noGrp="1"/>
          </p:cNvSpPr>
          <p:nvPr>
            <p:ph type="sldNum" sz="quarter" idx="12"/>
          </p:nvPr>
        </p:nvSpPr>
        <p:spPr/>
        <p:txBody>
          <a:bodyPr/>
          <a:lstStyle/>
          <a:p>
            <a:pPr>
              <a:defRPr/>
            </a:pPr>
            <a:fld id="{F57F456A-00AF-44E6-8D70-638C0D0130FF}" type="slidenum">
              <a:rPr lang="en-US" altLang="zh-CN" smtClean="0"/>
              <a:pPr>
                <a:defRPr/>
              </a:pPr>
              <a:t>28</a:t>
            </a:fld>
            <a:endParaRPr lang="en-US" altLang="zh-CN"/>
          </a:p>
        </p:txBody>
      </p:sp>
      <p:pic>
        <p:nvPicPr>
          <p:cNvPr id="6" name="Picture 5">
            <a:extLst>
              <a:ext uri="{FF2B5EF4-FFF2-40B4-BE49-F238E27FC236}">
                <a16:creationId xmlns:a16="http://schemas.microsoft.com/office/drawing/2014/main" id="{4787E6F3-5569-4E15-B4C3-75AD480BAE0D}"/>
              </a:ext>
            </a:extLst>
          </p:cNvPr>
          <p:cNvPicPr>
            <a:picLocks noChangeAspect="1"/>
          </p:cNvPicPr>
          <p:nvPr/>
        </p:nvPicPr>
        <p:blipFill>
          <a:blip r:embed="rId2"/>
          <a:stretch>
            <a:fillRect/>
          </a:stretch>
        </p:blipFill>
        <p:spPr>
          <a:xfrm>
            <a:off x="148261" y="1484784"/>
            <a:ext cx="8847478" cy="4248472"/>
          </a:xfrm>
          <a:prstGeom prst="rect">
            <a:avLst/>
          </a:prstGeom>
        </p:spPr>
      </p:pic>
    </p:spTree>
    <p:extLst>
      <p:ext uri="{BB962C8B-B14F-4D97-AF65-F5344CB8AC3E}">
        <p14:creationId xmlns:p14="http://schemas.microsoft.com/office/powerpoint/2010/main" val="6773509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63FC6-1071-405D-80EF-80ADA7262320}"/>
              </a:ext>
            </a:extLst>
          </p:cNvPr>
          <p:cNvSpPr>
            <a:spLocks noGrp="1"/>
          </p:cNvSpPr>
          <p:nvPr>
            <p:ph type="title"/>
          </p:nvPr>
        </p:nvSpPr>
        <p:spPr/>
        <p:txBody>
          <a:bodyPr/>
          <a:lstStyle/>
          <a:p>
            <a:r>
              <a:rPr lang="en-US" sz="3600" dirty="0"/>
              <a:t>Recall: Cross-Entropy Loss for Multi-Class Classification</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368C4A6-5081-4F6A-B2A8-F209F9AD5C2A}"/>
                  </a:ext>
                </a:extLst>
              </p:cNvPr>
              <p:cNvSpPr>
                <a:spLocks noGrp="1"/>
              </p:cNvSpPr>
              <p:nvPr>
                <p:ph idx="1"/>
              </p:nvPr>
            </p:nvSpPr>
            <p:spPr>
              <a:xfrm>
                <a:off x="457200" y="1295400"/>
                <a:ext cx="8229600" cy="5479110"/>
              </a:xfrm>
            </p:spPr>
            <p:txBody>
              <a:bodyPr>
                <a:normAutofit fontScale="77500" lnSpcReduction="20000"/>
              </a:bodyPr>
              <a:lstStyle/>
              <a:p>
                <a:r>
                  <a:rPr lang="en-US" b="0" dirty="0"/>
                  <a:t>The SoftMax operator </a:t>
                </a:r>
                <a14:m>
                  <m:oMath xmlns:m="http://schemas.openxmlformats.org/officeDocument/2006/math">
                    <m:r>
                      <a:rPr lang="en-US" b="0" i="1" smtClean="0">
                        <a:latin typeface="Cambria Math" panose="02040503050406030204" pitchFamily="18" charset="0"/>
                      </a:rPr>
                      <m:t>𝜎</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ℝ</m:t>
                        </m:r>
                      </m:e>
                      <m:sup>
                        <m:r>
                          <a:rPr lang="en-US" i="1">
                            <a:latin typeface="Cambria Math" panose="02040503050406030204" pitchFamily="18" charset="0"/>
                          </a:rPr>
                          <m:t>𝑘</m:t>
                        </m:r>
                      </m:sup>
                    </m:sSup>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ℝ</m:t>
                        </m:r>
                      </m:e>
                      <m:sup>
                        <m:r>
                          <a:rPr lang="en-US" i="1">
                            <a:latin typeface="Cambria Math" panose="02040503050406030204" pitchFamily="18" charset="0"/>
                          </a:rPr>
                          <m:t>𝑘</m:t>
                        </m:r>
                      </m:sup>
                    </m:sSup>
                  </m:oMath>
                </a14:m>
                <a:r>
                  <a:rPr lang="en-US" b="0" dirty="0"/>
                  <a:t>computes a vector of predicted probabilities </a:t>
                </a:r>
                <a14:m>
                  <m:oMath xmlns:m="http://schemas.openxmlformats.org/officeDocument/2006/math">
                    <m:r>
                      <a:rPr lang="en-US" b="0" i="1" smtClean="0">
                        <a:latin typeface="Cambria Math" panose="02040503050406030204" pitchFamily="18" charset="0"/>
                      </a:rPr>
                      <m:t>𝜎</m:t>
                    </m:r>
                    <m:r>
                      <a:rPr lang="en-US" b="0" i="1" smtClean="0">
                        <a:latin typeface="Cambria Math" panose="02040503050406030204" pitchFamily="18" charset="0"/>
                      </a:rPr>
                      <m:t>(</m:t>
                    </m:r>
                    <m:r>
                      <a:rPr lang="en-US" i="1">
                        <a:latin typeface="Cambria Math" panose="02040503050406030204" pitchFamily="18" charset="0"/>
                      </a:rPr>
                      <m:t>𝑧</m:t>
                    </m:r>
                    <m:r>
                      <a:rPr lang="en-US" b="0" i="1" smtClean="0">
                        <a:latin typeface="Cambria Math" panose="02040503050406030204" pitchFamily="18" charset="0"/>
                      </a:rPr>
                      <m:t>)</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ℝ</m:t>
                        </m:r>
                      </m:e>
                      <m:sup>
                        <m:r>
                          <a:rPr lang="en-US" i="1">
                            <a:latin typeface="Cambria Math" panose="02040503050406030204" pitchFamily="18" charset="0"/>
                          </a:rPr>
                          <m:t>𝑘</m:t>
                        </m:r>
                      </m:sup>
                    </m:sSup>
                  </m:oMath>
                </a14:m>
                <a:r>
                  <a:rPr lang="en-US" b="0" dirty="0"/>
                  <a:t> from a vector of logits </a:t>
                </a:r>
                <a14:m>
                  <m:oMath xmlns:m="http://schemas.openxmlformats.org/officeDocument/2006/math">
                    <m:r>
                      <a:rPr lang="en-US" b="0" i="1" smtClean="0">
                        <a:latin typeface="Cambria Math" panose="02040503050406030204" pitchFamily="18" charset="0"/>
                      </a:rPr>
                      <m:t>𝑧</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ℝ</m:t>
                        </m:r>
                      </m:e>
                      <m:sup>
                        <m:r>
                          <a:rPr lang="en-US" b="0" i="1" smtClean="0">
                            <a:latin typeface="Cambria Math" panose="02040503050406030204" pitchFamily="18" charset="0"/>
                          </a:rPr>
                          <m:t>𝑘</m:t>
                        </m:r>
                      </m:sup>
                    </m:sSup>
                  </m:oMath>
                </a14:m>
                <a:r>
                  <a:rPr lang="en-US" b="0" dirty="0"/>
                  <a:t>, </a:t>
                </a:r>
                <a:r>
                  <a:rPr lang="en-US" dirty="0"/>
                  <a:t>where </a:t>
                </a:r>
                <a14:m>
                  <m:oMath xmlns:m="http://schemas.openxmlformats.org/officeDocument/2006/math">
                    <m:r>
                      <a:rPr lang="en-US" i="1" dirty="0" smtClean="0">
                        <a:latin typeface="Cambria Math" panose="02040503050406030204" pitchFamily="18" charset="0"/>
                      </a:rPr>
                      <m:t>𝑘</m:t>
                    </m:r>
                  </m:oMath>
                </a14:m>
                <a:r>
                  <a:rPr lang="en-US" dirty="0"/>
                  <a:t> is the number of classes:</a:t>
                </a:r>
                <a:endParaRPr lang="en-US" b="0" dirty="0"/>
              </a:p>
              <a:p>
                <a:pPr lvl="1"/>
                <a14:m>
                  <m:oMath xmlns:m="http://schemas.openxmlformats.org/officeDocument/2006/math">
                    <m:r>
                      <a:rPr lang="en-US" b="0" i="1" smtClean="0">
                        <a:latin typeface="Cambria Math" panose="02040503050406030204" pitchFamily="18" charset="0"/>
                      </a:rPr>
                      <m:t>𝜎</m:t>
                    </m:r>
                    <m:sSub>
                      <m:sSubPr>
                        <m:ctrlPr>
                          <a:rPr lang="en-US" b="0" i="1" smtClean="0">
                            <a:latin typeface="Cambria Math" panose="02040503050406030204" pitchFamily="18" charset="0"/>
                          </a:rPr>
                        </m:ctrlPr>
                      </m:sSubPr>
                      <m:e>
                        <m:d>
                          <m:dPr>
                            <m:ctrlPr>
                              <a:rPr lang="en-US" b="0" i="1" smtClean="0">
                                <a:latin typeface="Cambria Math" panose="02040503050406030204" pitchFamily="18" charset="0"/>
                              </a:rPr>
                            </m:ctrlPr>
                          </m:dPr>
                          <m:e>
                            <m:r>
                              <a:rPr lang="en-US" b="0" i="1" smtClean="0">
                                <a:latin typeface="Cambria Math" panose="02040503050406030204" pitchFamily="18" charset="0"/>
                              </a:rPr>
                              <m:t>𝑧</m:t>
                            </m:r>
                          </m:e>
                        </m:d>
                      </m:e>
                      <m:sub>
                        <m:r>
                          <a:rPr lang="en-US" b="0" i="1" smtClean="0">
                            <a:latin typeface="Cambria Math" panose="02040503050406030204" pitchFamily="18" charset="0"/>
                          </a:rPr>
                          <m:t>𝑖</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exp</m:t>
                            </m:r>
                          </m:fName>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sub>
                                </m:sSub>
                              </m:e>
                            </m:d>
                          </m:e>
                        </m:func>
                      </m:num>
                      <m:den>
                        <m:nary>
                          <m:naryPr>
                            <m:chr m:val="∑"/>
                            <m:limLoc m:val="subSup"/>
                            <m:ctrlPr>
                              <a:rPr lang="en-US" b="0" i="1" smtClean="0">
                                <a:latin typeface="Cambria Math" panose="02040503050406030204" pitchFamily="18" charset="0"/>
                              </a:rPr>
                            </m:ctrlPr>
                          </m:naryPr>
                          <m:sub>
                            <m:r>
                              <m:rPr>
                                <m:brk m:alnAt="25"/>
                              </m:rPr>
                              <a:rPr lang="en-US" b="0" i="1" smtClean="0">
                                <a:latin typeface="Cambria Math" panose="02040503050406030204" pitchFamily="18" charset="0"/>
                              </a:rPr>
                              <m:t>𝑗</m:t>
                            </m:r>
                            <m:r>
                              <a:rPr lang="en-US" b="0" i="1" smtClean="0">
                                <a:latin typeface="Cambria Math" panose="02040503050406030204" pitchFamily="18" charset="0"/>
                              </a:rPr>
                              <m:t>=1</m:t>
                            </m:r>
                          </m:sub>
                          <m:sup>
                            <m:r>
                              <a:rPr lang="en-US" b="0" i="1" smtClean="0">
                                <a:latin typeface="Cambria Math" panose="02040503050406030204" pitchFamily="18" charset="0"/>
                              </a:rPr>
                              <m:t>𝑘</m:t>
                            </m:r>
                          </m:sup>
                          <m:e>
                            <m:func>
                              <m:funcPr>
                                <m:ctrlPr>
                                  <a:rPr lang="en-US" i="1" smtClean="0">
                                    <a:latin typeface="Cambria Math" panose="02040503050406030204" pitchFamily="18" charset="0"/>
                                  </a:rPr>
                                </m:ctrlPr>
                              </m:funcPr>
                              <m:fName>
                                <m:r>
                                  <m:rPr>
                                    <m:sty m:val="p"/>
                                  </m:rPr>
                                  <a:rPr lang="en-US">
                                    <a:latin typeface="Cambria Math" panose="02040503050406030204" pitchFamily="18" charset="0"/>
                                  </a:rPr>
                                  <m:t>exp</m:t>
                                </m:r>
                              </m:fName>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𝑗</m:t>
                                        </m:r>
                                      </m:sub>
                                    </m:sSub>
                                  </m:e>
                                </m:d>
                              </m:e>
                            </m:func>
                          </m:e>
                        </m:nary>
                      </m:den>
                    </m:f>
                  </m:oMath>
                </a14:m>
                <a:endParaRPr lang="en-US" dirty="0"/>
              </a:p>
              <a:p>
                <a:r>
                  <a:rPr lang="en-US" dirty="0"/>
                  <a:t>The loss function is defined as the negative log likelihood of the predicted probability corresponding to the correct label </a:t>
                </a:r>
                <a14:m>
                  <m:oMath xmlns:m="http://schemas.openxmlformats.org/officeDocument/2006/math">
                    <m:r>
                      <a:rPr lang="en-US" i="1">
                        <a:latin typeface="Cambria Math" panose="02040503050406030204" pitchFamily="18" charset="0"/>
                      </a:rPr>
                      <m:t>𝑦</m:t>
                    </m:r>
                  </m:oMath>
                </a14:m>
                <a:r>
                  <a:rPr lang="en-US" dirty="0"/>
                  <a:t>:</a:t>
                </a:r>
              </a:p>
              <a:p>
                <a:pPr lvl="1"/>
                <a14:m>
                  <m:oMath xmlns:m="http://schemas.openxmlformats.org/officeDocument/2006/math">
                    <m:r>
                      <m:rPr>
                        <m:sty m:val="p"/>
                      </m:rPr>
                      <a:rPr lang="en-US">
                        <a:latin typeface="Cambria Math" panose="02040503050406030204" pitchFamily="18" charset="0"/>
                      </a:rPr>
                      <m:t>Loss</m:t>
                    </m:r>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𝑦</m:t>
                        </m:r>
                      </m:e>
                    </m:d>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r>
                          <a:rPr lang="en-US" b="0" i="1" smtClean="0">
                            <a:latin typeface="Cambria Math" panose="02040503050406030204" pitchFamily="18" charset="0"/>
                          </a:rPr>
                          <m:t>𝜎</m:t>
                        </m:r>
                        <m:sSub>
                          <m:sSubPr>
                            <m:ctrlPr>
                              <a:rPr lang="en-US" b="0" i="1" smtClean="0">
                                <a:latin typeface="Cambria Math" panose="02040503050406030204" pitchFamily="18" charset="0"/>
                              </a:rPr>
                            </m:ctrlPr>
                          </m:sSubPr>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𝜃</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e>
                            </m:d>
                          </m:e>
                          <m:sub>
                            <m:r>
                              <a:rPr lang="en-US" b="0" i="1" smtClean="0">
                                <a:latin typeface="Cambria Math" panose="02040503050406030204" pitchFamily="18" charset="0"/>
                              </a:rPr>
                              <m:t>𝑦</m:t>
                            </m:r>
                          </m:sub>
                        </m:sSub>
                        <m:r>
                          <a:rPr lang="en-US" b="0" i="1" smtClean="0">
                            <a:latin typeface="Cambria Math" panose="02040503050406030204" pitchFamily="18" charset="0"/>
                          </a:rPr>
                          <m:t>=</m:t>
                        </m:r>
                      </m:e>
                    </m:func>
                    <m:r>
                      <a:rPr lang="en-US" i="1">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d>
                          <m:dPr>
                            <m:ctrlPr>
                              <a:rPr lang="en-US" i="1">
                                <a:latin typeface="Cambria Math" panose="02040503050406030204" pitchFamily="18" charset="0"/>
                              </a:rPr>
                            </m:ctrlPr>
                          </m:dPr>
                          <m:e>
                            <m:f>
                              <m:fPr>
                                <m:ctrlPr>
                                  <a:rPr lang="en-US" i="1">
                                    <a:latin typeface="Cambria Math" panose="02040503050406030204" pitchFamily="18" charset="0"/>
                                  </a:rPr>
                                </m:ctrlPr>
                              </m:fPr>
                              <m:num>
                                <m:func>
                                  <m:funcPr>
                                    <m:ctrlPr>
                                      <a:rPr lang="en-US" i="1">
                                        <a:latin typeface="Cambria Math" panose="02040503050406030204" pitchFamily="18" charset="0"/>
                                      </a:rPr>
                                    </m:ctrlPr>
                                  </m:funcPr>
                                  <m:fName>
                                    <m:r>
                                      <m:rPr>
                                        <m:sty m:val="p"/>
                                      </m:rPr>
                                      <a:rPr lang="en-US">
                                        <a:latin typeface="Cambria Math" panose="02040503050406030204" pitchFamily="18" charset="0"/>
                                      </a:rPr>
                                      <m:t>exp</m:t>
                                    </m:r>
                                  </m:fName>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sSub>
                                          <m:sSubPr>
                                            <m:ctrlPr>
                                              <a:rPr lang="en-US" i="1">
                                                <a:latin typeface="Cambria Math" panose="02040503050406030204" pitchFamily="18" charset="0"/>
                                              </a:rPr>
                                            </m:ctrlPr>
                                          </m:sSubPr>
                                          <m:e>
                                            <m:d>
                                              <m:dPr>
                                                <m:ctrlPr>
                                                  <a:rPr lang="en-US" i="1">
                                                    <a:latin typeface="Cambria Math" panose="02040503050406030204" pitchFamily="18" charset="0"/>
                                                  </a:rPr>
                                                </m:ctrlPr>
                                              </m:dPr>
                                              <m:e>
                                                <m:r>
                                                  <a:rPr lang="en-US" i="1">
                                                    <a:latin typeface="Cambria Math" panose="02040503050406030204" pitchFamily="18" charset="0"/>
                                                  </a:rPr>
                                                  <m:t>𝑥</m:t>
                                                </m:r>
                                              </m:e>
                                            </m:d>
                                          </m:e>
                                          <m:sub>
                                            <m:r>
                                              <a:rPr lang="en-US" i="1">
                                                <a:latin typeface="Cambria Math" panose="02040503050406030204" pitchFamily="18" charset="0"/>
                                              </a:rPr>
                                              <m:t>𝑦</m:t>
                                            </m:r>
                                          </m:sub>
                                        </m:sSub>
                                      </m:e>
                                    </m:d>
                                  </m:e>
                                </m:func>
                              </m:num>
                              <m:den>
                                <m:nary>
                                  <m:naryPr>
                                    <m:chr m:val="∑"/>
                                    <m:limLoc m:val="subSup"/>
                                    <m:ctrlPr>
                                      <a:rPr lang="en-US" i="1">
                                        <a:latin typeface="Cambria Math" panose="02040503050406030204" pitchFamily="18" charset="0"/>
                                      </a:rPr>
                                    </m:ctrlPr>
                                  </m:naryPr>
                                  <m:sub>
                                    <m:r>
                                      <m:rPr>
                                        <m:brk m:alnAt="25"/>
                                      </m:rPr>
                                      <a:rPr lang="en-US" i="1">
                                        <a:latin typeface="Cambria Math" panose="02040503050406030204" pitchFamily="18" charset="0"/>
                                      </a:rPr>
                                      <m:t>𝑗</m:t>
                                    </m:r>
                                    <m:r>
                                      <a:rPr lang="en-US" i="1">
                                        <a:latin typeface="Cambria Math" panose="02040503050406030204" pitchFamily="18" charset="0"/>
                                      </a:rPr>
                                      <m:t>=1</m:t>
                                    </m:r>
                                  </m:sub>
                                  <m:sup>
                                    <m:r>
                                      <a:rPr lang="en-US" i="1">
                                        <a:latin typeface="Cambria Math" panose="02040503050406030204" pitchFamily="18" charset="0"/>
                                      </a:rPr>
                                      <m:t>𝑘</m:t>
                                    </m:r>
                                  </m:sup>
                                  <m:e>
                                    <m:func>
                                      <m:funcPr>
                                        <m:ctrlPr>
                                          <a:rPr lang="en-US" i="1">
                                            <a:latin typeface="Cambria Math" panose="02040503050406030204" pitchFamily="18" charset="0"/>
                                          </a:rPr>
                                        </m:ctrlPr>
                                      </m:funcPr>
                                      <m:fName>
                                        <m:r>
                                          <m:rPr>
                                            <m:sty m:val="p"/>
                                          </m:rPr>
                                          <a:rPr lang="en-US">
                                            <a:latin typeface="Cambria Math" panose="02040503050406030204" pitchFamily="18" charset="0"/>
                                          </a:rPr>
                                          <m:t>exp</m:t>
                                        </m:r>
                                      </m:fName>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sSub>
                                              <m:sSubPr>
                                                <m:ctrlPr>
                                                  <a:rPr lang="en-US" i="1">
                                                    <a:latin typeface="Cambria Math" panose="02040503050406030204" pitchFamily="18" charset="0"/>
                                                  </a:rPr>
                                                </m:ctrlPr>
                                              </m:sSubPr>
                                              <m:e>
                                                <m:d>
                                                  <m:dPr>
                                                    <m:ctrlPr>
                                                      <a:rPr lang="en-US" i="1">
                                                        <a:latin typeface="Cambria Math" panose="02040503050406030204" pitchFamily="18" charset="0"/>
                                                      </a:rPr>
                                                    </m:ctrlPr>
                                                  </m:dPr>
                                                  <m:e>
                                                    <m:r>
                                                      <a:rPr lang="en-US" i="1">
                                                        <a:latin typeface="Cambria Math" panose="02040503050406030204" pitchFamily="18" charset="0"/>
                                                      </a:rPr>
                                                      <m:t>𝑥</m:t>
                                                    </m:r>
                                                  </m:e>
                                                </m:d>
                                              </m:e>
                                              <m:sub>
                                                <m:r>
                                                  <a:rPr lang="en-US" i="1">
                                                    <a:latin typeface="Cambria Math" panose="02040503050406030204" pitchFamily="18" charset="0"/>
                                                  </a:rPr>
                                                  <m:t>𝑗</m:t>
                                                </m:r>
                                              </m:sub>
                                            </m:sSub>
                                          </m:e>
                                        </m:d>
                                      </m:e>
                                    </m:func>
                                  </m:e>
                                </m:nary>
                              </m:den>
                            </m:f>
                          </m:e>
                        </m:d>
                      </m:e>
                    </m:func>
                    <m:r>
                      <a:rPr lang="en-US" b="0" i="1" smtClean="0">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d>
                          <m:dPr>
                            <m:ctrlPr>
                              <a:rPr lang="en-US" i="1">
                                <a:latin typeface="Cambria Math" panose="02040503050406030204" pitchFamily="18" charset="0"/>
                              </a:rPr>
                            </m:ctrlPr>
                          </m:dPr>
                          <m:e>
                            <m:nary>
                              <m:naryPr>
                                <m:chr m:val="∑"/>
                                <m:limLoc m:val="subSup"/>
                                <m:ctrlPr>
                                  <a:rPr lang="en-US" i="1" smtClean="0">
                                    <a:latin typeface="Cambria Math" panose="02040503050406030204" pitchFamily="18" charset="0"/>
                                  </a:rPr>
                                </m:ctrlPr>
                              </m:naryPr>
                              <m:sub>
                                <m:r>
                                  <m:rPr>
                                    <m:brk m:alnAt="25"/>
                                  </m:rPr>
                                  <a:rPr lang="en-US" i="1">
                                    <a:latin typeface="Cambria Math" panose="02040503050406030204" pitchFamily="18" charset="0"/>
                                  </a:rPr>
                                  <m:t>𝑗</m:t>
                                </m:r>
                                <m:r>
                                  <a:rPr lang="en-US" i="1">
                                    <a:latin typeface="Cambria Math" panose="02040503050406030204" pitchFamily="18" charset="0"/>
                                  </a:rPr>
                                  <m:t>=1</m:t>
                                </m:r>
                              </m:sub>
                              <m:sup>
                                <m:r>
                                  <a:rPr lang="en-US" i="1">
                                    <a:latin typeface="Cambria Math" panose="02040503050406030204" pitchFamily="18" charset="0"/>
                                  </a:rPr>
                                  <m:t>𝑘</m:t>
                                </m:r>
                              </m:sup>
                              <m:e>
                                <m:func>
                                  <m:funcPr>
                                    <m:ctrlPr>
                                      <a:rPr lang="en-US" i="1">
                                        <a:latin typeface="Cambria Math" panose="02040503050406030204" pitchFamily="18" charset="0"/>
                                      </a:rPr>
                                    </m:ctrlPr>
                                  </m:funcPr>
                                  <m:fName>
                                    <m:r>
                                      <m:rPr>
                                        <m:sty m:val="p"/>
                                      </m:rPr>
                                      <a:rPr lang="en-US">
                                        <a:latin typeface="Cambria Math" panose="02040503050406030204" pitchFamily="18" charset="0"/>
                                      </a:rPr>
                                      <m:t>exp</m:t>
                                    </m:r>
                                  </m:fName>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sSub>
                                          <m:sSubPr>
                                            <m:ctrlPr>
                                              <a:rPr lang="en-US" i="1">
                                                <a:latin typeface="Cambria Math" panose="02040503050406030204" pitchFamily="18" charset="0"/>
                                              </a:rPr>
                                            </m:ctrlPr>
                                          </m:sSubPr>
                                          <m:e>
                                            <m:d>
                                              <m:dPr>
                                                <m:ctrlPr>
                                                  <a:rPr lang="en-US" i="1">
                                                    <a:latin typeface="Cambria Math" panose="02040503050406030204" pitchFamily="18" charset="0"/>
                                                  </a:rPr>
                                                </m:ctrlPr>
                                              </m:dPr>
                                              <m:e>
                                                <m:r>
                                                  <a:rPr lang="en-US" i="1">
                                                    <a:latin typeface="Cambria Math" panose="02040503050406030204" pitchFamily="18" charset="0"/>
                                                  </a:rPr>
                                                  <m:t>𝑥</m:t>
                                                </m:r>
                                              </m:e>
                                            </m:d>
                                          </m:e>
                                          <m:sub>
                                            <m:r>
                                              <a:rPr lang="en-US" i="1">
                                                <a:latin typeface="Cambria Math" panose="02040503050406030204" pitchFamily="18" charset="0"/>
                                              </a:rPr>
                                              <m:t>𝑗</m:t>
                                            </m:r>
                                          </m:sub>
                                        </m:sSub>
                                      </m:e>
                                    </m:d>
                                  </m:e>
                                </m:func>
                              </m:e>
                            </m:nary>
                          </m:e>
                        </m:d>
                      </m:e>
                    </m:func>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sSub>
                      <m:sSubPr>
                        <m:ctrlPr>
                          <a:rPr lang="en-US" i="1">
                            <a:latin typeface="Cambria Math" panose="02040503050406030204" pitchFamily="18" charset="0"/>
                          </a:rPr>
                        </m:ctrlPr>
                      </m:sSubPr>
                      <m:e>
                        <m:d>
                          <m:dPr>
                            <m:ctrlPr>
                              <a:rPr lang="en-US" i="1">
                                <a:latin typeface="Cambria Math" panose="02040503050406030204" pitchFamily="18" charset="0"/>
                              </a:rPr>
                            </m:ctrlPr>
                          </m:dPr>
                          <m:e>
                            <m:r>
                              <a:rPr lang="en-US" i="1">
                                <a:latin typeface="Cambria Math" panose="02040503050406030204" pitchFamily="18" charset="0"/>
                              </a:rPr>
                              <m:t>𝑥</m:t>
                            </m:r>
                          </m:e>
                        </m:d>
                      </m:e>
                      <m:sub>
                        <m:r>
                          <a:rPr lang="en-US" i="1">
                            <a:latin typeface="Cambria Math" panose="02040503050406030204" pitchFamily="18" charset="0"/>
                          </a:rPr>
                          <m:t>𝑦</m:t>
                        </m:r>
                      </m:sub>
                    </m:sSub>
                  </m:oMath>
                </a14:m>
                <a:endParaRPr lang="en-US" dirty="0"/>
              </a:p>
              <a:p>
                <a:r>
                  <a:rPr lang="en-US" dirty="0"/>
                  <a:t>Minimizing </a:t>
                </a:r>
                <a14:m>
                  <m:oMath xmlns:m="http://schemas.openxmlformats.org/officeDocument/2006/math">
                    <m:r>
                      <m:rPr>
                        <m:sty m:val="p"/>
                      </m:rPr>
                      <a:rPr lang="en-US" smtClean="0">
                        <a:latin typeface="Cambria Math" panose="02040503050406030204" pitchFamily="18" charset="0"/>
                      </a:rPr>
                      <m:t>Loss</m:t>
                    </m:r>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𝑦</m:t>
                        </m:r>
                      </m:e>
                    </m:d>
                  </m:oMath>
                </a14:m>
                <a:r>
                  <a:rPr lang="en-US" dirty="0"/>
                  <a:t> amounts to maximizing the logit </a:t>
                </a:r>
                <a14:m>
                  <m:oMath xmlns:m="http://schemas.openxmlformats.org/officeDocument/2006/math">
                    <m:sSub>
                      <m:sSubPr>
                        <m:ctrlPr>
                          <a:rPr lang="en-US" i="1">
                            <a:latin typeface="Cambria Math" panose="02040503050406030204" pitchFamily="18" charset="0"/>
                          </a:rPr>
                        </m:ctrlPr>
                      </m:sSub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e>
                            </m:d>
                          </m:e>
                        </m:d>
                      </m:e>
                      <m:sub>
                        <m:r>
                          <a:rPr lang="en-US" i="1">
                            <a:latin typeface="Cambria Math" panose="02040503050406030204" pitchFamily="18" charset="0"/>
                          </a:rPr>
                          <m:t>𝑦</m:t>
                        </m:r>
                      </m:sub>
                    </m:sSub>
                  </m:oMath>
                </a14:m>
                <a:r>
                  <a:rPr lang="en-US" dirty="0"/>
                  <a:t> corresponding to the correct label </a:t>
                </a:r>
                <a14:m>
                  <m:oMath xmlns:m="http://schemas.openxmlformats.org/officeDocument/2006/math">
                    <m:r>
                      <a:rPr lang="en-US" b="0" i="1" smtClean="0">
                        <a:latin typeface="Cambria Math" panose="02040503050406030204" pitchFamily="18" charset="0"/>
                      </a:rPr>
                      <m:t>𝑦</m:t>
                    </m:r>
                  </m:oMath>
                </a14:m>
                <a:endParaRPr lang="en-US" i="1" dirty="0"/>
              </a:p>
            </p:txBody>
          </p:sp>
        </mc:Choice>
        <mc:Fallback xmlns="">
          <p:sp>
            <p:nvSpPr>
              <p:cNvPr id="3" name="Content Placeholder 2">
                <a:extLst>
                  <a:ext uri="{FF2B5EF4-FFF2-40B4-BE49-F238E27FC236}">
                    <a16:creationId xmlns:a16="http://schemas.microsoft.com/office/drawing/2014/main" id="{C368C4A6-5081-4F6A-B2A8-F209F9AD5C2A}"/>
                  </a:ext>
                </a:extLst>
              </p:cNvPr>
              <p:cNvSpPr>
                <a:spLocks noGrp="1" noRot="1" noChangeAspect="1" noMove="1" noResize="1" noEditPoints="1" noAdjustHandles="1" noChangeArrowheads="1" noChangeShapeType="1" noTextEdit="1"/>
              </p:cNvSpPr>
              <p:nvPr>
                <p:ph idx="1"/>
              </p:nvPr>
            </p:nvSpPr>
            <p:spPr>
              <a:xfrm>
                <a:off x="457200" y="1295400"/>
                <a:ext cx="8229600" cy="5479110"/>
              </a:xfrm>
              <a:blipFill>
                <a:blip r:embed="rId3"/>
                <a:stretch>
                  <a:fillRect l="-1037" t="-2227" r="-1926"/>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D57D7EC4-68A7-4889-B836-512F9CF9FA7B}"/>
              </a:ext>
            </a:extLst>
          </p:cNvPr>
          <p:cNvSpPr>
            <a:spLocks noGrp="1"/>
          </p:cNvSpPr>
          <p:nvPr>
            <p:ph type="sldNum" sz="quarter" idx="12"/>
          </p:nvPr>
        </p:nvSpPr>
        <p:spPr/>
        <p:txBody>
          <a:bodyPr/>
          <a:lstStyle/>
          <a:p>
            <a:pPr>
              <a:defRPr/>
            </a:pPr>
            <a:fld id="{F57F456A-00AF-44E6-8D70-638C0D0130FF}" type="slidenum">
              <a:rPr lang="en-US" altLang="zh-CN" smtClean="0"/>
              <a:pPr>
                <a:defRPr/>
              </a:pPr>
              <a:t>29</a:t>
            </a:fld>
            <a:endParaRPr lang="en-US" altLang="zh-CN"/>
          </a:p>
        </p:txBody>
      </p:sp>
    </p:spTree>
    <p:extLst>
      <p:ext uri="{BB962C8B-B14F-4D97-AF65-F5344CB8AC3E}">
        <p14:creationId xmlns:p14="http://schemas.microsoft.com/office/powerpoint/2010/main" val="16289483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B9A8DD-FF27-4BF3-8B21-21253C47D039}"/>
              </a:ext>
            </a:extLst>
          </p:cNvPr>
          <p:cNvSpPr>
            <a:spLocks noGrp="1"/>
          </p:cNvSpPr>
          <p:nvPr>
            <p:ph type="title"/>
          </p:nvPr>
        </p:nvSpPr>
        <p:spPr/>
        <p:txBody>
          <a:bodyPr/>
          <a:lstStyle/>
          <a:p>
            <a:r>
              <a:rPr lang="en-US" dirty="0"/>
              <a:t>A Limitation of the (Supervised) ML Framework</a:t>
            </a:r>
            <a:endParaRPr lang="en-SE" dirty="0"/>
          </a:p>
        </p:txBody>
      </p:sp>
      <p:sp>
        <p:nvSpPr>
          <p:cNvPr id="3" name="Content Placeholder 2">
            <a:extLst>
              <a:ext uri="{FF2B5EF4-FFF2-40B4-BE49-F238E27FC236}">
                <a16:creationId xmlns:a16="http://schemas.microsoft.com/office/drawing/2014/main" id="{732832C6-A2F7-49D0-AA61-35E912E8ED1D}"/>
              </a:ext>
            </a:extLst>
          </p:cNvPr>
          <p:cNvSpPr>
            <a:spLocks noGrp="1"/>
          </p:cNvSpPr>
          <p:nvPr>
            <p:ph idx="1"/>
          </p:nvPr>
        </p:nvSpPr>
        <p:spPr>
          <a:xfrm>
            <a:off x="457200" y="1295400"/>
            <a:ext cx="8229600" cy="1917576"/>
          </a:xfrm>
        </p:spPr>
        <p:txBody>
          <a:bodyPr>
            <a:normAutofit fontScale="92500" lnSpcReduction="20000"/>
          </a:bodyPr>
          <a:lstStyle/>
          <a:p>
            <a:r>
              <a:rPr lang="en-US" dirty="0"/>
              <a:t>Distribution Shift: In reality, the data distributions during inference on may NOT be the same as the ones we train it on</a:t>
            </a:r>
          </a:p>
          <a:p>
            <a:pPr lvl="1"/>
            <a:r>
              <a:rPr lang="en-US" dirty="0"/>
              <a:t>May be naturally occurring, or may be due </a:t>
            </a:r>
            <a:r>
              <a:rPr lang="en-US"/>
              <a:t>to adversarial attacks</a:t>
            </a:r>
            <a:endParaRPr lang="en-SE" dirty="0"/>
          </a:p>
        </p:txBody>
      </p:sp>
      <p:sp>
        <p:nvSpPr>
          <p:cNvPr id="4" name="Slide Number Placeholder 3">
            <a:extLst>
              <a:ext uri="{FF2B5EF4-FFF2-40B4-BE49-F238E27FC236}">
                <a16:creationId xmlns:a16="http://schemas.microsoft.com/office/drawing/2014/main" id="{584311EF-11D9-4BCA-BD2E-81B97DA60572}"/>
              </a:ext>
            </a:extLst>
          </p:cNvPr>
          <p:cNvSpPr>
            <a:spLocks noGrp="1"/>
          </p:cNvSpPr>
          <p:nvPr>
            <p:ph type="sldNum" sz="quarter" idx="12"/>
          </p:nvPr>
        </p:nvSpPr>
        <p:spPr/>
        <p:txBody>
          <a:bodyPr/>
          <a:lstStyle/>
          <a:p>
            <a:pPr>
              <a:defRPr/>
            </a:pPr>
            <a:fld id="{F57F456A-00AF-44E6-8D70-638C0D0130FF}" type="slidenum">
              <a:rPr lang="en-US" altLang="zh-CN" smtClean="0"/>
              <a:pPr>
                <a:defRPr/>
              </a:pPr>
              <a:t>3</a:t>
            </a:fld>
            <a:endParaRPr lang="en-US" altLang="zh-CN"/>
          </a:p>
        </p:txBody>
      </p:sp>
      <p:pic>
        <p:nvPicPr>
          <p:cNvPr id="8" name="Picture 7">
            <a:extLst>
              <a:ext uri="{FF2B5EF4-FFF2-40B4-BE49-F238E27FC236}">
                <a16:creationId xmlns:a16="http://schemas.microsoft.com/office/drawing/2014/main" id="{668EEA62-04A4-44E8-A9FC-480CE09E12C6}"/>
              </a:ext>
            </a:extLst>
          </p:cNvPr>
          <p:cNvPicPr>
            <a:picLocks noChangeAspect="1"/>
          </p:cNvPicPr>
          <p:nvPr/>
        </p:nvPicPr>
        <p:blipFill>
          <a:blip r:embed="rId2"/>
          <a:stretch>
            <a:fillRect/>
          </a:stretch>
        </p:blipFill>
        <p:spPr>
          <a:xfrm>
            <a:off x="1979712" y="3174443"/>
            <a:ext cx="4737141" cy="3671560"/>
          </a:xfrm>
          <a:prstGeom prst="rect">
            <a:avLst/>
          </a:prstGeom>
        </p:spPr>
      </p:pic>
    </p:spTree>
    <p:extLst>
      <p:ext uri="{BB962C8B-B14F-4D97-AF65-F5344CB8AC3E}">
        <p14:creationId xmlns:p14="http://schemas.microsoft.com/office/powerpoint/2010/main" val="42394578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B810F9-D037-4D9E-849A-10F5D3B53AA5}"/>
              </a:ext>
            </a:extLst>
          </p:cNvPr>
          <p:cNvSpPr>
            <a:spLocks noGrp="1"/>
          </p:cNvSpPr>
          <p:nvPr>
            <p:ph type="title"/>
          </p:nvPr>
        </p:nvSpPr>
        <p:spPr/>
        <p:txBody>
          <a:bodyPr/>
          <a:lstStyle/>
          <a:p>
            <a:r>
              <a:rPr lang="en-US" sz="4400" dirty="0"/>
              <a:t>Targeted attacks</a:t>
            </a:r>
            <a:endParaRPr lang="en-SE" sz="44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0FD51DF-1C5D-482F-9880-990FB8B0E829}"/>
                  </a:ext>
                </a:extLst>
              </p:cNvPr>
              <p:cNvSpPr>
                <a:spLocks noGrp="1"/>
              </p:cNvSpPr>
              <p:nvPr>
                <p:ph idx="1"/>
              </p:nvPr>
            </p:nvSpPr>
            <p:spPr>
              <a:xfrm>
                <a:off x="365779" y="1087862"/>
                <a:ext cx="8291264" cy="5661248"/>
              </a:xfrm>
            </p:spPr>
            <p:txBody>
              <a:bodyPr>
                <a:normAutofit fontScale="62500" lnSpcReduction="20000"/>
              </a:bodyPr>
              <a:lstStyle/>
              <a:p>
                <a:r>
                  <a:rPr lang="en-US" dirty="0"/>
                  <a:t>Explicitly try to change label to a particular target class</a:t>
                </a:r>
                <a:r>
                  <a:rPr lang="en-US" b="0" dirty="0"/>
                  <a:t> </a:t>
                </a:r>
                <a14:m>
                  <m:oMath xmlns:m="http://schemas.openxmlformats.org/officeDocument/2006/math">
                    <m:sSub>
                      <m:sSubPr>
                        <m:ctrlPr>
                          <a:rPr lang="en-US" b="0" i="1" smtClean="0">
                            <a:latin typeface="Cambria Math" panose="02040503050406030204" pitchFamily="18" charset="0"/>
                          </a:rPr>
                        </m:ctrlPr>
                      </m:sSubPr>
                      <m:e>
                        <m:r>
                          <a:rPr lang="en-US" i="1">
                            <a:latin typeface="Cambria Math" panose="02040503050406030204" pitchFamily="18" charset="0"/>
                          </a:rPr>
                          <m:t>𝑦</m:t>
                        </m:r>
                      </m:e>
                      <m:sub>
                        <m:r>
                          <a:rPr lang="en-US" b="0" i="1" smtClean="0">
                            <a:latin typeface="Cambria Math" panose="02040503050406030204" pitchFamily="18" charset="0"/>
                          </a:rPr>
                          <m:t>𝑡𝑎𝑟𝑔</m:t>
                        </m:r>
                      </m:sub>
                    </m:sSub>
                  </m:oMath>
                </a14:m>
                <a:r>
                  <a:rPr lang="en-US" dirty="0"/>
                  <a:t>: </a:t>
                </a:r>
              </a:p>
              <a:p>
                <a:pPr lvl="1"/>
                <a14:m>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max</m:t>
                            </m:r>
                          </m:e>
                          <m:lim>
                            <m:r>
                              <a:rPr lang="en-US" i="1">
                                <a:latin typeface="Cambria Math" panose="02040503050406030204" pitchFamily="18" charset="0"/>
                              </a:rPr>
                              <m:t>𝛿</m:t>
                            </m:r>
                            <m:r>
                              <a:rPr lang="en-US" b="0" i="1" smtClean="0">
                                <a:latin typeface="Cambria Math" panose="02040503050406030204" pitchFamily="18" charset="0"/>
                              </a:rPr>
                              <m:t>∈</m:t>
                            </m:r>
                            <m:r>
                              <m:rPr>
                                <m:sty m:val="p"/>
                              </m:rPr>
                              <a:rPr lang="en-US" b="0" i="0" smtClean="0">
                                <a:latin typeface="Cambria Math" panose="02040503050406030204" pitchFamily="18" charset="0"/>
                              </a:rPr>
                              <m:t>Δ</m:t>
                            </m:r>
                          </m:lim>
                        </m:limLow>
                        <m:r>
                          <a:rPr lang="en-US" b="0" i="1" smtClean="0">
                            <a:latin typeface="Cambria Math" panose="02040503050406030204" pitchFamily="18" charset="0"/>
                          </a:rPr>
                          <m:t> </m:t>
                        </m:r>
                      </m:fName>
                      <m:e>
                        <m:r>
                          <a:rPr lang="en-US" b="0" i="1" smtClean="0">
                            <a:latin typeface="Cambria Math" panose="02040503050406030204" pitchFamily="18" charset="0"/>
                          </a:rPr>
                          <m:t>(</m:t>
                        </m:r>
                        <m:r>
                          <m:rPr>
                            <m:sty m:val="p"/>
                          </m:rPr>
                          <a:rPr lang="en-US" b="0" i="0" smtClean="0">
                            <a:latin typeface="Cambria Math" panose="02040503050406030204" pitchFamily="18" charset="0"/>
                          </a:rPr>
                          <m:t>Loss</m:t>
                        </m:r>
                        <m:d>
                          <m:dPr>
                            <m:ctrlPr>
                              <a:rPr lang="en-US" b="0" i="1" smtClean="0">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𝜃</m:t>
                            </m:r>
                          </m:e>
                        </m:d>
                        <m:r>
                          <a:rPr lang="en-US" i="1">
                            <a:latin typeface="Cambria Math" panose="02040503050406030204" pitchFamily="18" charset="0"/>
                          </a:rPr>
                          <m:t>−</m:t>
                        </m:r>
                        <m:r>
                          <m:rPr>
                            <m:sty m:val="p"/>
                          </m:rPr>
                          <a:rPr lang="en-US">
                            <a:latin typeface="Cambria Math" panose="02040503050406030204" pitchFamily="18" charset="0"/>
                          </a:rPr>
                          <m:t>Loss</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r>
                              <a:rPr lang="en-US" i="1">
                                <a:latin typeface="Cambria Math" panose="02040503050406030204" pitchFamily="18" charset="0"/>
                              </a:rPr>
                              <m:t>,</m:t>
                            </m:r>
                            <m:sSub>
                              <m:sSubPr>
                                <m:ctrlPr>
                                  <a:rPr lang="en-US" b="0" i="1" smtClean="0">
                                    <a:latin typeface="Cambria Math" panose="02040503050406030204" pitchFamily="18" charset="0"/>
                                  </a:rPr>
                                </m:ctrlPr>
                              </m:sSubPr>
                              <m:e>
                                <m:r>
                                  <a:rPr lang="en-US" i="1">
                                    <a:latin typeface="Cambria Math" panose="02040503050406030204" pitchFamily="18" charset="0"/>
                                  </a:rPr>
                                  <m:t>𝑦</m:t>
                                </m:r>
                              </m:e>
                              <m:sub>
                                <m:r>
                                  <a:rPr lang="en-US" b="0" i="1" smtClean="0">
                                    <a:latin typeface="Cambria Math" panose="02040503050406030204" pitchFamily="18" charset="0"/>
                                  </a:rPr>
                                  <m:t>𝑡𝑎𝑟𝑔</m:t>
                                </m:r>
                              </m:sub>
                            </m:sSub>
                            <m:r>
                              <a:rPr lang="en-US" i="1">
                                <a:latin typeface="Cambria Math" panose="02040503050406030204" pitchFamily="18" charset="0"/>
                              </a:rPr>
                              <m:t>;</m:t>
                            </m:r>
                            <m:r>
                              <a:rPr lang="en-US" i="1">
                                <a:latin typeface="Cambria Math" panose="02040503050406030204" pitchFamily="18" charset="0"/>
                              </a:rPr>
                              <m:t>𝜃</m:t>
                            </m:r>
                          </m:e>
                        </m:d>
                      </m:e>
                    </m:func>
                  </m:oMath>
                </a14:m>
                <a:endParaRPr lang="en-US" b="0" dirty="0"/>
              </a:p>
              <a:p>
                <a:r>
                  <a:rPr lang="en-US" dirty="0"/>
                  <a:t>Recall Cross-Entropy loss from “L3 Intro to ML”:</a:t>
                </a:r>
              </a:p>
              <a:p>
                <a:pPr lvl="1"/>
                <a14:m>
                  <m:oMath xmlns:m="http://schemas.openxmlformats.org/officeDocument/2006/math">
                    <m:r>
                      <m:rPr>
                        <m:sty m:val="p"/>
                      </m:rPr>
                      <a:rPr lang="en-US" b="0" i="0" smtClean="0">
                        <a:latin typeface="Cambria Math" panose="02040503050406030204" pitchFamily="18" charset="0"/>
                      </a:rPr>
                      <m:t>Loss</m:t>
                    </m:r>
                    <m:d>
                      <m:dPr>
                        <m:ctrlPr>
                          <a:rPr lang="en-US" b="0" i="1" smtClean="0">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𝜃</m:t>
                        </m:r>
                      </m:e>
                    </m:d>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d>
                          <m:dPr>
                            <m:ctrlPr>
                              <a:rPr lang="en-US" b="0" i="1" smtClean="0">
                                <a:latin typeface="Cambria Math" panose="02040503050406030204" pitchFamily="18" charset="0"/>
                              </a:rPr>
                            </m:ctrlPr>
                          </m:dPr>
                          <m:e>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𝑗</m:t>
                                </m:r>
                                <m:r>
                                  <a:rPr lang="en-US" b="0" i="1" smtClean="0">
                                    <a:latin typeface="Cambria Math" panose="02040503050406030204" pitchFamily="18" charset="0"/>
                                  </a:rPr>
                                  <m:t>=1</m:t>
                                </m:r>
                              </m:sub>
                              <m:sup>
                                <m:r>
                                  <a:rPr lang="en-US" b="0" i="1" smtClean="0">
                                    <a:latin typeface="Cambria Math" panose="02040503050406030204" pitchFamily="18" charset="0"/>
                                  </a:rPr>
                                  <m:t>𝑘</m:t>
                                </m:r>
                              </m:sup>
                              <m:e>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exp</m:t>
                                    </m:r>
                                  </m:fName>
                                  <m:e>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sSub>
                                          <m:sSubPr>
                                            <m:ctrlPr>
                                              <a:rPr lang="en-US" i="1">
                                                <a:latin typeface="Cambria Math" panose="02040503050406030204" pitchFamily="18" charset="0"/>
                                              </a:rPr>
                                            </m:ctrlPr>
                                          </m:sSubPr>
                                          <m:e>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e>
                                            </m:d>
                                          </m:e>
                                          <m:sub>
                                            <m:r>
                                              <a:rPr lang="en-US" b="0" i="1" smtClean="0">
                                                <a:latin typeface="Cambria Math" panose="02040503050406030204" pitchFamily="18" charset="0"/>
                                              </a:rPr>
                                              <m:t>𝑗</m:t>
                                            </m:r>
                                          </m:sub>
                                        </m:sSub>
                                      </m:e>
                                    </m:d>
                                  </m:e>
                                </m:func>
                              </m:e>
                            </m:nary>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sSub>
                          <m:sSubPr>
                            <m:ctrlPr>
                              <a:rPr lang="en-US" i="1">
                                <a:latin typeface="Cambria Math" panose="02040503050406030204" pitchFamily="18" charset="0"/>
                              </a:rPr>
                            </m:ctrlPr>
                          </m:sSubPr>
                          <m:e>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e>
                            </m:d>
                          </m:e>
                          <m:sub>
                            <m:r>
                              <a:rPr lang="en-US" i="1">
                                <a:latin typeface="Cambria Math" panose="02040503050406030204" pitchFamily="18" charset="0"/>
                              </a:rPr>
                              <m:t>𝑦</m:t>
                            </m:r>
                          </m:sub>
                        </m:sSub>
                      </m:e>
                    </m:func>
                  </m:oMath>
                </a14:m>
                <a:endParaRPr lang="en-US" dirty="0"/>
              </a:p>
              <a:p>
                <a:r>
                  <a:rPr lang="en-US" dirty="0"/>
                  <a:t>The maximization problem aims to maximize logit </a:t>
                </a:r>
                <a14:m>
                  <m:oMath xmlns:m="http://schemas.openxmlformats.org/officeDocument/2006/math">
                    <m:sSub>
                      <m:sSubPr>
                        <m:ctrlPr>
                          <a:rPr lang="en-US" i="1">
                            <a:latin typeface="Cambria Math" panose="02040503050406030204" pitchFamily="18" charset="0"/>
                          </a:rPr>
                        </m:ctrlPr>
                      </m:sSub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e>
                            </m:d>
                          </m:e>
                        </m:d>
                      </m:e>
                      <m:sub>
                        <m:sSub>
                          <m:sSubPr>
                            <m:ctrlPr>
                              <a:rPr lang="en-US" b="0" i="1" smtClean="0">
                                <a:latin typeface="Cambria Math" panose="02040503050406030204" pitchFamily="18" charset="0"/>
                              </a:rPr>
                            </m:ctrlPr>
                          </m:sSubPr>
                          <m:e>
                            <m:r>
                              <a:rPr lang="en-US" i="1">
                                <a:latin typeface="Cambria Math" panose="02040503050406030204" pitchFamily="18" charset="0"/>
                              </a:rPr>
                              <m:t>𝑦</m:t>
                            </m:r>
                          </m:e>
                          <m:sub>
                            <m:r>
                              <a:rPr lang="en-US" b="0" i="1" smtClean="0">
                                <a:latin typeface="Cambria Math" panose="02040503050406030204" pitchFamily="18" charset="0"/>
                              </a:rPr>
                              <m:t>𝑡𝑎𝑟𝑔</m:t>
                            </m:r>
                          </m:sub>
                        </m:sSub>
                      </m:sub>
                    </m:sSub>
                  </m:oMath>
                </a14:m>
                <a:r>
                  <a:rPr lang="en-US" dirty="0"/>
                  <a:t> of the target class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𝑡𝑎𝑟𝑔</m:t>
                        </m:r>
                      </m:sub>
                    </m:sSub>
                  </m:oMath>
                </a14:m>
                <a:r>
                  <a:rPr lang="en-US" b="0" dirty="0"/>
                  <a:t>, and</a:t>
                </a:r>
                <a:r>
                  <a:rPr lang="en-US" dirty="0"/>
                  <a:t> minimize logit </a:t>
                </a:r>
                <a14:m>
                  <m:oMath xmlns:m="http://schemas.openxmlformats.org/officeDocument/2006/math">
                    <m:sSub>
                      <m:sSubPr>
                        <m:ctrlPr>
                          <a:rPr lang="en-US" i="1">
                            <a:latin typeface="Cambria Math" panose="02040503050406030204" pitchFamily="18" charset="0"/>
                          </a:rPr>
                        </m:ctrlPr>
                      </m:sSub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e>
                            </m:d>
                          </m:e>
                        </m:d>
                      </m:e>
                      <m:sub>
                        <m:r>
                          <a:rPr lang="en-US" i="1">
                            <a:latin typeface="Cambria Math" panose="02040503050406030204" pitchFamily="18" charset="0"/>
                          </a:rPr>
                          <m:t>𝑦</m:t>
                        </m:r>
                      </m:sub>
                    </m:sSub>
                  </m:oMath>
                </a14:m>
                <a:r>
                  <a:rPr lang="en-US" dirty="0"/>
                  <a:t> of the true class </a:t>
                </a:r>
                <a14:m>
                  <m:oMath xmlns:m="http://schemas.openxmlformats.org/officeDocument/2006/math">
                    <m:r>
                      <a:rPr lang="en-US" i="1">
                        <a:latin typeface="Cambria Math" panose="02040503050406030204" pitchFamily="18" charset="0"/>
                      </a:rPr>
                      <m:t>𝑦</m:t>
                    </m:r>
                  </m:oMath>
                </a14:m>
                <a:r>
                  <a:rPr lang="en-US" dirty="0"/>
                  <a:t>:</a:t>
                </a:r>
              </a:p>
              <a:p>
                <a:pPr lvl="1"/>
                <a14:m>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max</m:t>
                            </m:r>
                          </m:e>
                          <m:lim>
                            <m:r>
                              <a:rPr lang="en-US" i="1">
                                <a:latin typeface="Cambria Math" panose="02040503050406030204" pitchFamily="18" charset="0"/>
                              </a:rPr>
                              <m:t>𝛿</m:t>
                            </m:r>
                            <m:r>
                              <a:rPr lang="en-US" i="1">
                                <a:latin typeface="Cambria Math" panose="02040503050406030204" pitchFamily="18" charset="0"/>
                              </a:rPr>
                              <m:t>∈</m:t>
                            </m:r>
                            <m:r>
                              <m:rPr>
                                <m:sty m:val="p"/>
                              </m:rPr>
                              <a:rPr lang="en-US">
                                <a:latin typeface="Cambria Math" panose="02040503050406030204" pitchFamily="18" charset="0"/>
                              </a:rPr>
                              <m:t>Δ</m:t>
                            </m:r>
                          </m:lim>
                        </m:limLow>
                        <m:r>
                          <a:rPr lang="en-US" b="0" i="1" smtClean="0">
                            <a:latin typeface="Cambria Math" panose="02040503050406030204" pitchFamily="18" charset="0"/>
                          </a:rPr>
                          <m:t> </m:t>
                        </m:r>
                      </m:fName>
                      <m:e>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sSub>
                          <m:sSubPr>
                            <m:ctrlPr>
                              <a:rPr lang="en-US" b="0" i="1" smtClean="0">
                                <a:latin typeface="Cambria Math" panose="02040503050406030204" pitchFamily="18" charset="0"/>
                              </a:rPr>
                            </m:ctrlPr>
                          </m:sSubPr>
                          <m:e>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e>
                            </m:d>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𝑡𝑎𝑟𝑔</m:t>
                                </m:r>
                              </m:sub>
                            </m:sSub>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sSub>
                          <m:sSubPr>
                            <m:ctrlPr>
                              <a:rPr lang="en-US" i="1">
                                <a:latin typeface="Cambria Math" panose="02040503050406030204" pitchFamily="18" charset="0"/>
                              </a:rPr>
                            </m:ctrlPr>
                          </m:sSubPr>
                          <m:e>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e>
                            </m:d>
                          </m:e>
                          <m:sub>
                            <m:r>
                              <a:rPr lang="en-US" i="1">
                                <a:latin typeface="Cambria Math" panose="02040503050406030204" pitchFamily="18" charset="0"/>
                              </a:rPr>
                              <m:t>𝑦</m:t>
                            </m:r>
                          </m:sub>
                        </m:sSub>
                        <m:r>
                          <a:rPr lang="en-US" i="1">
                            <a:latin typeface="Cambria Math" panose="02040503050406030204" pitchFamily="18" charset="0"/>
                          </a:rPr>
                          <m:t>)</m:t>
                        </m:r>
                      </m:e>
                    </m:func>
                  </m:oMath>
                </a14:m>
                <a:endParaRPr lang="en-US" b="0" dirty="0"/>
              </a:p>
              <a:p>
                <a:r>
                  <a:rPr lang="en-US" dirty="0"/>
                  <a:t>An alternative is to maximize the logit </a:t>
                </a:r>
                <a14:m>
                  <m:oMath xmlns:m="http://schemas.openxmlformats.org/officeDocument/2006/math">
                    <m:sSub>
                      <m:sSubPr>
                        <m:ctrlPr>
                          <a:rPr lang="en-US" i="1">
                            <a:latin typeface="Cambria Math" panose="02040503050406030204" pitchFamily="18" charset="0"/>
                          </a:rPr>
                        </m:ctrlPr>
                      </m:sSub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e>
                            </m:d>
                          </m:e>
                        </m:d>
                      </m:e>
                      <m:sub>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𝑡𝑎𝑟𝑔</m:t>
                            </m:r>
                          </m:sub>
                        </m:sSub>
                      </m:sub>
                    </m:sSub>
                  </m:oMath>
                </a14:m>
                <a:r>
                  <a:rPr lang="en-US" dirty="0"/>
                  <a:t> of the target class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𝑡𝑎𝑟𝑔</m:t>
                        </m:r>
                      </m:sub>
                    </m:sSub>
                  </m:oMath>
                </a14:m>
                <a:r>
                  <a:rPr lang="en-US" dirty="0"/>
                  <a:t>, and minimize the logit </a:t>
                </a:r>
                <a14:m>
                  <m:oMath xmlns:m="http://schemas.openxmlformats.org/officeDocument/2006/math">
                    <m:sSub>
                      <m:sSubPr>
                        <m:ctrlPr>
                          <a:rPr lang="en-US" i="1">
                            <a:latin typeface="Cambria Math" panose="02040503050406030204" pitchFamily="18" charset="0"/>
                          </a:rPr>
                        </m:ctrlPr>
                      </m:sSub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e>
                            </m:d>
                          </m:e>
                        </m:d>
                      </m:e>
                      <m:sub>
                        <m:r>
                          <a:rPr lang="en-US" i="1">
                            <a:latin typeface="Cambria Math" panose="02040503050406030204" pitchFamily="18" charset="0"/>
                          </a:rPr>
                          <m:t>𝑦</m:t>
                        </m:r>
                        <m:r>
                          <a:rPr lang="en-US" b="0" i="1" smtClean="0">
                            <a:latin typeface="Cambria Math" panose="02040503050406030204" pitchFamily="18" charset="0"/>
                          </a:rPr>
                          <m:t>′</m:t>
                        </m:r>
                      </m:sub>
                    </m:sSub>
                  </m:oMath>
                </a14:m>
                <a:r>
                  <a:rPr lang="en-US" dirty="0"/>
                  <a:t> of all the other classes </a:t>
                </a:r>
                <a14:m>
                  <m:oMath xmlns:m="http://schemas.openxmlformats.org/officeDocument/2006/math">
                    <m:r>
                      <a:rPr lang="en-US" i="1" smtClean="0">
                        <a:latin typeface="Cambria Math" panose="02040503050406030204" pitchFamily="18" charset="0"/>
                      </a:rPr>
                      <m:t>𝑦</m:t>
                    </m:r>
                    <m:r>
                      <a:rPr lang="en-US" b="0" i="1" smtClean="0">
                        <a:latin typeface="Cambria Math" panose="02040503050406030204" pitchFamily="18" charset="0"/>
                      </a:rPr>
                      <m:t>′</m:t>
                    </m:r>
                  </m:oMath>
                </a14:m>
                <a:r>
                  <a:rPr lang="en-US" dirty="0"/>
                  <a:t>: </a:t>
                </a:r>
              </a:p>
              <a:p>
                <a:pPr lvl="1"/>
                <a14:m>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max</m:t>
                            </m:r>
                          </m:e>
                          <m:lim>
                            <m:r>
                              <a:rPr lang="en-US" i="1">
                                <a:latin typeface="Cambria Math" panose="02040503050406030204" pitchFamily="18" charset="0"/>
                              </a:rPr>
                              <m:t>𝛿</m:t>
                            </m:r>
                            <m:r>
                              <a:rPr lang="en-US" i="1">
                                <a:latin typeface="Cambria Math" panose="02040503050406030204" pitchFamily="18" charset="0"/>
                              </a:rPr>
                              <m:t>∈</m:t>
                            </m:r>
                            <m:r>
                              <m:rPr>
                                <m:sty m:val="p"/>
                              </m:rPr>
                              <a:rPr lang="en-US">
                                <a:latin typeface="Cambria Math" panose="02040503050406030204" pitchFamily="18" charset="0"/>
                              </a:rPr>
                              <m:t>Δ</m:t>
                            </m:r>
                          </m:lim>
                        </m:limLow>
                        <m:r>
                          <a:rPr lang="en-US" b="0" i="1" smtClean="0">
                            <a:latin typeface="Cambria Math" panose="02040503050406030204" pitchFamily="18" charset="0"/>
                          </a:rPr>
                          <m:t> </m:t>
                        </m:r>
                      </m:fName>
                      <m:e>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sSub>
                          <m:sSubPr>
                            <m:ctrlPr>
                              <a:rPr lang="en-US" i="1">
                                <a:latin typeface="Cambria Math" panose="02040503050406030204" pitchFamily="18" charset="0"/>
                              </a:rPr>
                            </m:ctrlPr>
                          </m:sSubPr>
                          <m:e>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e>
                            </m:d>
                          </m:e>
                          <m:sub>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𝑡𝑎𝑟𝑔</m:t>
                                </m:r>
                              </m:sub>
                            </m:sSub>
                          </m:sub>
                        </m:sSub>
                        <m:r>
                          <a:rPr lang="en-US" b="0" i="1" smtClean="0">
                            <a:latin typeface="Cambria Math" panose="02040503050406030204" pitchFamily="18" charset="0"/>
                          </a:rPr>
                          <m:t>−</m:t>
                        </m:r>
                        <m:nary>
                          <m:naryPr>
                            <m:chr m:val="∑"/>
                            <m:supHide m:val="on"/>
                            <m:ctrlPr>
                              <a:rPr lang="en-US" i="1">
                                <a:latin typeface="Cambria Math" panose="02040503050406030204" pitchFamily="18" charset="0"/>
                              </a:rPr>
                            </m:ctrlPr>
                          </m:naryPr>
                          <m:sub>
                            <m:sSup>
                              <m:sSupPr>
                                <m:ctrlPr>
                                  <a:rPr lang="en-US" i="1">
                                    <a:latin typeface="Cambria Math" panose="02040503050406030204" pitchFamily="18" charset="0"/>
                                  </a:rPr>
                                </m:ctrlPr>
                              </m:sSupPr>
                              <m:e>
                                <m:r>
                                  <a:rPr lang="en-US" i="1">
                                    <a:latin typeface="Cambria Math" panose="02040503050406030204" pitchFamily="18" charset="0"/>
                                  </a:rPr>
                                  <m:t>𝑦</m:t>
                                </m:r>
                              </m:e>
                              <m:sup>
                                <m:r>
                                  <a:rPr lang="en-US" i="1">
                                    <a:latin typeface="Cambria Math" panose="02040503050406030204" pitchFamily="18" charset="0"/>
                                  </a:rPr>
                                  <m:t>′</m:t>
                                </m:r>
                              </m:sup>
                            </m:sSup>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𝑡𝑎𝑟𝑔</m:t>
                                </m:r>
                              </m:sub>
                            </m:sSub>
                          </m:sub>
                          <m:sup/>
                          <m:e>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sSub>
                              <m:sSubPr>
                                <m:ctrlPr>
                                  <a:rPr lang="en-US" i="1">
                                    <a:latin typeface="Cambria Math" panose="02040503050406030204" pitchFamily="18" charset="0"/>
                                  </a:rPr>
                                </m:ctrlPr>
                              </m:sSubPr>
                              <m:e>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e>
                                </m:d>
                              </m:e>
                              <m:sub>
                                <m:sSup>
                                  <m:sSupPr>
                                    <m:ctrlPr>
                                      <a:rPr lang="en-US" i="1">
                                        <a:latin typeface="Cambria Math" panose="02040503050406030204" pitchFamily="18" charset="0"/>
                                      </a:rPr>
                                    </m:ctrlPr>
                                  </m:sSupPr>
                                  <m:e>
                                    <m:r>
                                      <a:rPr lang="en-US" i="1">
                                        <a:latin typeface="Cambria Math" panose="02040503050406030204" pitchFamily="18" charset="0"/>
                                      </a:rPr>
                                      <m:t>𝑦</m:t>
                                    </m:r>
                                  </m:e>
                                  <m:sup>
                                    <m:r>
                                      <a:rPr lang="en-US" i="1">
                                        <a:latin typeface="Cambria Math" panose="02040503050406030204" pitchFamily="18" charset="0"/>
                                      </a:rPr>
                                      <m:t>′</m:t>
                                    </m:r>
                                  </m:sup>
                                </m:sSup>
                              </m:sub>
                            </m:sSub>
                          </m:e>
                        </m:nary>
                        <m:r>
                          <a:rPr lang="en-US" i="1">
                            <a:latin typeface="Cambria Math" panose="02040503050406030204" pitchFamily="18" charset="0"/>
                          </a:rPr>
                          <m:t>)</m:t>
                        </m:r>
                      </m:e>
                    </m:func>
                  </m:oMath>
                </a14:m>
                <a:endParaRPr lang="en-US" dirty="0"/>
              </a:p>
              <a:p>
                <a:r>
                  <a:rPr lang="en-US" dirty="0"/>
                  <a:t>(We are optimizing the logits at the last linear layer before applying the SoftMax operator. Since SoftMax is a monotonically-increasing function, removing it does not affect the solution of </a:t>
                </a:r>
                <a14:m>
                  <m:oMath xmlns:m="http://schemas.openxmlformats.org/officeDocument/2006/math">
                    <m:r>
                      <a:rPr lang="en-US" i="1" smtClean="0">
                        <a:latin typeface="Cambria Math" panose="02040503050406030204" pitchFamily="18" charset="0"/>
                      </a:rPr>
                      <m:t>𝛿</m:t>
                    </m:r>
                  </m:oMath>
                </a14:m>
                <a:r>
                  <a:rPr lang="en-US" dirty="0"/>
                  <a:t>)</a:t>
                </a:r>
                <a:endParaRPr lang="en-SE" dirty="0"/>
              </a:p>
              <a:p>
                <a:endParaRPr lang="en-SE" dirty="0"/>
              </a:p>
            </p:txBody>
          </p:sp>
        </mc:Choice>
        <mc:Fallback xmlns="">
          <p:sp>
            <p:nvSpPr>
              <p:cNvPr id="3" name="Content Placeholder 2">
                <a:extLst>
                  <a:ext uri="{FF2B5EF4-FFF2-40B4-BE49-F238E27FC236}">
                    <a16:creationId xmlns:a16="http://schemas.microsoft.com/office/drawing/2014/main" id="{90FD51DF-1C5D-482F-9880-990FB8B0E829}"/>
                  </a:ext>
                </a:extLst>
              </p:cNvPr>
              <p:cNvSpPr>
                <a:spLocks noGrp="1" noRot="1" noChangeAspect="1" noMove="1" noResize="1" noEditPoints="1" noAdjustHandles="1" noChangeArrowheads="1" noChangeShapeType="1" noTextEdit="1"/>
              </p:cNvSpPr>
              <p:nvPr>
                <p:ph idx="1"/>
              </p:nvPr>
            </p:nvSpPr>
            <p:spPr>
              <a:xfrm>
                <a:off x="365779" y="1087862"/>
                <a:ext cx="8291264" cy="5661248"/>
              </a:xfrm>
              <a:blipFill>
                <a:blip r:embed="rId3"/>
                <a:stretch>
                  <a:fillRect l="-662" t="-1399" r="-588"/>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E94253C0-56A4-4AE0-BA76-FE3ACDBB78A2}"/>
              </a:ext>
            </a:extLst>
          </p:cNvPr>
          <p:cNvSpPr>
            <a:spLocks noGrp="1"/>
          </p:cNvSpPr>
          <p:nvPr>
            <p:ph type="sldNum" sz="quarter" idx="12"/>
          </p:nvPr>
        </p:nvSpPr>
        <p:spPr/>
        <p:txBody>
          <a:bodyPr/>
          <a:lstStyle/>
          <a:p>
            <a:pPr>
              <a:defRPr/>
            </a:pPr>
            <a:fld id="{F57F456A-00AF-44E6-8D70-638C0D0130FF}" type="slidenum">
              <a:rPr lang="en-US" altLang="zh-CN" smtClean="0"/>
              <a:pPr>
                <a:defRPr/>
              </a:pPr>
              <a:t>30</a:t>
            </a:fld>
            <a:endParaRPr lang="en-US" altLang="zh-CN"/>
          </a:p>
        </p:txBody>
      </p:sp>
    </p:spTree>
    <p:extLst>
      <p:ext uri="{BB962C8B-B14F-4D97-AF65-F5344CB8AC3E}">
        <p14:creationId xmlns:p14="http://schemas.microsoft.com/office/powerpoint/2010/main" val="304660319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E5B317-6C5A-4CEE-B963-341A59C706CC}"/>
              </a:ext>
            </a:extLst>
          </p:cNvPr>
          <p:cNvSpPr>
            <a:spLocks noGrp="1"/>
          </p:cNvSpPr>
          <p:nvPr>
            <p:ph type="title"/>
          </p:nvPr>
        </p:nvSpPr>
        <p:spPr/>
        <p:txBody>
          <a:bodyPr/>
          <a:lstStyle/>
          <a:p>
            <a:r>
              <a:rPr lang="en-US" sz="4400" dirty="0"/>
              <a:t>Targeted Attacks Examples</a:t>
            </a:r>
            <a:endParaRPr lang="en-SE" sz="4400" dirty="0"/>
          </a:p>
        </p:txBody>
      </p:sp>
      <p:sp>
        <p:nvSpPr>
          <p:cNvPr id="3" name="Content Placeholder 2">
            <a:extLst>
              <a:ext uri="{FF2B5EF4-FFF2-40B4-BE49-F238E27FC236}">
                <a16:creationId xmlns:a16="http://schemas.microsoft.com/office/drawing/2014/main" id="{6CFE0244-3FF6-4BCB-B516-EFE7475BDCE3}"/>
              </a:ext>
            </a:extLst>
          </p:cNvPr>
          <p:cNvSpPr>
            <a:spLocks noGrp="1"/>
          </p:cNvSpPr>
          <p:nvPr>
            <p:ph idx="1"/>
          </p:nvPr>
        </p:nvSpPr>
        <p:spPr>
          <a:xfrm>
            <a:off x="457200" y="5085183"/>
            <a:ext cx="8229600" cy="1444851"/>
          </a:xfrm>
        </p:spPr>
        <p:txBody>
          <a:bodyPr>
            <a:normAutofit fontScale="92500" lnSpcReduction="10000"/>
          </a:bodyPr>
          <a:lstStyle/>
          <a:p>
            <a:r>
              <a:rPr lang="en-US" dirty="0"/>
              <a:t>Note: It is possible for a targeted attack to succeed in fooling the classifier, but change to a different label than the target</a:t>
            </a:r>
            <a:endParaRPr lang="en-SE" dirty="0"/>
          </a:p>
        </p:txBody>
      </p:sp>
      <p:sp>
        <p:nvSpPr>
          <p:cNvPr id="4" name="Slide Number Placeholder 3">
            <a:extLst>
              <a:ext uri="{FF2B5EF4-FFF2-40B4-BE49-F238E27FC236}">
                <a16:creationId xmlns:a16="http://schemas.microsoft.com/office/drawing/2014/main" id="{B04A6181-0745-423F-859F-3D52E9E76371}"/>
              </a:ext>
            </a:extLst>
          </p:cNvPr>
          <p:cNvSpPr>
            <a:spLocks noGrp="1"/>
          </p:cNvSpPr>
          <p:nvPr>
            <p:ph type="sldNum" sz="quarter" idx="12"/>
          </p:nvPr>
        </p:nvSpPr>
        <p:spPr/>
        <p:txBody>
          <a:bodyPr/>
          <a:lstStyle/>
          <a:p>
            <a:pPr>
              <a:defRPr/>
            </a:pPr>
            <a:fld id="{F57F456A-00AF-44E6-8D70-638C0D0130FF}" type="slidenum">
              <a:rPr lang="en-US" altLang="zh-CN" smtClean="0"/>
              <a:pPr>
                <a:defRPr/>
              </a:pPr>
              <a:t>31</a:t>
            </a:fld>
            <a:endParaRPr lang="en-US" altLang="zh-CN"/>
          </a:p>
        </p:txBody>
      </p:sp>
      <p:pic>
        <p:nvPicPr>
          <p:cNvPr id="6" name="Picture 5">
            <a:extLst>
              <a:ext uri="{FF2B5EF4-FFF2-40B4-BE49-F238E27FC236}">
                <a16:creationId xmlns:a16="http://schemas.microsoft.com/office/drawing/2014/main" id="{3060636F-C50A-4CCA-98FA-9F12E5EC4A45}"/>
              </a:ext>
            </a:extLst>
          </p:cNvPr>
          <p:cNvPicPr>
            <a:picLocks noChangeAspect="1"/>
          </p:cNvPicPr>
          <p:nvPr/>
        </p:nvPicPr>
        <p:blipFill>
          <a:blip r:embed="rId2"/>
          <a:stretch>
            <a:fillRect/>
          </a:stretch>
        </p:blipFill>
        <p:spPr>
          <a:xfrm>
            <a:off x="1385372" y="1272235"/>
            <a:ext cx="6373255" cy="3735068"/>
          </a:xfrm>
          <a:prstGeom prst="rect">
            <a:avLst/>
          </a:prstGeom>
        </p:spPr>
      </p:pic>
    </p:spTree>
    <p:extLst>
      <p:ext uri="{BB962C8B-B14F-4D97-AF65-F5344CB8AC3E}">
        <p14:creationId xmlns:p14="http://schemas.microsoft.com/office/powerpoint/2010/main" val="63016497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3F262B-4EA7-4A4F-9BF5-AE8DD26B2D6D}"/>
              </a:ext>
            </a:extLst>
          </p:cNvPr>
          <p:cNvSpPr>
            <a:spLocks noGrp="1"/>
          </p:cNvSpPr>
          <p:nvPr>
            <p:ph type="title"/>
          </p:nvPr>
        </p:nvSpPr>
        <p:spPr/>
        <p:txBody>
          <a:bodyPr/>
          <a:lstStyle/>
          <a:p>
            <a:r>
              <a:rPr lang="en-US" dirty="0"/>
              <a:t>Physically-Realizable Attacks</a:t>
            </a:r>
            <a:endParaRPr lang="en-SE" dirty="0"/>
          </a:p>
        </p:txBody>
      </p:sp>
      <p:sp>
        <p:nvSpPr>
          <p:cNvPr id="3" name="Content Placeholder 2">
            <a:extLst>
              <a:ext uri="{FF2B5EF4-FFF2-40B4-BE49-F238E27FC236}">
                <a16:creationId xmlns:a16="http://schemas.microsoft.com/office/drawing/2014/main" id="{58545DF4-E36F-402C-9F0F-FE44A1C23D03}"/>
              </a:ext>
            </a:extLst>
          </p:cNvPr>
          <p:cNvSpPr>
            <a:spLocks noGrp="1"/>
          </p:cNvSpPr>
          <p:nvPr>
            <p:ph idx="1"/>
          </p:nvPr>
        </p:nvSpPr>
        <p:spPr>
          <a:xfrm>
            <a:off x="457200" y="1295399"/>
            <a:ext cx="8229600" cy="1599441"/>
          </a:xfrm>
        </p:spPr>
        <p:txBody>
          <a:bodyPr>
            <a:normAutofit fontScale="70000" lnSpcReduction="20000"/>
          </a:bodyPr>
          <a:lstStyle/>
          <a:p>
            <a:r>
              <a:rPr lang="en-US" dirty="0"/>
              <a:t>Instead of directly manipulating pixels, it is possible to modify physical objects and cause miss-classification</a:t>
            </a:r>
          </a:p>
          <a:p>
            <a:r>
              <a:rPr lang="en-US" dirty="0"/>
              <a:t>[</a:t>
            </a:r>
            <a:r>
              <a:rPr lang="en-US" dirty="0" err="1"/>
              <a:t>Evtimov</a:t>
            </a:r>
            <a:r>
              <a:rPr lang="en-US" dirty="0"/>
              <a:t> et al 2017]: Physical Adversarial Examples Against Deep Neural Networks</a:t>
            </a:r>
          </a:p>
          <a:p>
            <a:pPr lvl="1"/>
            <a:r>
              <a:rPr lang="en-US" dirty="0">
                <a:hlinkClick r:id="rId2"/>
              </a:rPr>
              <a:t>https://bair.berkeley.edu/blog/2017/12/30/yolo-attack/</a:t>
            </a:r>
            <a:r>
              <a:rPr lang="en-US" dirty="0"/>
              <a:t> </a:t>
            </a:r>
          </a:p>
        </p:txBody>
      </p:sp>
      <p:sp>
        <p:nvSpPr>
          <p:cNvPr id="4" name="Slide Number Placeholder 3">
            <a:extLst>
              <a:ext uri="{FF2B5EF4-FFF2-40B4-BE49-F238E27FC236}">
                <a16:creationId xmlns:a16="http://schemas.microsoft.com/office/drawing/2014/main" id="{D1BA8808-5431-4E82-B7DD-48DD10B4EB16}"/>
              </a:ext>
            </a:extLst>
          </p:cNvPr>
          <p:cNvSpPr>
            <a:spLocks noGrp="1"/>
          </p:cNvSpPr>
          <p:nvPr>
            <p:ph type="sldNum" sz="quarter" idx="12"/>
          </p:nvPr>
        </p:nvSpPr>
        <p:spPr/>
        <p:txBody>
          <a:bodyPr/>
          <a:lstStyle/>
          <a:p>
            <a:pPr>
              <a:defRPr/>
            </a:pPr>
            <a:fld id="{F57F456A-00AF-44E6-8D70-638C0D0130FF}" type="slidenum">
              <a:rPr lang="en-US" altLang="zh-CN" smtClean="0"/>
              <a:pPr>
                <a:defRPr/>
              </a:pPr>
              <a:t>32</a:t>
            </a:fld>
            <a:endParaRPr lang="en-US" altLang="zh-CN"/>
          </a:p>
        </p:txBody>
      </p:sp>
      <p:pic>
        <p:nvPicPr>
          <p:cNvPr id="8" name="Picture 7">
            <a:extLst>
              <a:ext uri="{FF2B5EF4-FFF2-40B4-BE49-F238E27FC236}">
                <a16:creationId xmlns:a16="http://schemas.microsoft.com/office/drawing/2014/main" id="{760AABF7-7E67-489C-AB7C-6EAB2700B5B9}"/>
              </a:ext>
            </a:extLst>
          </p:cNvPr>
          <p:cNvPicPr>
            <a:picLocks noChangeAspect="1"/>
          </p:cNvPicPr>
          <p:nvPr/>
        </p:nvPicPr>
        <p:blipFill>
          <a:blip r:embed="rId3"/>
          <a:stretch>
            <a:fillRect/>
          </a:stretch>
        </p:blipFill>
        <p:spPr>
          <a:xfrm>
            <a:off x="457200" y="2944878"/>
            <a:ext cx="8229600" cy="3879669"/>
          </a:xfrm>
          <a:prstGeom prst="rect">
            <a:avLst/>
          </a:prstGeom>
        </p:spPr>
      </p:pic>
    </p:spTree>
    <p:extLst>
      <p:ext uri="{BB962C8B-B14F-4D97-AF65-F5344CB8AC3E}">
        <p14:creationId xmlns:p14="http://schemas.microsoft.com/office/powerpoint/2010/main" val="224954838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05B082-0F18-4E76-AEA9-0D0EC7EED458}"/>
              </a:ext>
            </a:extLst>
          </p:cNvPr>
          <p:cNvSpPr>
            <a:spLocks noGrp="1"/>
          </p:cNvSpPr>
          <p:nvPr>
            <p:ph type="title"/>
          </p:nvPr>
        </p:nvSpPr>
        <p:spPr/>
        <p:txBody>
          <a:bodyPr/>
          <a:lstStyle/>
          <a:p>
            <a:r>
              <a:rPr lang="en-US" sz="3600" dirty="0"/>
              <a:t>An optimization approach to creating robust adversarial examples</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45CA788-FE7F-4C04-BEAE-3F6ECD35CE48}"/>
                  </a:ext>
                </a:extLst>
              </p:cNvPr>
              <p:cNvSpPr>
                <a:spLocks noGrp="1"/>
              </p:cNvSpPr>
              <p:nvPr>
                <p:ph idx="1"/>
              </p:nvPr>
            </p:nvSpPr>
            <p:spPr>
              <a:xfrm>
                <a:off x="457200" y="1295400"/>
                <a:ext cx="8229600" cy="3645768"/>
              </a:xfrm>
            </p:spPr>
            <p:txBody>
              <a:bodyPr>
                <a:normAutofit fontScale="70000" lnSpcReduction="20000"/>
              </a:bodyPr>
              <a:lstStyle/>
              <a:p>
                <a:r>
                  <a:rPr lang="en-US" dirty="0"/>
                  <a:t>The following optimization problem for targeted attack aims to minimize the cost function for input </a:t>
                </a:r>
                <a14:m>
                  <m:oMath xmlns:m="http://schemas.openxmlformats.org/officeDocument/2006/math">
                    <m:r>
                      <a:rPr lang="en-US" i="1" dirty="0" smtClean="0">
                        <a:latin typeface="Cambria Math" panose="02040503050406030204" pitchFamily="18" charset="0"/>
                      </a:rPr>
                      <m:t>𝑥</m:t>
                    </m:r>
                    <m:r>
                      <a:rPr lang="en-US" i="1" dirty="0" smtClean="0">
                        <a:latin typeface="Cambria Math" panose="02040503050406030204" pitchFamily="18" charset="0"/>
                      </a:rPr>
                      <m:t>+</m:t>
                    </m:r>
                    <m:r>
                      <a:rPr lang="en-US" b="0" i="1" dirty="0" smtClean="0">
                        <a:latin typeface="Cambria Math" panose="02040503050406030204" pitchFamily="18" charset="0"/>
                      </a:rPr>
                      <m:t>𝛿</m:t>
                    </m:r>
                  </m:oMath>
                </a14:m>
                <a:r>
                  <a:rPr lang="en-US" dirty="0"/>
                  <a:t> and target label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𝑡𝑎𝑟𝑔</m:t>
                        </m:r>
                      </m:sub>
                    </m:sSub>
                  </m:oMath>
                </a14:m>
                <a:r>
                  <a:rPr lang="en-US" dirty="0"/>
                  <a:t> (</a:t>
                </a:r>
                <a14:m>
                  <m:oMath xmlns:m="http://schemas.openxmlformats.org/officeDocument/2006/math">
                    <m:r>
                      <a:rPr lang="en-US">
                        <a:latin typeface="Cambria Math" panose="02040503050406030204" pitchFamily="18" charset="0"/>
                      </a:rPr>
                      <m:t>𝜆</m:t>
                    </m:r>
                  </m:oMath>
                </a14:m>
                <a:r>
                  <a:rPr lang="en-US" dirty="0"/>
                  <a:t> is the Lagrange multiplier; the objective tries to minimize the perturbation </a:t>
                </a:r>
                <a14:m>
                  <m:oMath xmlns:m="http://schemas.openxmlformats.org/officeDocument/2006/math">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𝛿</m:t>
                            </m:r>
                          </m:e>
                        </m:d>
                      </m:e>
                      <m:sub>
                        <m:r>
                          <a:rPr lang="en-US" i="1">
                            <a:latin typeface="Cambria Math" panose="02040503050406030204" pitchFamily="18" charset="0"/>
                          </a:rPr>
                          <m:t>𝑝</m:t>
                        </m:r>
                      </m:sub>
                    </m:sSub>
                  </m:oMath>
                </a14:m>
                <a:r>
                  <a:rPr lang="en-US" dirty="0"/>
                  <a:t> instead of putting a hard bound on </a:t>
                </a:r>
                <a14:m>
                  <m:oMath xmlns:m="http://schemas.openxmlformats.org/officeDocument/2006/math">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𝛿</m:t>
                            </m:r>
                          </m:e>
                        </m:d>
                      </m:e>
                      <m:sub>
                        <m:r>
                          <a:rPr lang="en-US" i="1">
                            <a:latin typeface="Cambria Math" panose="02040503050406030204" pitchFamily="18" charset="0"/>
                          </a:rPr>
                          <m:t>𝑝</m:t>
                        </m:r>
                      </m:sub>
                    </m:sSub>
                  </m:oMath>
                </a14:m>
                <a:r>
                  <a:rPr lang="en-US" dirty="0"/>
                  <a:t>)</a:t>
                </a:r>
              </a:p>
              <a:p>
                <a:pPr lvl="1"/>
                <a14:m>
                  <m:oMath xmlns:m="http://schemas.openxmlformats.org/officeDocument/2006/math">
                    <m:func>
                      <m:funcPr>
                        <m:ctrlPr>
                          <a:rPr lang="en-US" b="0" i="1" smtClean="0">
                            <a:latin typeface="Cambria Math" panose="02040503050406030204" pitchFamily="18" charset="0"/>
                          </a:rPr>
                        </m:ctrlPr>
                      </m:funcPr>
                      <m:fName>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argmin</m:t>
                            </m:r>
                          </m:e>
                          <m:sub>
                            <m:r>
                              <a:rPr lang="en-US" b="0" i="1" smtClean="0">
                                <a:latin typeface="Cambria Math" panose="02040503050406030204" pitchFamily="18" charset="0"/>
                              </a:rPr>
                              <m:t>𝛿</m:t>
                            </m:r>
                          </m:sub>
                        </m:sSub>
                      </m:fName>
                      <m:e>
                        <m:r>
                          <a:rPr lang="en-US" b="0" i="1" smtClean="0">
                            <a:latin typeface="Cambria Math" panose="02040503050406030204" pitchFamily="18" charset="0"/>
                          </a:rPr>
                          <m:t>𝜆</m:t>
                        </m:r>
                        <m:sSub>
                          <m:sSubPr>
                            <m:ctrlPr>
                              <a:rPr lang="en-US" b="0" i="1" smtClean="0">
                                <a:latin typeface="Cambria Math" panose="02040503050406030204" pitchFamily="18" charset="0"/>
                              </a:rPr>
                            </m:ctrlPr>
                          </m:sSub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𝛿</m:t>
                                </m:r>
                              </m:e>
                            </m:d>
                          </m:e>
                          <m:sub>
                            <m:r>
                              <a:rPr lang="en-US" b="0" i="1" smtClean="0">
                                <a:latin typeface="Cambria Math" panose="02040503050406030204" pitchFamily="18" charset="0"/>
                              </a:rPr>
                              <m:t>𝑝</m:t>
                            </m:r>
                          </m:sub>
                        </m:sSub>
                        <m:r>
                          <a:rPr lang="en-US" b="0" i="1" smtClean="0">
                            <a:latin typeface="Cambria Math" panose="02040503050406030204" pitchFamily="18" charset="0"/>
                          </a:rPr>
                          <m:t>+</m:t>
                        </m:r>
                        <m:r>
                          <a:rPr lang="en-US" b="0" i="1" smtClean="0">
                            <a:latin typeface="Cambria Math" panose="02040503050406030204" pitchFamily="18" charset="0"/>
                          </a:rPr>
                          <m:t>𝐽</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𝜃</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𝛿</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𝑡𝑎𝑟𝑔</m:t>
                            </m:r>
                          </m:sub>
                        </m:sSub>
                        <m:r>
                          <a:rPr lang="en-US" b="0" i="1" smtClean="0">
                            <a:latin typeface="Cambria Math" panose="02040503050406030204" pitchFamily="18" charset="0"/>
                          </a:rPr>
                          <m:t>)</m:t>
                        </m:r>
                      </m:e>
                    </m:func>
                  </m:oMath>
                </a14:m>
                <a:endParaRPr lang="en-US" b="0" dirty="0"/>
              </a:p>
              <a:p>
                <a:r>
                  <a:rPr lang="en-US" dirty="0"/>
                  <a:t>To create a universal perturbation for robust adversarial examples, enhance the training dataset with multiple (</a:t>
                </a:r>
                <a14:m>
                  <m:oMath xmlns:m="http://schemas.openxmlformats.org/officeDocument/2006/math">
                    <m:r>
                      <a:rPr lang="en-US" b="0" i="1" smtClean="0">
                        <a:latin typeface="Cambria Math" panose="02040503050406030204" pitchFamily="18" charset="0"/>
                      </a:rPr>
                      <m:t>𝑘</m:t>
                    </m:r>
                  </m:oMath>
                </a14:m>
                <a:r>
                  <a:rPr lang="en-US" dirty="0"/>
                  <a:t>) variants of the input image at different viewing angles and lighting conditions</a:t>
                </a:r>
              </a:p>
              <a:p>
                <a:pPr lvl="1"/>
                <a14:m>
                  <m:oMath xmlns:m="http://schemas.openxmlformats.org/officeDocument/2006/math">
                    <m:func>
                      <m:funcPr>
                        <m:ctrlPr>
                          <a:rPr lang="en-US" i="1">
                            <a:latin typeface="Cambria Math" panose="02040503050406030204" pitchFamily="18" charset="0"/>
                          </a:rPr>
                        </m:ctrlPr>
                      </m:funcPr>
                      <m:fName>
                        <m:sSub>
                          <m:sSubPr>
                            <m:ctrlPr>
                              <a:rPr lang="en-US" i="1">
                                <a:latin typeface="Cambria Math" panose="02040503050406030204" pitchFamily="18" charset="0"/>
                              </a:rPr>
                            </m:ctrlPr>
                          </m:sSubPr>
                          <m:e>
                            <m:r>
                              <m:rPr>
                                <m:sty m:val="p"/>
                              </m:rPr>
                              <a:rPr lang="en-US">
                                <a:latin typeface="Cambria Math" panose="02040503050406030204" pitchFamily="18" charset="0"/>
                              </a:rPr>
                              <m:t>argmin</m:t>
                            </m:r>
                          </m:e>
                          <m:sub>
                            <m:r>
                              <a:rPr lang="en-US" i="1">
                                <a:latin typeface="Cambria Math" panose="02040503050406030204" pitchFamily="18" charset="0"/>
                              </a:rPr>
                              <m:t>𝛿</m:t>
                            </m:r>
                          </m:sub>
                        </m:sSub>
                      </m:fName>
                      <m:e>
                        <m:r>
                          <a:rPr lang="en-US" i="1">
                            <a:latin typeface="Cambria Math" panose="02040503050406030204" pitchFamily="18" charset="0"/>
                          </a:rPr>
                          <m:t>𝜆</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𝛿</m:t>
                                </m:r>
                              </m:e>
                            </m:d>
                          </m:e>
                          <m:sub>
                            <m:r>
                              <a:rPr lang="en-US" i="1">
                                <a:latin typeface="Cambria Math" panose="02040503050406030204" pitchFamily="18" charset="0"/>
                              </a:rPr>
                              <m:t>𝑝</m:t>
                            </m:r>
                          </m:sub>
                        </m:sSub>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𝑘</m:t>
                            </m:r>
                          </m:den>
                        </m:f>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𝑘</m:t>
                            </m:r>
                          </m:sup>
                          <m:e>
                            <m:r>
                              <a:rPr lang="en-US" i="1">
                                <a:latin typeface="Cambria Math" panose="02040503050406030204" pitchFamily="18" charset="0"/>
                              </a:rPr>
                              <m:t>𝐽</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e>
                            </m:d>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𝑦</m:t>
                                </m:r>
                              </m:e>
                              <m:sup>
                                <m:r>
                                  <a:rPr lang="en-US" i="1">
                                    <a:latin typeface="Cambria Math" panose="02040503050406030204" pitchFamily="18" charset="0"/>
                                  </a:rPr>
                                  <m:t>∗</m:t>
                                </m:r>
                              </m:sup>
                            </m:sSup>
                            <m:r>
                              <a:rPr lang="en-US" i="1">
                                <a:latin typeface="Cambria Math" panose="02040503050406030204" pitchFamily="18" charset="0"/>
                              </a:rPr>
                              <m:t>)</m:t>
                            </m:r>
                          </m:e>
                        </m:nary>
                      </m:e>
                    </m:func>
                  </m:oMath>
                </a14:m>
                <a:endParaRPr lang="en-SE" dirty="0"/>
              </a:p>
            </p:txBody>
          </p:sp>
        </mc:Choice>
        <mc:Fallback xmlns="">
          <p:sp>
            <p:nvSpPr>
              <p:cNvPr id="3" name="Content Placeholder 2">
                <a:extLst>
                  <a:ext uri="{FF2B5EF4-FFF2-40B4-BE49-F238E27FC236}">
                    <a16:creationId xmlns:a16="http://schemas.microsoft.com/office/drawing/2014/main" id="{045CA788-FE7F-4C04-BEAE-3F6ECD35CE48}"/>
                  </a:ext>
                </a:extLst>
              </p:cNvPr>
              <p:cNvSpPr>
                <a:spLocks noGrp="1" noRot="1" noChangeAspect="1" noMove="1" noResize="1" noEditPoints="1" noAdjustHandles="1" noChangeArrowheads="1" noChangeShapeType="1" noTextEdit="1"/>
              </p:cNvSpPr>
              <p:nvPr>
                <p:ph idx="1"/>
              </p:nvPr>
            </p:nvSpPr>
            <p:spPr>
              <a:xfrm>
                <a:off x="457200" y="1295400"/>
                <a:ext cx="8229600" cy="3645768"/>
              </a:xfrm>
              <a:blipFill>
                <a:blip r:embed="rId3"/>
                <a:stretch>
                  <a:fillRect l="-815" t="-2843" r="-889" b="-15719"/>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4B2C7595-4CDF-4408-A32C-14D807D51115}"/>
              </a:ext>
            </a:extLst>
          </p:cNvPr>
          <p:cNvSpPr>
            <a:spLocks noGrp="1"/>
          </p:cNvSpPr>
          <p:nvPr>
            <p:ph type="sldNum" sz="quarter" idx="12"/>
          </p:nvPr>
        </p:nvSpPr>
        <p:spPr/>
        <p:txBody>
          <a:bodyPr/>
          <a:lstStyle/>
          <a:p>
            <a:pPr>
              <a:defRPr/>
            </a:pPr>
            <a:fld id="{F57F456A-00AF-44E6-8D70-638C0D0130FF}" type="slidenum">
              <a:rPr lang="en-US" altLang="zh-CN" smtClean="0"/>
              <a:pPr>
                <a:defRPr/>
              </a:pPr>
              <a:t>33</a:t>
            </a:fld>
            <a:endParaRPr lang="en-US" altLang="zh-CN"/>
          </a:p>
        </p:txBody>
      </p:sp>
      <p:pic>
        <p:nvPicPr>
          <p:cNvPr id="23" name="Picture 22">
            <a:extLst>
              <a:ext uri="{FF2B5EF4-FFF2-40B4-BE49-F238E27FC236}">
                <a16:creationId xmlns:a16="http://schemas.microsoft.com/office/drawing/2014/main" id="{24F66140-ED96-4208-8F6B-3721A7D54027}"/>
              </a:ext>
            </a:extLst>
          </p:cNvPr>
          <p:cNvPicPr>
            <a:picLocks noChangeAspect="1"/>
          </p:cNvPicPr>
          <p:nvPr/>
        </p:nvPicPr>
        <p:blipFill>
          <a:blip r:embed="rId4"/>
          <a:stretch>
            <a:fillRect/>
          </a:stretch>
        </p:blipFill>
        <p:spPr>
          <a:xfrm>
            <a:off x="823389" y="5085184"/>
            <a:ext cx="7497221" cy="1247949"/>
          </a:xfrm>
          <a:prstGeom prst="rect">
            <a:avLst/>
          </a:prstGeom>
        </p:spPr>
      </p:pic>
    </p:spTree>
    <p:extLst>
      <p:ext uri="{BB962C8B-B14F-4D97-AF65-F5344CB8AC3E}">
        <p14:creationId xmlns:p14="http://schemas.microsoft.com/office/powerpoint/2010/main" val="99531276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CAA2E0-800E-40DA-B1AB-E58EFA2337F5}"/>
              </a:ext>
            </a:extLst>
          </p:cNvPr>
          <p:cNvSpPr>
            <a:spLocks noGrp="1"/>
          </p:cNvSpPr>
          <p:nvPr>
            <p:ph type="title"/>
          </p:nvPr>
        </p:nvSpPr>
        <p:spPr/>
        <p:txBody>
          <a:bodyPr/>
          <a:lstStyle/>
          <a:p>
            <a:r>
              <a:rPr lang="en-US" sz="3600" dirty="0"/>
              <a:t>Optimizing Spatial Constraints</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C645F6E-B6F6-4C23-8456-056CC0A151AA}"/>
                  </a:ext>
                </a:extLst>
              </p:cNvPr>
              <p:cNvSpPr>
                <a:spLocks noGrp="1"/>
              </p:cNvSpPr>
              <p:nvPr>
                <p:ph idx="1"/>
              </p:nvPr>
            </p:nvSpPr>
            <p:spPr>
              <a:xfrm>
                <a:off x="457200" y="1052736"/>
                <a:ext cx="8229600" cy="3096343"/>
              </a:xfrm>
            </p:spPr>
            <p:txBody>
              <a:bodyPr>
                <a:normAutofit fontScale="62500" lnSpcReduction="20000"/>
              </a:bodyPr>
              <a:lstStyle/>
              <a:p>
                <a:r>
                  <a:rPr lang="en-US" sz="3200" dirty="0"/>
                  <a:t>To make the perturbation imperceptible to humans, we add </a:t>
                </a:r>
                <a:r>
                  <a:rPr lang="en-US" sz="3200" dirty="0">
                    <a:solidFill>
                      <a:schemeClr val="tx1"/>
                    </a:solidFill>
                  </a:rPr>
                  <a:t>a mask </a:t>
                </a: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𝑀</m:t>
                        </m:r>
                      </m:e>
                      <m:sub>
                        <m:r>
                          <a:rPr lang="en-US" b="0" i="1" smtClean="0">
                            <a:solidFill>
                              <a:schemeClr val="tx1"/>
                            </a:solidFill>
                            <a:latin typeface="Cambria Math" panose="02040503050406030204" pitchFamily="18" charset="0"/>
                          </a:rPr>
                          <m:t>𝑥</m:t>
                        </m:r>
                      </m:sub>
                    </m:sSub>
                  </m:oMath>
                </a14:m>
                <a:r>
                  <a:rPr lang="en-US" b="0" i="1" dirty="0">
                    <a:latin typeface="Cambria Math" panose="02040503050406030204" pitchFamily="18" charset="0"/>
                  </a:rPr>
                  <a:t> </a:t>
                </a:r>
                <a:r>
                  <a:rPr lang="en-US" dirty="0"/>
                  <a:t>to localize the perturbation to specific areas of the Stop Sign to mimic vandalism:</a:t>
                </a:r>
                <a:endParaRPr lang="en-US" b="0" i="1" dirty="0">
                  <a:latin typeface="Cambria Math" panose="02040503050406030204" pitchFamily="18" charset="0"/>
                </a:endParaRPr>
              </a:p>
              <a:p>
                <a:pPr lvl="1"/>
                <a14:m>
                  <m:oMath xmlns:m="http://schemas.openxmlformats.org/officeDocument/2006/math">
                    <m:func>
                      <m:funcPr>
                        <m:ctrlPr>
                          <a:rPr lang="en-US" b="0" i="1" smtClean="0">
                            <a:latin typeface="Cambria Math" panose="02040503050406030204" pitchFamily="18" charset="0"/>
                          </a:rPr>
                        </m:ctrlPr>
                      </m:funcPr>
                      <m:fName>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argmin</m:t>
                            </m:r>
                          </m:e>
                          <m:sub>
                            <m:r>
                              <a:rPr lang="en-US" b="0" i="1" smtClean="0">
                                <a:latin typeface="Cambria Math" panose="02040503050406030204" pitchFamily="18" charset="0"/>
                              </a:rPr>
                              <m:t>𝛿</m:t>
                            </m:r>
                          </m:sub>
                        </m:sSub>
                      </m:fName>
                      <m:e>
                        <m:r>
                          <a:rPr lang="en-US" b="0" i="1" smtClean="0">
                            <a:latin typeface="Cambria Math" panose="02040503050406030204" pitchFamily="18" charset="0"/>
                          </a:rPr>
                          <m:t>𝜆</m:t>
                        </m:r>
                        <m:sSub>
                          <m:sSubPr>
                            <m:ctrlPr>
                              <a:rPr lang="en-US" b="0" i="1" smtClean="0">
                                <a:latin typeface="Cambria Math" panose="02040503050406030204" pitchFamily="18" charset="0"/>
                              </a:rPr>
                            </m:ctrlPr>
                          </m:sSubPr>
                          <m:e>
                            <m:d>
                              <m:dPr>
                                <m:begChr m:val="‖"/>
                                <m:endChr m:val="‖"/>
                                <m:ctrlPr>
                                  <a:rPr lang="en-US" b="0" i="1" smtClean="0">
                                    <a:latin typeface="Cambria Math" panose="02040503050406030204" pitchFamily="18" charset="0"/>
                                  </a:rPr>
                                </m:ctrlPr>
                              </m:dPr>
                              <m:e>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𝑀</m:t>
                                    </m:r>
                                  </m:e>
                                  <m:sub>
                                    <m:r>
                                      <a:rPr lang="en-US" b="0" i="1" smtClean="0">
                                        <a:solidFill>
                                          <a:srgbClr val="FF0000"/>
                                        </a:solidFill>
                                        <a:latin typeface="Cambria Math" panose="02040503050406030204" pitchFamily="18" charset="0"/>
                                      </a:rPr>
                                      <m:t>𝑥</m:t>
                                    </m:r>
                                  </m:sub>
                                </m:sSub>
                                <m:r>
                                  <a:rPr lang="en-US" b="0" i="1" smtClean="0">
                                    <a:solidFill>
                                      <a:srgbClr val="FF0000"/>
                                    </a:solidFill>
                                    <a:latin typeface="Cambria Math" panose="02040503050406030204" pitchFamily="18" charset="0"/>
                                  </a:rPr>
                                  <m:t>⋅</m:t>
                                </m:r>
                                <m:r>
                                  <a:rPr lang="en-US" b="0" i="1" smtClean="0">
                                    <a:latin typeface="Cambria Math" panose="02040503050406030204" pitchFamily="18" charset="0"/>
                                  </a:rPr>
                                  <m:t>𝛿</m:t>
                                </m:r>
                              </m:e>
                            </m:d>
                          </m:e>
                          <m:sub>
                            <m:r>
                              <a:rPr lang="en-US" b="0" i="1" smtClean="0">
                                <a:latin typeface="Cambria Math" panose="02040503050406030204" pitchFamily="18" charset="0"/>
                              </a:rPr>
                              <m:t>𝑝</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𝑘</m:t>
                            </m:r>
                          </m:den>
                        </m:f>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𝑘</m:t>
                            </m:r>
                          </m:sup>
                          <m:e>
                            <m:r>
                              <a:rPr lang="en-US" i="1">
                                <a:latin typeface="Cambria Math" panose="02040503050406030204" pitchFamily="18" charset="0"/>
                              </a:rPr>
                              <m:t>𝐽</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sSub>
                                  <m:sSubPr>
                                    <m:ctrlPr>
                                      <a:rPr lang="en-US" i="1" smtClean="0">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𝑀</m:t>
                                    </m:r>
                                  </m:e>
                                  <m:sub>
                                    <m:r>
                                      <a:rPr lang="en-US" i="1">
                                        <a:solidFill>
                                          <a:srgbClr val="FF0000"/>
                                        </a:solidFill>
                                        <a:latin typeface="Cambria Math" panose="02040503050406030204" pitchFamily="18" charset="0"/>
                                      </a:rPr>
                                      <m:t>𝑥</m:t>
                                    </m:r>
                                  </m:sub>
                                </m:sSub>
                                <m:r>
                                  <a:rPr lang="en-US" i="1">
                                    <a:solidFill>
                                      <a:srgbClr val="FF0000"/>
                                    </a:solidFill>
                                    <a:latin typeface="Cambria Math" panose="02040503050406030204" pitchFamily="18" charset="0"/>
                                  </a:rPr>
                                  <m:t>⋅</m:t>
                                </m:r>
                                <m:r>
                                  <a:rPr lang="en-US" i="1">
                                    <a:latin typeface="Cambria Math" panose="02040503050406030204" pitchFamily="18" charset="0"/>
                                  </a:rPr>
                                  <m:t>𝛿</m:t>
                                </m:r>
                              </m:e>
                            </m:d>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𝑦</m:t>
                                </m:r>
                              </m:e>
                              <m:sup>
                                <m:r>
                                  <a:rPr lang="en-US" i="1">
                                    <a:latin typeface="Cambria Math" panose="02040503050406030204" pitchFamily="18" charset="0"/>
                                  </a:rPr>
                                  <m:t>∗</m:t>
                                </m:r>
                              </m:sup>
                            </m:sSup>
                            <m:r>
                              <a:rPr lang="en-US" i="1">
                                <a:latin typeface="Cambria Math" panose="02040503050406030204" pitchFamily="18" charset="0"/>
                              </a:rPr>
                              <m:t>)</m:t>
                            </m:r>
                          </m:e>
                        </m:nary>
                      </m:e>
                    </m:func>
                  </m:oMath>
                </a14:m>
                <a:endParaRPr lang="en-US" dirty="0"/>
              </a:p>
              <a:p>
                <a:pPr lvl="1"/>
                <a:r>
                  <a:rPr lang="en-US" dirty="0"/>
                  <a:t>Use </a:t>
                </a:r>
                <a14:m>
                  <m:oMath xmlns:m="http://schemas.openxmlformats.org/officeDocument/2006/math">
                    <m:sSub>
                      <m:sSubPr>
                        <m:ctrlPr>
                          <a:rPr lang="en-US" i="1">
                            <a:latin typeface="Cambria Math" panose="02040503050406030204" pitchFamily="18" charset="0"/>
                          </a:rPr>
                        </m:ctrlPr>
                      </m:sSubPr>
                      <m:e>
                        <m:r>
                          <a:rPr lang="en-US">
                            <a:latin typeface="Cambria Math" panose="02040503050406030204" pitchFamily="18" charset="0"/>
                          </a:rPr>
                          <m:t>𝑙</m:t>
                        </m:r>
                      </m:e>
                      <m:sub>
                        <m:r>
                          <a:rPr lang="en-US">
                            <a:latin typeface="Cambria Math" panose="02040503050406030204" pitchFamily="18" charset="0"/>
                          </a:rPr>
                          <m:t>1</m:t>
                        </m:r>
                      </m:sub>
                    </m:sSub>
                  </m:oMath>
                </a14:m>
                <a:r>
                  <a:rPr lang="en-US" dirty="0"/>
                  <a:t> norm in </a:t>
                </a:r>
                <a14:m>
                  <m:oMath xmlns:m="http://schemas.openxmlformats.org/officeDocument/2006/math">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a:latin typeface="Cambria Math" panose="02040503050406030204" pitchFamily="18" charset="0"/>
                                  </a:rPr>
                                  <m:t>𝑀</m:t>
                                </m:r>
                              </m:e>
                              <m:sub>
                                <m:r>
                                  <a:rPr lang="en-US">
                                    <a:latin typeface="Cambria Math" panose="02040503050406030204" pitchFamily="18" charset="0"/>
                                  </a:rPr>
                                  <m:t>𝑥</m:t>
                                </m:r>
                              </m:sub>
                            </m:sSub>
                            <m:r>
                              <a:rPr lang="en-US">
                                <a:latin typeface="Cambria Math" panose="02040503050406030204" pitchFamily="18" charset="0"/>
                              </a:rPr>
                              <m:t>⋅</m:t>
                            </m:r>
                            <m:r>
                              <a:rPr lang="en-US">
                                <a:latin typeface="Cambria Math" panose="02040503050406030204" pitchFamily="18" charset="0"/>
                              </a:rPr>
                              <m:t>𝛿</m:t>
                            </m:r>
                          </m:e>
                        </m:d>
                      </m:e>
                      <m:sub>
                        <m:r>
                          <a:rPr lang="en-US">
                            <a:latin typeface="Cambria Math" panose="02040503050406030204" pitchFamily="18" charset="0"/>
                          </a:rPr>
                          <m:t>1</m:t>
                        </m:r>
                      </m:sub>
                    </m:sSub>
                  </m:oMath>
                </a14:m>
                <a:r>
                  <a:rPr lang="en-US" dirty="0"/>
                  <a:t> to find the most vulnerable regions (since </a:t>
                </a:r>
                <a14:m>
                  <m:oMath xmlns:m="http://schemas.openxmlformats.org/officeDocument/2006/math">
                    <m:sSub>
                      <m:sSubPr>
                        <m:ctrlPr>
                          <a:rPr lang="en-US" i="1">
                            <a:latin typeface="Cambria Math" panose="02040503050406030204" pitchFamily="18" charset="0"/>
                          </a:rPr>
                        </m:ctrlPr>
                      </m:sSubPr>
                      <m:e>
                        <m:r>
                          <a:rPr lang="en-US">
                            <a:latin typeface="Cambria Math" panose="02040503050406030204" pitchFamily="18" charset="0"/>
                          </a:rPr>
                          <m:t>𝑙</m:t>
                        </m:r>
                      </m:e>
                      <m:sub>
                        <m:r>
                          <a:rPr lang="en-US">
                            <a:latin typeface="Cambria Math" panose="02040503050406030204" pitchFamily="18" charset="0"/>
                          </a:rPr>
                          <m:t>1</m:t>
                        </m:r>
                      </m:sub>
                    </m:sSub>
                  </m:oMath>
                </a14:m>
                <a:r>
                  <a:rPr lang="en-US" dirty="0"/>
                  <a:t> loss promotes sparsity), then generate perturbation </a:t>
                </a:r>
                <a14:m>
                  <m:oMath xmlns:m="http://schemas.openxmlformats.org/officeDocument/2006/math">
                    <m:r>
                      <a:rPr lang="en-US">
                        <a:latin typeface="Cambria Math" panose="02040503050406030204" pitchFamily="18" charset="0"/>
                      </a:rPr>
                      <m:t>𝛿</m:t>
                    </m:r>
                  </m:oMath>
                </a14:m>
                <a:r>
                  <a:rPr lang="en-US" dirty="0"/>
                  <a:t> within these regions</a:t>
                </a:r>
              </a:p>
              <a:p>
                <a:r>
                  <a:rPr lang="en-US" dirty="0"/>
                  <a:t>Video demos:</a:t>
                </a:r>
              </a:p>
              <a:p>
                <a:pPr lvl="1"/>
                <a:r>
                  <a:rPr lang="en-US" dirty="0"/>
                  <a:t>“Bo Li – Secure Learning in Adversarial Autonomous Driving Environments” </a:t>
                </a:r>
                <a:r>
                  <a:rPr lang="en-US" dirty="0">
                    <a:hlinkClick r:id="rId3"/>
                  </a:rPr>
                  <a:t>https://www.youtube.com/watch?v=0VfBGWnFNuw&amp;t=421s</a:t>
                </a:r>
                <a:endParaRPr lang="en-US" dirty="0"/>
              </a:p>
              <a:p>
                <a:endParaRPr lang="en-SE" dirty="0"/>
              </a:p>
            </p:txBody>
          </p:sp>
        </mc:Choice>
        <mc:Fallback xmlns="">
          <p:sp>
            <p:nvSpPr>
              <p:cNvPr id="3" name="Content Placeholder 2">
                <a:extLst>
                  <a:ext uri="{FF2B5EF4-FFF2-40B4-BE49-F238E27FC236}">
                    <a16:creationId xmlns:a16="http://schemas.microsoft.com/office/drawing/2014/main" id="{BC645F6E-B6F6-4C23-8456-056CC0A151AA}"/>
                  </a:ext>
                </a:extLst>
              </p:cNvPr>
              <p:cNvSpPr>
                <a:spLocks noGrp="1" noRot="1" noChangeAspect="1" noMove="1" noResize="1" noEditPoints="1" noAdjustHandles="1" noChangeArrowheads="1" noChangeShapeType="1" noTextEdit="1"/>
              </p:cNvSpPr>
              <p:nvPr>
                <p:ph idx="1"/>
              </p:nvPr>
            </p:nvSpPr>
            <p:spPr>
              <a:xfrm>
                <a:off x="457200" y="1052736"/>
                <a:ext cx="8229600" cy="3096343"/>
              </a:xfrm>
              <a:blipFill>
                <a:blip r:embed="rId4"/>
                <a:stretch>
                  <a:fillRect l="-667" t="-2953" b="-787"/>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85B487FD-36F3-4B81-9515-E1A1C81AAF1D}"/>
              </a:ext>
            </a:extLst>
          </p:cNvPr>
          <p:cNvSpPr>
            <a:spLocks noGrp="1"/>
          </p:cNvSpPr>
          <p:nvPr>
            <p:ph type="sldNum" sz="quarter" idx="12"/>
          </p:nvPr>
        </p:nvSpPr>
        <p:spPr/>
        <p:txBody>
          <a:bodyPr/>
          <a:lstStyle/>
          <a:p>
            <a:pPr>
              <a:defRPr/>
            </a:pPr>
            <a:fld id="{F57F456A-00AF-44E6-8D70-638C0D0130FF}" type="slidenum">
              <a:rPr lang="en-US" altLang="zh-CN" smtClean="0"/>
              <a:pPr>
                <a:defRPr/>
              </a:pPr>
              <a:t>34</a:t>
            </a:fld>
            <a:endParaRPr lang="en-US" altLang="zh-CN"/>
          </a:p>
        </p:txBody>
      </p:sp>
      <p:pic>
        <p:nvPicPr>
          <p:cNvPr id="12" name="Picture 11">
            <a:extLst>
              <a:ext uri="{FF2B5EF4-FFF2-40B4-BE49-F238E27FC236}">
                <a16:creationId xmlns:a16="http://schemas.microsoft.com/office/drawing/2014/main" id="{5318461D-C371-45D6-98B8-220010C18D3A}"/>
              </a:ext>
            </a:extLst>
          </p:cNvPr>
          <p:cNvPicPr>
            <a:picLocks noChangeAspect="1"/>
          </p:cNvPicPr>
          <p:nvPr/>
        </p:nvPicPr>
        <p:blipFill>
          <a:blip r:embed="rId5"/>
          <a:stretch>
            <a:fillRect/>
          </a:stretch>
        </p:blipFill>
        <p:spPr>
          <a:xfrm>
            <a:off x="575556" y="4149079"/>
            <a:ext cx="7992888" cy="2611011"/>
          </a:xfrm>
          <a:prstGeom prst="rect">
            <a:avLst/>
          </a:prstGeom>
        </p:spPr>
      </p:pic>
    </p:spTree>
    <p:extLst>
      <p:ext uri="{BB962C8B-B14F-4D97-AF65-F5344CB8AC3E}">
        <p14:creationId xmlns:p14="http://schemas.microsoft.com/office/powerpoint/2010/main" val="31326074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66422-B4EF-44AE-BA21-51FC3DB50B7C}"/>
              </a:ext>
            </a:extLst>
          </p:cNvPr>
          <p:cNvSpPr>
            <a:spLocks noGrp="1"/>
          </p:cNvSpPr>
          <p:nvPr>
            <p:ph type="title"/>
          </p:nvPr>
        </p:nvSpPr>
        <p:spPr/>
        <p:txBody>
          <a:bodyPr/>
          <a:lstStyle/>
          <a:p>
            <a:r>
              <a:rPr lang="en-US" dirty="0"/>
              <a:t>Adversarial Traffic Signs</a:t>
            </a:r>
            <a:endParaRPr lang="en-SE" dirty="0"/>
          </a:p>
        </p:txBody>
      </p:sp>
      <p:sp>
        <p:nvSpPr>
          <p:cNvPr id="3" name="Content Placeholder 2">
            <a:extLst>
              <a:ext uri="{FF2B5EF4-FFF2-40B4-BE49-F238E27FC236}">
                <a16:creationId xmlns:a16="http://schemas.microsoft.com/office/drawing/2014/main" id="{28BDDF0B-6E5E-4EE4-84C6-CBEFB9E2882E}"/>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09591F38-E63F-4CFC-A483-BB9DD8ADF96B}"/>
              </a:ext>
            </a:extLst>
          </p:cNvPr>
          <p:cNvSpPr>
            <a:spLocks noGrp="1"/>
          </p:cNvSpPr>
          <p:nvPr>
            <p:ph type="sldNum" sz="quarter" idx="12"/>
          </p:nvPr>
        </p:nvSpPr>
        <p:spPr/>
        <p:txBody>
          <a:bodyPr/>
          <a:lstStyle/>
          <a:p>
            <a:pPr>
              <a:defRPr/>
            </a:pPr>
            <a:fld id="{F57F456A-00AF-44E6-8D70-638C0D0130FF}" type="slidenum">
              <a:rPr lang="en-US" altLang="zh-CN" smtClean="0"/>
              <a:pPr>
                <a:defRPr/>
              </a:pPr>
              <a:t>35</a:t>
            </a:fld>
            <a:endParaRPr lang="en-US" altLang="zh-CN"/>
          </a:p>
        </p:txBody>
      </p:sp>
      <p:pic>
        <p:nvPicPr>
          <p:cNvPr id="5" name="圖片 3">
            <a:extLst>
              <a:ext uri="{FF2B5EF4-FFF2-40B4-BE49-F238E27FC236}">
                <a16:creationId xmlns:a16="http://schemas.microsoft.com/office/drawing/2014/main" id="{AE5BDDC5-2636-44DB-9BA9-F86902E33FA1}"/>
              </a:ext>
            </a:extLst>
          </p:cNvPr>
          <p:cNvPicPr>
            <a:picLocks noChangeAspect="1"/>
          </p:cNvPicPr>
          <p:nvPr/>
        </p:nvPicPr>
        <p:blipFill>
          <a:blip r:embed="rId2"/>
          <a:stretch>
            <a:fillRect/>
          </a:stretch>
        </p:blipFill>
        <p:spPr>
          <a:xfrm>
            <a:off x="457200" y="1169987"/>
            <a:ext cx="7958555" cy="5689216"/>
          </a:xfrm>
          <a:prstGeom prst="rect">
            <a:avLst/>
          </a:prstGeom>
        </p:spPr>
      </p:pic>
    </p:spTree>
    <p:extLst>
      <p:ext uri="{BB962C8B-B14F-4D97-AF65-F5344CB8AC3E}">
        <p14:creationId xmlns:p14="http://schemas.microsoft.com/office/powerpoint/2010/main" val="273786678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6EEF2B-816B-4E95-B748-F20FA4DB0826}"/>
              </a:ext>
            </a:extLst>
          </p:cNvPr>
          <p:cNvSpPr>
            <a:spLocks noGrp="1"/>
          </p:cNvSpPr>
          <p:nvPr>
            <p:ph type="title"/>
          </p:nvPr>
        </p:nvSpPr>
        <p:spPr/>
        <p:txBody>
          <a:bodyPr/>
          <a:lstStyle/>
          <a:p>
            <a:r>
              <a:rPr lang="en-US" dirty="0"/>
              <a:t>Attacks on Face Recognition</a:t>
            </a:r>
            <a:endParaRPr lang="en-SE" dirty="0"/>
          </a:p>
        </p:txBody>
      </p:sp>
      <p:sp>
        <p:nvSpPr>
          <p:cNvPr id="3" name="Content Placeholder 2">
            <a:extLst>
              <a:ext uri="{FF2B5EF4-FFF2-40B4-BE49-F238E27FC236}">
                <a16:creationId xmlns:a16="http://schemas.microsoft.com/office/drawing/2014/main" id="{0B60D02A-C08B-4F19-A952-3375EA5A5826}"/>
              </a:ext>
            </a:extLst>
          </p:cNvPr>
          <p:cNvSpPr>
            <a:spLocks noGrp="1"/>
          </p:cNvSpPr>
          <p:nvPr>
            <p:ph idx="1"/>
          </p:nvPr>
        </p:nvSpPr>
        <p:spPr>
          <a:xfrm>
            <a:off x="457200" y="1143000"/>
            <a:ext cx="8229600" cy="2205608"/>
          </a:xfrm>
        </p:spPr>
        <p:txBody>
          <a:bodyPr>
            <a:normAutofit fontScale="70000" lnSpcReduction="20000"/>
          </a:bodyPr>
          <a:lstStyle/>
          <a:p>
            <a:r>
              <a:rPr lang="en-US" dirty="0"/>
              <a:t>1. An attacker would need to find perturbations that generalize beyond a single image.</a:t>
            </a:r>
          </a:p>
          <a:p>
            <a:r>
              <a:rPr lang="en-US" dirty="0"/>
              <a:t>2. Small differences between adjacent pixels in the perturbation are unlikely to be accurately captured by cameras, so make the perturbation form large patches. </a:t>
            </a:r>
          </a:p>
          <a:p>
            <a:r>
              <a:rPr lang="en-US" dirty="0"/>
              <a:t>3. It is desirable to craft perturbations that are comprised mostly of colors reproducible by the printer.</a:t>
            </a:r>
          </a:p>
          <a:p>
            <a:endParaRPr lang="en-SE" dirty="0"/>
          </a:p>
        </p:txBody>
      </p:sp>
      <p:sp>
        <p:nvSpPr>
          <p:cNvPr id="4" name="Slide Number Placeholder 3">
            <a:extLst>
              <a:ext uri="{FF2B5EF4-FFF2-40B4-BE49-F238E27FC236}">
                <a16:creationId xmlns:a16="http://schemas.microsoft.com/office/drawing/2014/main" id="{36B3E17E-E1B2-49BB-B924-812620052456}"/>
              </a:ext>
            </a:extLst>
          </p:cNvPr>
          <p:cNvSpPr>
            <a:spLocks noGrp="1"/>
          </p:cNvSpPr>
          <p:nvPr>
            <p:ph type="sldNum" sz="quarter" idx="12"/>
          </p:nvPr>
        </p:nvSpPr>
        <p:spPr/>
        <p:txBody>
          <a:bodyPr/>
          <a:lstStyle/>
          <a:p>
            <a:pPr>
              <a:defRPr/>
            </a:pPr>
            <a:fld id="{F57F456A-00AF-44E6-8D70-638C0D0130FF}" type="slidenum">
              <a:rPr lang="en-US" altLang="zh-CN" smtClean="0"/>
              <a:pPr>
                <a:defRPr/>
              </a:pPr>
              <a:t>36</a:t>
            </a:fld>
            <a:endParaRPr lang="en-US" altLang="zh-CN"/>
          </a:p>
        </p:txBody>
      </p:sp>
      <p:sp>
        <p:nvSpPr>
          <p:cNvPr id="11" name="TextBox 10">
            <a:extLst>
              <a:ext uri="{FF2B5EF4-FFF2-40B4-BE49-F238E27FC236}">
                <a16:creationId xmlns:a16="http://schemas.microsoft.com/office/drawing/2014/main" id="{C8326ECF-A5C3-479A-84B1-D2E4140CA00B}"/>
              </a:ext>
            </a:extLst>
          </p:cNvPr>
          <p:cNvSpPr txBox="1"/>
          <p:nvPr/>
        </p:nvSpPr>
        <p:spPr>
          <a:xfrm>
            <a:off x="2555775" y="6604084"/>
            <a:ext cx="4032448" cy="253916"/>
          </a:xfrm>
          <a:prstGeom prst="rect">
            <a:avLst/>
          </a:prstGeom>
          <a:noFill/>
        </p:spPr>
        <p:txBody>
          <a:bodyPr wrap="square">
            <a:spAutoFit/>
          </a:bodyPr>
          <a:lstStyle/>
          <a:p>
            <a:r>
              <a:rPr lang="en-US" sz="1050" dirty="0"/>
              <a:t>https://www.cs.cmu.edu/~sbhagava/papers/face-rec-ccs16.pdf</a:t>
            </a:r>
          </a:p>
        </p:txBody>
      </p:sp>
      <p:pic>
        <p:nvPicPr>
          <p:cNvPr id="12" name="圖片 3">
            <a:extLst>
              <a:ext uri="{FF2B5EF4-FFF2-40B4-BE49-F238E27FC236}">
                <a16:creationId xmlns:a16="http://schemas.microsoft.com/office/drawing/2014/main" id="{989A37E4-4727-43CD-93EE-D4706F3B18B3}"/>
              </a:ext>
            </a:extLst>
          </p:cNvPr>
          <p:cNvPicPr>
            <a:picLocks noChangeAspect="1"/>
          </p:cNvPicPr>
          <p:nvPr/>
        </p:nvPicPr>
        <p:blipFill>
          <a:blip r:embed="rId2"/>
          <a:stretch>
            <a:fillRect/>
          </a:stretch>
        </p:blipFill>
        <p:spPr>
          <a:xfrm>
            <a:off x="943973" y="3229017"/>
            <a:ext cx="7256051" cy="3354345"/>
          </a:xfrm>
          <a:prstGeom prst="rect">
            <a:avLst/>
          </a:prstGeom>
        </p:spPr>
      </p:pic>
    </p:spTree>
    <p:extLst>
      <p:ext uri="{BB962C8B-B14F-4D97-AF65-F5344CB8AC3E}">
        <p14:creationId xmlns:p14="http://schemas.microsoft.com/office/powerpoint/2010/main" val="347800168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85B2A7-F044-41E4-8ED2-640BFE67B331}"/>
              </a:ext>
            </a:extLst>
          </p:cNvPr>
          <p:cNvSpPr>
            <a:spLocks noGrp="1"/>
          </p:cNvSpPr>
          <p:nvPr>
            <p:ph type="title"/>
          </p:nvPr>
        </p:nvSpPr>
        <p:spPr>
          <a:xfrm>
            <a:off x="457200" y="164322"/>
            <a:ext cx="8229600" cy="868362"/>
          </a:xfrm>
        </p:spPr>
        <p:txBody>
          <a:bodyPr/>
          <a:lstStyle/>
          <a:p>
            <a:r>
              <a:rPr lang="en-US" dirty="0"/>
              <a:t>Blackbox Attacks</a:t>
            </a:r>
            <a:endParaRPr lang="en-SE" dirty="0"/>
          </a:p>
        </p:txBody>
      </p:sp>
      <p:sp>
        <p:nvSpPr>
          <p:cNvPr id="3" name="Content Placeholder 2">
            <a:extLst>
              <a:ext uri="{FF2B5EF4-FFF2-40B4-BE49-F238E27FC236}">
                <a16:creationId xmlns:a16="http://schemas.microsoft.com/office/drawing/2014/main" id="{C459AF8F-BAE9-419C-A053-85254BD2157A}"/>
              </a:ext>
            </a:extLst>
          </p:cNvPr>
          <p:cNvSpPr>
            <a:spLocks noGrp="1"/>
          </p:cNvSpPr>
          <p:nvPr>
            <p:ph idx="1"/>
          </p:nvPr>
        </p:nvSpPr>
        <p:spPr>
          <a:xfrm>
            <a:off x="457200" y="1052742"/>
            <a:ext cx="8229600" cy="2402801"/>
          </a:xfrm>
        </p:spPr>
        <p:txBody>
          <a:bodyPr>
            <a:normAutofit fontScale="55000" lnSpcReduction="20000"/>
          </a:bodyPr>
          <a:lstStyle/>
          <a:p>
            <a:r>
              <a:rPr lang="en-US" dirty="0"/>
              <a:t>We have been discussing Whitebox attacks, where we know the NN model parameters 𝜃 </a:t>
            </a:r>
          </a:p>
          <a:p>
            <a:r>
              <a:rPr lang="en-US" dirty="0"/>
              <a:t>Black Box Attacks:</a:t>
            </a:r>
          </a:p>
          <a:p>
            <a:r>
              <a:rPr lang="en-US" altLang="zh-TW" dirty="0"/>
              <a:t>If you have the training dataset of the target </a:t>
            </a:r>
            <a:r>
              <a:rPr lang="en-US" dirty="0"/>
              <a:t>Blackbox model:</a:t>
            </a:r>
          </a:p>
          <a:p>
            <a:pPr lvl="1"/>
            <a:r>
              <a:rPr lang="en-US" altLang="zh-TW" dirty="0"/>
              <a:t>Train a proxy </a:t>
            </a:r>
            <a:r>
              <a:rPr lang="en-US" dirty="0"/>
              <a:t>Whitebox model</a:t>
            </a:r>
            <a:r>
              <a:rPr lang="en-US" altLang="zh-TW" dirty="0"/>
              <a:t> yourself</a:t>
            </a:r>
          </a:p>
          <a:p>
            <a:pPr lvl="1"/>
            <a:r>
              <a:rPr lang="en-US" altLang="zh-TW" dirty="0"/>
              <a:t>Generate attacked objects for the proxy model</a:t>
            </a:r>
          </a:p>
          <a:p>
            <a:r>
              <a:rPr lang="en-US" altLang="zh-TW" dirty="0"/>
              <a:t>If you do not have the training dataset, you can obtain input-output data pairs from the target Blackbox model by invoking online cloud services </a:t>
            </a:r>
          </a:p>
          <a:p>
            <a:pPr lvl="1"/>
            <a:r>
              <a:rPr lang="en-US" altLang="zh-TW" dirty="0"/>
              <a:t>May get expensive if the cloud service is not free</a:t>
            </a:r>
          </a:p>
          <a:p>
            <a:pPr lvl="1"/>
            <a:endParaRPr lang="zh-TW" altLang="en-US" dirty="0"/>
          </a:p>
          <a:p>
            <a:pPr lvl="1"/>
            <a:endParaRPr lang="en-US" dirty="0"/>
          </a:p>
          <a:p>
            <a:endParaRPr lang="en-US" dirty="0"/>
          </a:p>
          <a:p>
            <a:endParaRPr lang="en-US" dirty="0"/>
          </a:p>
          <a:p>
            <a:endParaRPr lang="en-US" dirty="0"/>
          </a:p>
          <a:p>
            <a:endParaRPr lang="en-SE" dirty="0"/>
          </a:p>
        </p:txBody>
      </p:sp>
      <p:sp>
        <p:nvSpPr>
          <p:cNvPr id="4" name="Slide Number Placeholder 3">
            <a:extLst>
              <a:ext uri="{FF2B5EF4-FFF2-40B4-BE49-F238E27FC236}">
                <a16:creationId xmlns:a16="http://schemas.microsoft.com/office/drawing/2014/main" id="{BFB59209-168C-44AC-BB38-40EA9C2D4FBC}"/>
              </a:ext>
            </a:extLst>
          </p:cNvPr>
          <p:cNvSpPr>
            <a:spLocks noGrp="1"/>
          </p:cNvSpPr>
          <p:nvPr>
            <p:ph type="sldNum" sz="quarter" idx="12"/>
          </p:nvPr>
        </p:nvSpPr>
        <p:spPr/>
        <p:txBody>
          <a:bodyPr/>
          <a:lstStyle/>
          <a:p>
            <a:pPr>
              <a:defRPr/>
            </a:pPr>
            <a:fld id="{F57F456A-00AF-44E6-8D70-638C0D0130FF}" type="slidenum">
              <a:rPr lang="en-US" altLang="zh-CN" smtClean="0"/>
              <a:pPr>
                <a:defRPr/>
              </a:pPr>
              <a:t>37</a:t>
            </a:fld>
            <a:endParaRPr lang="en-US" altLang="zh-CN"/>
          </a:p>
        </p:txBody>
      </p:sp>
      <p:pic>
        <p:nvPicPr>
          <p:cNvPr id="23" name="圖片 17" descr="一張含有 貓, 動物, 哺乳類, 橙色 的圖片&#10;&#10;自動產生的描述">
            <a:extLst>
              <a:ext uri="{FF2B5EF4-FFF2-40B4-BE49-F238E27FC236}">
                <a16:creationId xmlns:a16="http://schemas.microsoft.com/office/drawing/2014/main" id="{FC5A45BD-84BA-4EB2-A71D-D89B0CD69CA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7850" y="4034235"/>
            <a:ext cx="1354727" cy="1308012"/>
          </a:xfrm>
          <a:prstGeom prst="rect">
            <a:avLst/>
          </a:prstGeom>
        </p:spPr>
      </p:pic>
      <p:sp>
        <p:nvSpPr>
          <p:cNvPr id="24" name="矩形: 圓角 18">
            <a:extLst>
              <a:ext uri="{FF2B5EF4-FFF2-40B4-BE49-F238E27FC236}">
                <a16:creationId xmlns:a16="http://schemas.microsoft.com/office/drawing/2014/main" id="{90DE24E3-DA28-4FC8-B268-9D12CF88606D}"/>
              </a:ext>
            </a:extLst>
          </p:cNvPr>
          <p:cNvSpPr/>
          <p:nvPr/>
        </p:nvSpPr>
        <p:spPr>
          <a:xfrm>
            <a:off x="2030776" y="3972958"/>
            <a:ext cx="1501048" cy="1369289"/>
          </a:xfrm>
          <a:prstGeom prst="roundRect">
            <a:avLst/>
          </a:prstGeom>
          <a:solidFill>
            <a:schemeClr val="tx1"/>
          </a:solidFill>
          <a:ln>
            <a:noFill/>
          </a:ln>
          <a:effectLst>
            <a:outerShdw blurRad="57150" dist="19050" dir="5400000" algn="ctr" rotWithShape="0">
              <a:srgbClr val="000000">
                <a:alpha val="63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i="0" u="none" strike="noStrike" kern="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Target</a:t>
            </a:r>
          </a:p>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i="0" u="none" strike="noStrike" kern="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Blackbox Model</a:t>
            </a:r>
          </a:p>
        </p:txBody>
      </p:sp>
      <p:sp>
        <p:nvSpPr>
          <p:cNvPr id="25" name="矩形: 圓角 19">
            <a:extLst>
              <a:ext uri="{FF2B5EF4-FFF2-40B4-BE49-F238E27FC236}">
                <a16:creationId xmlns:a16="http://schemas.microsoft.com/office/drawing/2014/main" id="{5FCAE439-04C8-4918-9EEF-A558248F4F9C}"/>
              </a:ext>
            </a:extLst>
          </p:cNvPr>
          <p:cNvSpPr/>
          <p:nvPr/>
        </p:nvSpPr>
        <p:spPr>
          <a:xfrm>
            <a:off x="6370370" y="4003594"/>
            <a:ext cx="1642413" cy="1369289"/>
          </a:xfrm>
          <a:prstGeom prst="roundRect">
            <a:avLst/>
          </a:prstGeom>
          <a:solidFill>
            <a:schemeClr val="bg1"/>
          </a:solidFill>
          <a:ln>
            <a:noFill/>
          </a:ln>
          <a:effectLst>
            <a:outerShdw blurRad="57150" dist="19050" dir="5400000" algn="ctr" rotWithShape="0">
              <a:srgbClr val="000000">
                <a:alpha val="63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i="0" u="none" strike="noStrike" kern="0" cap="none" spc="0" normalizeH="0" baseline="0" noProof="0" dirty="0">
                <a:ln>
                  <a:noFill/>
                </a:ln>
                <a:effectLst/>
                <a:uLnTx/>
                <a:uFillTx/>
                <a:latin typeface="Calibri" panose="020F0502020204030204"/>
                <a:ea typeface="新細明體" panose="02020500000000000000" pitchFamily="18" charset="-120"/>
                <a:cs typeface="+mn-cs"/>
              </a:rPr>
              <a:t>Proxy</a:t>
            </a:r>
          </a:p>
          <a:p>
            <a:pPr marL="0" marR="0" lvl="0" indent="0" algn="ctr" defTabSz="457200" eaLnBrk="1" fontAlgn="auto" latinLnBrk="0" hangingPunct="1">
              <a:lnSpc>
                <a:spcPct val="100000"/>
              </a:lnSpc>
              <a:spcBef>
                <a:spcPts val="0"/>
              </a:spcBef>
              <a:spcAft>
                <a:spcPts val="0"/>
              </a:spcAft>
              <a:buClrTx/>
              <a:buSzTx/>
              <a:buFontTx/>
              <a:buNone/>
              <a:tabLst/>
              <a:defRPr/>
            </a:pPr>
            <a:r>
              <a:rPr lang="en-US" altLang="zh-TW" sz="2400" kern="0" dirty="0">
                <a:latin typeface="Calibri" panose="020F0502020204030204"/>
                <a:ea typeface="新細明體" panose="02020500000000000000" pitchFamily="18" charset="-120"/>
              </a:rPr>
              <a:t>Whitebox</a:t>
            </a:r>
            <a:endParaRPr kumimoji="0" lang="en-US" altLang="zh-TW" sz="2400" i="0" u="none" strike="noStrike" kern="0" cap="none" spc="0" normalizeH="0" baseline="0" noProof="0" dirty="0">
              <a:ln>
                <a:noFill/>
              </a:ln>
              <a:effectLst/>
              <a:uLnTx/>
              <a:uFillTx/>
              <a:latin typeface="Calibri" panose="020F0502020204030204"/>
              <a:ea typeface="新細明體" panose="02020500000000000000" pitchFamily="18" charset="-120"/>
            </a:endParaRPr>
          </a:p>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i="0" u="none" strike="noStrike" kern="0" cap="none" spc="0" normalizeH="0" baseline="0" noProof="0" dirty="0">
                <a:ln>
                  <a:noFill/>
                </a:ln>
                <a:effectLst/>
                <a:uLnTx/>
                <a:uFillTx/>
                <a:latin typeface="Calibri" panose="020F0502020204030204"/>
                <a:ea typeface="新細明體" panose="02020500000000000000" pitchFamily="18" charset="-120"/>
                <a:cs typeface="+mn-cs"/>
              </a:rPr>
              <a:t>Model</a:t>
            </a:r>
          </a:p>
        </p:txBody>
      </p:sp>
      <p:cxnSp>
        <p:nvCxnSpPr>
          <p:cNvPr id="26" name="直線單箭頭接點 6">
            <a:extLst>
              <a:ext uri="{FF2B5EF4-FFF2-40B4-BE49-F238E27FC236}">
                <a16:creationId xmlns:a16="http://schemas.microsoft.com/office/drawing/2014/main" id="{04443856-ACA0-4A56-A24A-3EB7CEBDF457}"/>
              </a:ext>
            </a:extLst>
          </p:cNvPr>
          <p:cNvCxnSpPr/>
          <p:nvPr/>
        </p:nvCxnSpPr>
        <p:spPr>
          <a:xfrm>
            <a:off x="1636764" y="4688240"/>
            <a:ext cx="482600" cy="0"/>
          </a:xfrm>
          <a:prstGeom prst="straightConnector1">
            <a:avLst/>
          </a:prstGeom>
          <a:noFill/>
          <a:ln w="76200" cap="flat" cmpd="sng" algn="ctr">
            <a:solidFill>
              <a:srgbClr val="4472C4"/>
            </a:solidFill>
            <a:prstDash val="solid"/>
            <a:miter lim="800000"/>
            <a:tailEnd type="triangle"/>
          </a:ln>
          <a:effectLst/>
        </p:spPr>
      </p:cxnSp>
      <p:cxnSp>
        <p:nvCxnSpPr>
          <p:cNvPr id="27" name="直線單箭頭接點 21">
            <a:extLst>
              <a:ext uri="{FF2B5EF4-FFF2-40B4-BE49-F238E27FC236}">
                <a16:creationId xmlns:a16="http://schemas.microsoft.com/office/drawing/2014/main" id="{EA95ADC2-BF7D-4604-A7DE-A3B1C1B8FF5A}"/>
              </a:ext>
            </a:extLst>
          </p:cNvPr>
          <p:cNvCxnSpPr/>
          <p:nvPr/>
        </p:nvCxnSpPr>
        <p:spPr>
          <a:xfrm>
            <a:off x="3531824" y="4688240"/>
            <a:ext cx="482600" cy="0"/>
          </a:xfrm>
          <a:prstGeom prst="straightConnector1">
            <a:avLst/>
          </a:prstGeom>
          <a:noFill/>
          <a:ln w="76200" cap="flat" cmpd="sng" algn="ctr">
            <a:solidFill>
              <a:srgbClr val="4472C4"/>
            </a:solidFill>
            <a:prstDash val="solid"/>
            <a:miter lim="800000"/>
            <a:tailEnd type="triangle"/>
          </a:ln>
          <a:effectLst/>
        </p:spPr>
      </p:cxnSp>
      <p:pic>
        <p:nvPicPr>
          <p:cNvPr id="28" name="Picture 4" descr="ç¸éåç">
            <a:extLst>
              <a:ext uri="{FF2B5EF4-FFF2-40B4-BE49-F238E27FC236}">
                <a16:creationId xmlns:a16="http://schemas.microsoft.com/office/drawing/2014/main" id="{8BF1C0A5-46FF-424D-9BF9-08B20BD8CD0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80751" y="4480485"/>
            <a:ext cx="415509" cy="415509"/>
          </a:xfrm>
          <a:prstGeom prst="rect">
            <a:avLst/>
          </a:prstGeom>
          <a:noFill/>
          <a:extLst>
            <a:ext uri="{909E8E84-426E-40DD-AFC4-6F175D3DCCD1}">
              <a14:hiddenFill xmlns:a14="http://schemas.microsoft.com/office/drawing/2010/main">
                <a:solidFill>
                  <a:srgbClr val="FFFFFF"/>
                </a:solidFill>
              </a14:hiddenFill>
            </a:ext>
          </a:extLst>
        </p:spPr>
      </p:pic>
      <p:pic>
        <p:nvPicPr>
          <p:cNvPr id="29" name="圖片 24" descr="一張含有 貓, 動物, 哺乳類, 橙色 的圖片&#10;&#10;自動產生的描述">
            <a:extLst>
              <a:ext uri="{FF2B5EF4-FFF2-40B4-BE49-F238E27FC236}">
                <a16:creationId xmlns:a16="http://schemas.microsoft.com/office/drawing/2014/main" id="{5645C0A3-218F-4C95-81AB-3C3F9DFF069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45187" y="4095512"/>
            <a:ext cx="1354727" cy="1308012"/>
          </a:xfrm>
          <a:prstGeom prst="rect">
            <a:avLst/>
          </a:prstGeom>
        </p:spPr>
      </p:pic>
      <p:cxnSp>
        <p:nvCxnSpPr>
          <p:cNvPr id="30" name="直線單箭頭接點 26">
            <a:extLst>
              <a:ext uri="{FF2B5EF4-FFF2-40B4-BE49-F238E27FC236}">
                <a16:creationId xmlns:a16="http://schemas.microsoft.com/office/drawing/2014/main" id="{EFC4A41C-8CF2-4B2B-B03B-E1EF96A87371}"/>
              </a:ext>
            </a:extLst>
          </p:cNvPr>
          <p:cNvCxnSpPr/>
          <p:nvPr/>
        </p:nvCxnSpPr>
        <p:spPr>
          <a:xfrm>
            <a:off x="5904101" y="4749517"/>
            <a:ext cx="482600" cy="0"/>
          </a:xfrm>
          <a:prstGeom prst="straightConnector1">
            <a:avLst/>
          </a:prstGeom>
          <a:noFill/>
          <a:ln w="76200" cap="flat" cmpd="sng" algn="ctr">
            <a:solidFill>
              <a:srgbClr val="4472C4"/>
            </a:solidFill>
            <a:prstDash val="solid"/>
            <a:miter lim="800000"/>
            <a:tailEnd type="triangle"/>
          </a:ln>
          <a:effectLst/>
        </p:spPr>
      </p:cxnSp>
      <p:cxnSp>
        <p:nvCxnSpPr>
          <p:cNvPr id="31" name="直線單箭頭接點 27">
            <a:extLst>
              <a:ext uri="{FF2B5EF4-FFF2-40B4-BE49-F238E27FC236}">
                <a16:creationId xmlns:a16="http://schemas.microsoft.com/office/drawing/2014/main" id="{90345DD4-4700-472E-B80B-7CE2647C5228}"/>
              </a:ext>
            </a:extLst>
          </p:cNvPr>
          <p:cNvCxnSpPr/>
          <p:nvPr/>
        </p:nvCxnSpPr>
        <p:spPr>
          <a:xfrm>
            <a:off x="7956376" y="4716875"/>
            <a:ext cx="482600" cy="0"/>
          </a:xfrm>
          <a:prstGeom prst="straightConnector1">
            <a:avLst/>
          </a:prstGeom>
          <a:noFill/>
          <a:ln w="76200" cap="flat" cmpd="sng" algn="ctr">
            <a:solidFill>
              <a:srgbClr val="4472C4"/>
            </a:solidFill>
            <a:prstDash val="solid"/>
            <a:miter lim="800000"/>
            <a:tailEnd type="triangle"/>
          </a:ln>
          <a:effectLst/>
        </p:spPr>
      </p:cxnSp>
      <p:pic>
        <p:nvPicPr>
          <p:cNvPr id="32" name="Picture 4" descr="ç¸éåç">
            <a:extLst>
              <a:ext uri="{FF2B5EF4-FFF2-40B4-BE49-F238E27FC236}">
                <a16:creationId xmlns:a16="http://schemas.microsoft.com/office/drawing/2014/main" id="{595570AE-8B10-4E71-9520-34A137A3D53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05303" y="4509120"/>
            <a:ext cx="415509" cy="415509"/>
          </a:xfrm>
          <a:prstGeom prst="rect">
            <a:avLst/>
          </a:prstGeom>
          <a:noFill/>
          <a:extLst>
            <a:ext uri="{909E8E84-426E-40DD-AFC4-6F175D3DCCD1}">
              <a14:hiddenFill xmlns:a14="http://schemas.microsoft.com/office/drawing/2010/main">
                <a:solidFill>
                  <a:srgbClr val="FFFFFF"/>
                </a:solidFill>
              </a14:hiddenFill>
            </a:ext>
          </a:extLst>
        </p:spPr>
      </p:pic>
      <p:sp>
        <p:nvSpPr>
          <p:cNvPr id="33" name="流程圖: 磁碟 8">
            <a:extLst>
              <a:ext uri="{FF2B5EF4-FFF2-40B4-BE49-F238E27FC236}">
                <a16:creationId xmlns:a16="http://schemas.microsoft.com/office/drawing/2014/main" id="{52D84395-0B1D-4B93-AF26-FB753471A0A1}"/>
              </a:ext>
            </a:extLst>
          </p:cNvPr>
          <p:cNvSpPr/>
          <p:nvPr/>
        </p:nvSpPr>
        <p:spPr>
          <a:xfrm>
            <a:off x="3219450" y="5749080"/>
            <a:ext cx="2654300" cy="851657"/>
          </a:xfrm>
          <a:prstGeom prst="flowChartMagneticDisk">
            <a:avLst/>
          </a:prstGeom>
          <a:gradFill rotWithShape="1">
            <a:gsLst>
              <a:gs pos="0">
                <a:srgbClr val="FFC000">
                  <a:lumMod val="110000"/>
                  <a:satMod val="105000"/>
                  <a:tint val="67000"/>
                </a:srgbClr>
              </a:gs>
              <a:gs pos="50000">
                <a:srgbClr val="FFC000">
                  <a:lumMod val="105000"/>
                  <a:satMod val="103000"/>
                  <a:tint val="73000"/>
                </a:srgbClr>
              </a:gs>
              <a:gs pos="100000">
                <a:srgbClr val="FFC000">
                  <a:lumMod val="105000"/>
                  <a:satMod val="109000"/>
                  <a:tint val="81000"/>
                </a:srgbClr>
              </a:gs>
            </a:gsLst>
            <a:lin ang="5400000" scaled="0"/>
          </a:gradFill>
          <a:ln w="635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Training Data</a:t>
            </a:r>
            <a:endParaRPr kumimoji="0" lang="zh-TW" altLang="en-US"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34" name="直線單箭頭接點 30">
            <a:extLst>
              <a:ext uri="{FF2B5EF4-FFF2-40B4-BE49-F238E27FC236}">
                <a16:creationId xmlns:a16="http://schemas.microsoft.com/office/drawing/2014/main" id="{C0AF6977-51EA-4CE8-8BFB-8B6CE26540F4}"/>
              </a:ext>
            </a:extLst>
          </p:cNvPr>
          <p:cNvCxnSpPr>
            <a:cxnSpLocks/>
          </p:cNvCxnSpPr>
          <p:nvPr/>
        </p:nvCxnSpPr>
        <p:spPr>
          <a:xfrm flipH="1" flipV="1">
            <a:off x="2873444" y="5362305"/>
            <a:ext cx="945742" cy="520620"/>
          </a:xfrm>
          <a:prstGeom prst="straightConnector1">
            <a:avLst/>
          </a:prstGeom>
          <a:noFill/>
          <a:ln w="76200" cap="flat" cmpd="sng" algn="ctr">
            <a:solidFill>
              <a:sysClr val="windowText" lastClr="000000"/>
            </a:solidFill>
            <a:prstDash val="solid"/>
            <a:miter lim="800000"/>
            <a:tailEnd type="triangle"/>
          </a:ln>
          <a:effectLst/>
        </p:spPr>
      </p:cxnSp>
      <p:cxnSp>
        <p:nvCxnSpPr>
          <p:cNvPr id="35" name="直線單箭頭接點 32">
            <a:extLst>
              <a:ext uri="{FF2B5EF4-FFF2-40B4-BE49-F238E27FC236}">
                <a16:creationId xmlns:a16="http://schemas.microsoft.com/office/drawing/2014/main" id="{42A3B870-0DA0-4CEF-923E-92FEDE586E81}"/>
              </a:ext>
            </a:extLst>
          </p:cNvPr>
          <p:cNvCxnSpPr>
            <a:cxnSpLocks/>
          </p:cNvCxnSpPr>
          <p:nvPr/>
        </p:nvCxnSpPr>
        <p:spPr>
          <a:xfrm flipV="1">
            <a:off x="5447426" y="5348703"/>
            <a:ext cx="1103349" cy="520620"/>
          </a:xfrm>
          <a:prstGeom prst="straightConnector1">
            <a:avLst/>
          </a:prstGeom>
          <a:noFill/>
          <a:ln w="76200" cap="flat" cmpd="sng" algn="ctr">
            <a:solidFill>
              <a:sysClr val="windowText" lastClr="000000"/>
            </a:solidFill>
            <a:prstDash val="solid"/>
            <a:miter lim="800000"/>
            <a:tailEnd type="triangle"/>
          </a:ln>
          <a:effectLst/>
        </p:spPr>
      </p:cxnSp>
      <p:sp>
        <p:nvSpPr>
          <p:cNvPr id="36" name="文字方塊 7168">
            <a:extLst>
              <a:ext uri="{FF2B5EF4-FFF2-40B4-BE49-F238E27FC236}">
                <a16:creationId xmlns:a16="http://schemas.microsoft.com/office/drawing/2014/main" id="{050247D7-0238-42E2-924C-A5D8A7BA1395}"/>
              </a:ext>
            </a:extLst>
          </p:cNvPr>
          <p:cNvSpPr txBox="1"/>
          <p:nvPr/>
        </p:nvSpPr>
        <p:spPr>
          <a:xfrm>
            <a:off x="4014424" y="3326823"/>
            <a:ext cx="3098800" cy="830997"/>
          </a:xfrm>
          <a:prstGeom prst="rect">
            <a:avLst/>
          </a:prstGeom>
          <a:noFill/>
        </p:spPr>
        <p:txBody>
          <a:bodyPr wrap="square" rtlCol="0">
            <a:spAutoFit/>
          </a:bodyPr>
          <a:lstStyle/>
          <a:p>
            <a:pPr algn="ctr" defTabSz="457200" fontAlgn="auto">
              <a:spcBef>
                <a:spcPts val="0"/>
              </a:spcBef>
              <a:spcAft>
                <a:spcPts val="0"/>
              </a:spcAft>
            </a:pPr>
            <a:r>
              <a:rPr lang="en-US" altLang="zh-TW" sz="2400" dirty="0">
                <a:solidFill>
                  <a:prstClr val="black"/>
                </a:solidFill>
                <a:latin typeface="Calibri" panose="020F0502020204030204"/>
                <a:ea typeface="新細明體" panose="02020500000000000000" pitchFamily="18" charset="-120"/>
              </a:rPr>
              <a:t>Attacked </a:t>
            </a:r>
          </a:p>
          <a:p>
            <a:pPr algn="ctr" defTabSz="457200" fontAlgn="auto">
              <a:spcBef>
                <a:spcPts val="0"/>
              </a:spcBef>
              <a:spcAft>
                <a:spcPts val="0"/>
              </a:spcAft>
            </a:pPr>
            <a:r>
              <a:rPr lang="en-US" altLang="zh-TW" sz="2400" dirty="0">
                <a:solidFill>
                  <a:prstClr val="black"/>
                </a:solidFill>
                <a:latin typeface="Calibri" panose="020F0502020204030204"/>
                <a:ea typeface="新細明體" panose="02020500000000000000" pitchFamily="18" charset="-120"/>
              </a:rPr>
              <a:t>Input Image</a:t>
            </a:r>
            <a:endParaRPr lang="zh-TW" altLang="en-US" sz="2400" dirty="0">
              <a:solidFill>
                <a:prstClr val="black"/>
              </a:solidFill>
              <a:latin typeface="Calibri" panose="020F0502020204030204"/>
              <a:ea typeface="新細明體" panose="02020500000000000000" pitchFamily="18" charset="-120"/>
            </a:endParaRPr>
          </a:p>
        </p:txBody>
      </p:sp>
      <p:cxnSp>
        <p:nvCxnSpPr>
          <p:cNvPr id="37" name="直線單箭頭接點 37">
            <a:extLst>
              <a:ext uri="{FF2B5EF4-FFF2-40B4-BE49-F238E27FC236}">
                <a16:creationId xmlns:a16="http://schemas.microsoft.com/office/drawing/2014/main" id="{4DDA119C-CBA0-49B8-9EF2-EECD93BEC1DB}"/>
              </a:ext>
            </a:extLst>
          </p:cNvPr>
          <p:cNvCxnSpPr>
            <a:cxnSpLocks/>
          </p:cNvCxnSpPr>
          <p:nvPr/>
        </p:nvCxnSpPr>
        <p:spPr>
          <a:xfrm flipH="1">
            <a:off x="1314353" y="3742321"/>
            <a:ext cx="3530834" cy="0"/>
          </a:xfrm>
          <a:prstGeom prst="straightConnector1">
            <a:avLst/>
          </a:prstGeom>
          <a:noFill/>
          <a:ln w="38100" cap="flat" cmpd="sng" algn="ctr">
            <a:solidFill>
              <a:sysClr val="windowText" lastClr="000000"/>
            </a:solidFill>
            <a:prstDash val="solid"/>
            <a:miter lim="800000"/>
            <a:headEnd type="none" w="med" len="med"/>
            <a:tailEnd type="none" w="med" len="med"/>
          </a:ln>
          <a:effectLst/>
        </p:spPr>
      </p:cxnSp>
      <p:cxnSp>
        <p:nvCxnSpPr>
          <p:cNvPr id="38" name="直線單箭頭接點 39">
            <a:extLst>
              <a:ext uri="{FF2B5EF4-FFF2-40B4-BE49-F238E27FC236}">
                <a16:creationId xmlns:a16="http://schemas.microsoft.com/office/drawing/2014/main" id="{8B868AAC-FF67-4D1E-A029-80E11446AC32}"/>
              </a:ext>
            </a:extLst>
          </p:cNvPr>
          <p:cNvCxnSpPr>
            <a:cxnSpLocks/>
          </p:cNvCxnSpPr>
          <p:nvPr/>
        </p:nvCxnSpPr>
        <p:spPr>
          <a:xfrm>
            <a:off x="1328260" y="3735338"/>
            <a:ext cx="1" cy="354831"/>
          </a:xfrm>
          <a:prstGeom prst="straightConnector1">
            <a:avLst/>
          </a:prstGeom>
          <a:noFill/>
          <a:ln w="38100" cap="flat" cmpd="sng" algn="ctr">
            <a:solidFill>
              <a:sysClr val="windowText" lastClr="000000"/>
            </a:solidFill>
            <a:prstDash val="solid"/>
            <a:miter lim="800000"/>
            <a:tailEnd type="triangle"/>
          </a:ln>
          <a:effectLst/>
        </p:spPr>
      </p:cxnSp>
    </p:spTree>
    <p:extLst>
      <p:ext uri="{BB962C8B-B14F-4D97-AF65-F5344CB8AC3E}">
        <p14:creationId xmlns:p14="http://schemas.microsoft.com/office/powerpoint/2010/main" val="2024156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7"/>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33" grpId="0" animBg="1"/>
      <p:bldP spid="36"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9C07BB-EBA5-4103-9AD0-FDFC90490021}"/>
              </a:ext>
            </a:extLst>
          </p:cNvPr>
          <p:cNvSpPr>
            <a:spLocks noGrp="1"/>
          </p:cNvSpPr>
          <p:nvPr>
            <p:ph type="title"/>
          </p:nvPr>
        </p:nvSpPr>
        <p:spPr/>
        <p:txBody>
          <a:bodyPr/>
          <a:lstStyle/>
          <a:p>
            <a:r>
              <a:rPr lang="en-US" dirty="0"/>
              <a:t>Blackbox Attack Example</a:t>
            </a:r>
            <a:endParaRPr lang="en-SE" dirty="0"/>
          </a:p>
        </p:txBody>
      </p:sp>
      <p:sp>
        <p:nvSpPr>
          <p:cNvPr id="3" name="Content Placeholder 2">
            <a:extLst>
              <a:ext uri="{FF2B5EF4-FFF2-40B4-BE49-F238E27FC236}">
                <a16:creationId xmlns:a16="http://schemas.microsoft.com/office/drawing/2014/main" id="{46EBC52F-A6D6-45CE-A65F-A6999592C088}"/>
              </a:ext>
            </a:extLst>
          </p:cNvPr>
          <p:cNvSpPr>
            <a:spLocks noGrp="1"/>
          </p:cNvSpPr>
          <p:nvPr>
            <p:ph idx="1"/>
          </p:nvPr>
        </p:nvSpPr>
        <p:spPr>
          <a:xfrm>
            <a:off x="457200" y="1287016"/>
            <a:ext cx="8229600" cy="1349896"/>
          </a:xfrm>
        </p:spPr>
        <p:txBody>
          <a:bodyPr>
            <a:normAutofit fontScale="77500" lnSpcReduction="20000"/>
          </a:bodyPr>
          <a:lstStyle/>
          <a:p>
            <a:r>
              <a:rPr lang="en-US" dirty="0"/>
              <a:t>[</a:t>
            </a:r>
            <a:r>
              <a:rPr lang="en-US" dirty="0" err="1"/>
              <a:t>Evtimov</a:t>
            </a:r>
            <a:r>
              <a:rPr lang="en-US" dirty="0"/>
              <a:t> et al 2017]: Physical adversarial examples generated for the YOLO object detector (the proxy Whitebox model) are also be able to fool Faster-RCNN (the Blackbox model)</a:t>
            </a:r>
            <a:endParaRPr lang="en-SE" dirty="0"/>
          </a:p>
        </p:txBody>
      </p:sp>
      <p:sp>
        <p:nvSpPr>
          <p:cNvPr id="4" name="Slide Number Placeholder 3">
            <a:extLst>
              <a:ext uri="{FF2B5EF4-FFF2-40B4-BE49-F238E27FC236}">
                <a16:creationId xmlns:a16="http://schemas.microsoft.com/office/drawing/2014/main" id="{CD502565-CC8C-45FD-A5F2-8DE44013D975}"/>
              </a:ext>
            </a:extLst>
          </p:cNvPr>
          <p:cNvSpPr>
            <a:spLocks noGrp="1"/>
          </p:cNvSpPr>
          <p:nvPr>
            <p:ph type="sldNum" sz="quarter" idx="12"/>
          </p:nvPr>
        </p:nvSpPr>
        <p:spPr/>
        <p:txBody>
          <a:bodyPr/>
          <a:lstStyle/>
          <a:p>
            <a:pPr>
              <a:defRPr/>
            </a:pPr>
            <a:fld id="{F57F456A-00AF-44E6-8D70-638C0D0130FF}" type="slidenum">
              <a:rPr lang="en-US" altLang="zh-CN" smtClean="0"/>
              <a:pPr>
                <a:defRPr/>
              </a:pPr>
              <a:t>38</a:t>
            </a:fld>
            <a:endParaRPr lang="en-US" altLang="zh-CN"/>
          </a:p>
        </p:txBody>
      </p:sp>
      <p:pic>
        <p:nvPicPr>
          <p:cNvPr id="3074" name="Picture 2">
            <a:extLst>
              <a:ext uri="{FF2B5EF4-FFF2-40B4-BE49-F238E27FC236}">
                <a16:creationId xmlns:a16="http://schemas.microsoft.com/office/drawing/2014/main" id="{62F55383-B3EE-4CEB-BE56-22873E62B2C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75402" y="2636912"/>
            <a:ext cx="3793195" cy="40400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860236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9E4F45-201D-46B7-889A-595F76315C10}"/>
              </a:ext>
            </a:extLst>
          </p:cNvPr>
          <p:cNvSpPr>
            <a:spLocks noGrp="1"/>
          </p:cNvSpPr>
          <p:nvPr>
            <p:ph type="title"/>
          </p:nvPr>
        </p:nvSpPr>
        <p:spPr/>
        <p:txBody>
          <a:bodyPr/>
          <a:lstStyle/>
          <a:p>
            <a:r>
              <a:rPr lang="en-US" dirty="0" err="1"/>
              <a:t>DeepBillboard</a:t>
            </a:r>
            <a:endParaRPr lang="en-SE" dirty="0"/>
          </a:p>
        </p:txBody>
      </p:sp>
      <p:sp>
        <p:nvSpPr>
          <p:cNvPr id="3" name="Content Placeholder 2">
            <a:extLst>
              <a:ext uri="{FF2B5EF4-FFF2-40B4-BE49-F238E27FC236}">
                <a16:creationId xmlns:a16="http://schemas.microsoft.com/office/drawing/2014/main" id="{2CA736E1-7133-41F2-BF49-0F57FC07B87D}"/>
              </a:ext>
            </a:extLst>
          </p:cNvPr>
          <p:cNvSpPr>
            <a:spLocks noGrp="1"/>
          </p:cNvSpPr>
          <p:nvPr>
            <p:ph idx="1"/>
          </p:nvPr>
        </p:nvSpPr>
        <p:spPr>
          <a:xfrm>
            <a:off x="457200" y="1052736"/>
            <a:ext cx="8229600" cy="1304725"/>
          </a:xfrm>
        </p:spPr>
        <p:txBody>
          <a:bodyPr>
            <a:normAutofit fontScale="70000" lnSpcReduction="20000"/>
          </a:bodyPr>
          <a:lstStyle/>
          <a:p>
            <a:r>
              <a:rPr lang="en-US" dirty="0"/>
              <a:t>Goal: generate a single adversarial billboard image that may mislead the steering angle of an AV upon every single frame captured by onboard camera during the process of driving by a billboard.</a:t>
            </a:r>
            <a:endParaRPr lang="en-SE" dirty="0"/>
          </a:p>
        </p:txBody>
      </p:sp>
      <p:sp>
        <p:nvSpPr>
          <p:cNvPr id="4" name="Slide Number Placeholder 3">
            <a:extLst>
              <a:ext uri="{FF2B5EF4-FFF2-40B4-BE49-F238E27FC236}">
                <a16:creationId xmlns:a16="http://schemas.microsoft.com/office/drawing/2014/main" id="{E4177354-68B7-4E5E-B9DF-E63119484A10}"/>
              </a:ext>
            </a:extLst>
          </p:cNvPr>
          <p:cNvSpPr>
            <a:spLocks noGrp="1"/>
          </p:cNvSpPr>
          <p:nvPr>
            <p:ph type="sldNum" sz="quarter" idx="12"/>
          </p:nvPr>
        </p:nvSpPr>
        <p:spPr/>
        <p:txBody>
          <a:bodyPr/>
          <a:lstStyle/>
          <a:p>
            <a:pPr>
              <a:defRPr/>
            </a:pPr>
            <a:fld id="{F57F456A-00AF-44E6-8D70-638C0D0130FF}" type="slidenum">
              <a:rPr lang="en-US" altLang="zh-CN" smtClean="0"/>
              <a:pPr>
                <a:defRPr/>
              </a:pPr>
              <a:t>39</a:t>
            </a:fld>
            <a:endParaRPr lang="en-US" altLang="zh-CN"/>
          </a:p>
        </p:txBody>
      </p:sp>
      <p:pic>
        <p:nvPicPr>
          <p:cNvPr id="6" name="Picture 5">
            <a:extLst>
              <a:ext uri="{FF2B5EF4-FFF2-40B4-BE49-F238E27FC236}">
                <a16:creationId xmlns:a16="http://schemas.microsoft.com/office/drawing/2014/main" id="{C6F539D5-BF49-46B7-88BD-2809D8B2CF93}"/>
              </a:ext>
            </a:extLst>
          </p:cNvPr>
          <p:cNvPicPr>
            <a:picLocks noChangeAspect="1"/>
          </p:cNvPicPr>
          <p:nvPr/>
        </p:nvPicPr>
        <p:blipFill>
          <a:blip r:embed="rId3"/>
          <a:stretch>
            <a:fillRect/>
          </a:stretch>
        </p:blipFill>
        <p:spPr>
          <a:xfrm>
            <a:off x="1547664" y="2357461"/>
            <a:ext cx="5947413" cy="4064190"/>
          </a:xfrm>
          <a:prstGeom prst="rect">
            <a:avLst/>
          </a:prstGeom>
        </p:spPr>
      </p:pic>
      <p:sp>
        <p:nvSpPr>
          <p:cNvPr id="8" name="TextBox 7">
            <a:extLst>
              <a:ext uri="{FF2B5EF4-FFF2-40B4-BE49-F238E27FC236}">
                <a16:creationId xmlns:a16="http://schemas.microsoft.com/office/drawing/2014/main" id="{DFBB451F-A0BC-4FEA-B104-37C6261DCA28}"/>
              </a:ext>
            </a:extLst>
          </p:cNvPr>
          <p:cNvSpPr txBox="1"/>
          <p:nvPr/>
        </p:nvSpPr>
        <p:spPr>
          <a:xfrm>
            <a:off x="980728" y="6442502"/>
            <a:ext cx="7182544" cy="415498"/>
          </a:xfrm>
          <a:prstGeom prst="rect">
            <a:avLst/>
          </a:prstGeom>
          <a:noFill/>
        </p:spPr>
        <p:txBody>
          <a:bodyPr wrap="square">
            <a:spAutoFit/>
          </a:bodyPr>
          <a:lstStyle/>
          <a:p>
            <a:r>
              <a:rPr lang="en-US" sz="1050" b="0" i="0" dirty="0">
                <a:solidFill>
                  <a:srgbClr val="222222"/>
                </a:solidFill>
                <a:effectLst/>
                <a:latin typeface="Arial" panose="020B0604020202020204" pitchFamily="34" charset="0"/>
              </a:rPr>
              <a:t>Zhou H, Li W, Kong Z, et al. </a:t>
            </a:r>
            <a:r>
              <a:rPr lang="en-US" sz="1050" b="0" i="0" dirty="0" err="1">
                <a:solidFill>
                  <a:srgbClr val="222222"/>
                </a:solidFill>
                <a:effectLst/>
                <a:latin typeface="Arial" panose="020B0604020202020204" pitchFamily="34" charset="0"/>
              </a:rPr>
              <a:t>Deepbillboard</a:t>
            </a:r>
            <a:r>
              <a:rPr lang="en-US" sz="1050" b="0" i="0" dirty="0">
                <a:solidFill>
                  <a:srgbClr val="222222"/>
                </a:solidFill>
                <a:effectLst/>
                <a:latin typeface="Arial" panose="020B0604020202020204" pitchFamily="34" charset="0"/>
              </a:rPr>
              <a:t>: Systematic physical-world testing of autonomous driving systems[C]//2020 IEEE/ACM 42nd International Conference on Software Engineering (ICSE). IEEE, 2020: 347-358.</a:t>
            </a:r>
            <a:endParaRPr lang="en-SE" sz="1050" dirty="0"/>
          </a:p>
        </p:txBody>
      </p:sp>
    </p:spTree>
    <p:extLst>
      <p:ext uri="{BB962C8B-B14F-4D97-AF65-F5344CB8AC3E}">
        <p14:creationId xmlns:p14="http://schemas.microsoft.com/office/powerpoint/2010/main" val="4266584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46F2B7-E720-4646-A744-40B941655BD2}"/>
              </a:ext>
            </a:extLst>
          </p:cNvPr>
          <p:cNvSpPr>
            <a:spLocks noGrp="1"/>
          </p:cNvSpPr>
          <p:nvPr>
            <p:ph type="title"/>
          </p:nvPr>
        </p:nvSpPr>
        <p:spPr/>
        <p:txBody>
          <a:bodyPr/>
          <a:lstStyle/>
          <a:p>
            <a:r>
              <a:rPr lang="en-US" dirty="0"/>
              <a:t>Adversarial Examples</a:t>
            </a:r>
            <a:endParaRPr lang="en-SE" dirty="0"/>
          </a:p>
        </p:txBody>
      </p:sp>
      <p:sp>
        <p:nvSpPr>
          <p:cNvPr id="3" name="Content Placeholder 2">
            <a:extLst>
              <a:ext uri="{FF2B5EF4-FFF2-40B4-BE49-F238E27FC236}">
                <a16:creationId xmlns:a16="http://schemas.microsoft.com/office/drawing/2014/main" id="{825A01D9-B4DB-4A36-A81E-7F1C69660B26}"/>
              </a:ext>
            </a:extLst>
          </p:cNvPr>
          <p:cNvSpPr>
            <a:spLocks noGrp="1"/>
          </p:cNvSpPr>
          <p:nvPr>
            <p:ph idx="1"/>
          </p:nvPr>
        </p:nvSpPr>
        <p:spPr>
          <a:xfrm>
            <a:off x="457200" y="1295400"/>
            <a:ext cx="8229600" cy="1341512"/>
          </a:xfrm>
        </p:spPr>
        <p:txBody>
          <a:bodyPr>
            <a:normAutofit fontScale="77500" lnSpcReduction="20000"/>
          </a:bodyPr>
          <a:lstStyle/>
          <a:p>
            <a:r>
              <a:rPr lang="en-US" dirty="0"/>
              <a:t>Starting with an image of a panda, the attacker adds a small perturbation that has been calculated to make the image be recognized as a gibbon with high confidence.</a:t>
            </a:r>
          </a:p>
          <a:p>
            <a:endParaRPr lang="en-SE" dirty="0"/>
          </a:p>
          <a:p>
            <a:endParaRPr lang="en-SE" dirty="0"/>
          </a:p>
        </p:txBody>
      </p:sp>
      <p:sp>
        <p:nvSpPr>
          <p:cNvPr id="4" name="Slide Number Placeholder 3">
            <a:extLst>
              <a:ext uri="{FF2B5EF4-FFF2-40B4-BE49-F238E27FC236}">
                <a16:creationId xmlns:a16="http://schemas.microsoft.com/office/drawing/2014/main" id="{CE2439E5-638D-40BD-9759-F35BDB839583}"/>
              </a:ext>
            </a:extLst>
          </p:cNvPr>
          <p:cNvSpPr>
            <a:spLocks noGrp="1"/>
          </p:cNvSpPr>
          <p:nvPr>
            <p:ph type="sldNum" sz="quarter" idx="12"/>
          </p:nvPr>
        </p:nvSpPr>
        <p:spPr/>
        <p:txBody>
          <a:bodyPr/>
          <a:lstStyle/>
          <a:p>
            <a:pPr>
              <a:defRPr/>
            </a:pPr>
            <a:fld id="{F57F456A-00AF-44E6-8D70-638C0D0130FF}" type="slidenum">
              <a:rPr lang="en-US" altLang="zh-CN" smtClean="0"/>
              <a:pPr>
                <a:defRPr/>
              </a:pPr>
              <a:t>4</a:t>
            </a:fld>
            <a:endParaRPr lang="en-US" altLang="zh-CN"/>
          </a:p>
        </p:txBody>
      </p:sp>
      <p:pic>
        <p:nvPicPr>
          <p:cNvPr id="6" name="Picture 5">
            <a:extLst>
              <a:ext uri="{FF2B5EF4-FFF2-40B4-BE49-F238E27FC236}">
                <a16:creationId xmlns:a16="http://schemas.microsoft.com/office/drawing/2014/main" id="{72F029C4-9F9C-495B-A97A-056FB24D0DA2}"/>
              </a:ext>
            </a:extLst>
          </p:cNvPr>
          <p:cNvPicPr>
            <a:picLocks noChangeAspect="1"/>
          </p:cNvPicPr>
          <p:nvPr/>
        </p:nvPicPr>
        <p:blipFill>
          <a:blip r:embed="rId2"/>
          <a:stretch>
            <a:fillRect/>
          </a:stretch>
        </p:blipFill>
        <p:spPr>
          <a:xfrm>
            <a:off x="208941" y="2852936"/>
            <a:ext cx="8726118" cy="3324689"/>
          </a:xfrm>
          <a:prstGeom prst="rect">
            <a:avLst/>
          </a:prstGeom>
        </p:spPr>
      </p:pic>
      <p:sp>
        <p:nvSpPr>
          <p:cNvPr id="8" name="TextBox 7">
            <a:extLst>
              <a:ext uri="{FF2B5EF4-FFF2-40B4-BE49-F238E27FC236}">
                <a16:creationId xmlns:a16="http://schemas.microsoft.com/office/drawing/2014/main" id="{5D92C97E-4AED-4F05-BC12-1601216DE5C9}"/>
              </a:ext>
            </a:extLst>
          </p:cNvPr>
          <p:cNvSpPr txBox="1"/>
          <p:nvPr/>
        </p:nvSpPr>
        <p:spPr>
          <a:xfrm>
            <a:off x="2636912" y="6536060"/>
            <a:ext cx="3870176" cy="253916"/>
          </a:xfrm>
          <a:prstGeom prst="rect">
            <a:avLst/>
          </a:prstGeom>
          <a:noFill/>
        </p:spPr>
        <p:txBody>
          <a:bodyPr wrap="square">
            <a:spAutoFit/>
          </a:bodyPr>
          <a:lstStyle/>
          <a:p>
            <a:r>
              <a:rPr lang="en-SE" sz="1050" dirty="0"/>
              <a:t>https://openai.com/blog/adversarial-example-research/</a:t>
            </a:r>
          </a:p>
        </p:txBody>
      </p:sp>
    </p:spTree>
    <p:extLst>
      <p:ext uri="{BB962C8B-B14F-4D97-AF65-F5344CB8AC3E}">
        <p14:creationId xmlns:p14="http://schemas.microsoft.com/office/powerpoint/2010/main" val="343740919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2D344C-0370-4297-BB8F-E52B48A8F380}"/>
              </a:ext>
            </a:extLst>
          </p:cNvPr>
          <p:cNvSpPr>
            <a:spLocks noGrp="1"/>
          </p:cNvSpPr>
          <p:nvPr>
            <p:ph type="title"/>
          </p:nvPr>
        </p:nvSpPr>
        <p:spPr/>
        <p:txBody>
          <a:bodyPr/>
          <a:lstStyle/>
          <a:p>
            <a:r>
              <a:rPr lang="en-US" dirty="0" err="1"/>
              <a:t>DeepBillboard</a:t>
            </a:r>
            <a:r>
              <a:rPr lang="en-US" dirty="0"/>
              <a:t> Workflow</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CF0F343-6D73-45A1-89F9-74DED743D8B7}"/>
                  </a:ext>
                </a:extLst>
              </p:cNvPr>
              <p:cNvSpPr>
                <a:spLocks noGrp="1"/>
              </p:cNvSpPr>
              <p:nvPr>
                <p:ph idx="1"/>
              </p:nvPr>
            </p:nvSpPr>
            <p:spPr>
              <a:xfrm>
                <a:off x="457200" y="1196753"/>
                <a:ext cx="8229600" cy="2448272"/>
              </a:xfrm>
            </p:spPr>
            <p:txBody>
              <a:bodyPr>
                <a:normAutofit fontScale="62500" lnSpcReduction="20000"/>
              </a:bodyPr>
              <a:lstStyle/>
              <a:p>
                <a:r>
                  <a:rPr lang="en-US" dirty="0"/>
                  <a:t>To generate adversarial perturbations for contiguous frames, </a:t>
                </a:r>
              </a:p>
              <a:p>
                <a:r>
                  <a:rPr lang="en-US" dirty="0"/>
                  <a:t>1. Training dataset generation: pre-fill the billboard with unicolor, and paint its four corners with contrasting colors. Record video while driving by the billboard with different speeds and angles</a:t>
                </a:r>
              </a:p>
              <a:p>
                <a:r>
                  <a:rPr lang="en-US" dirty="0"/>
                  <a:t>2. Training algorithm: 1. Generate locally-best perturbation for each single frame; 2. Find a single perturbation that misleads DNNs best for multiple consecutive frames (</a:t>
                </a:r>
                <a14:m>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𝑝</m:t>
                        </m:r>
                      </m:e>
                      <m:sub>
                        <m:r>
                          <a:rPr lang="en-US" i="1" dirty="0" smtClean="0">
                            <a:latin typeface="Cambria Math" panose="02040503050406030204" pitchFamily="18" charset="0"/>
                          </a:rPr>
                          <m:t>𝑖</m:t>
                        </m:r>
                      </m:sub>
                    </m:sSub>
                  </m:oMath>
                </a14:m>
                <a:r>
                  <a:rPr lang="en-US" dirty="0"/>
                  <a:t> represents the </a:t>
                </a:r>
                <a:r>
                  <a:rPr lang="en-US" dirty="0" err="1"/>
                  <a:t>i-th</a:t>
                </a:r>
                <a:r>
                  <a:rPr lang="en-US" dirty="0"/>
                  <a:t> frame), using a joint loss optimization method; 3. Transfer RGB values to printable colors</a:t>
                </a:r>
                <a:endParaRPr lang="en-SE" dirty="0"/>
              </a:p>
            </p:txBody>
          </p:sp>
        </mc:Choice>
        <mc:Fallback xmlns="">
          <p:sp>
            <p:nvSpPr>
              <p:cNvPr id="3" name="Content Placeholder 2">
                <a:extLst>
                  <a:ext uri="{FF2B5EF4-FFF2-40B4-BE49-F238E27FC236}">
                    <a16:creationId xmlns:a16="http://schemas.microsoft.com/office/drawing/2014/main" id="{ACF0F343-6D73-45A1-89F9-74DED743D8B7}"/>
                  </a:ext>
                </a:extLst>
              </p:cNvPr>
              <p:cNvSpPr>
                <a:spLocks noGrp="1" noRot="1" noChangeAspect="1" noMove="1" noResize="1" noEditPoints="1" noAdjustHandles="1" noChangeArrowheads="1" noChangeShapeType="1" noTextEdit="1"/>
              </p:cNvSpPr>
              <p:nvPr>
                <p:ph idx="1"/>
              </p:nvPr>
            </p:nvSpPr>
            <p:spPr>
              <a:xfrm>
                <a:off x="457200" y="1196753"/>
                <a:ext cx="8229600" cy="2448272"/>
              </a:xfrm>
              <a:blipFill>
                <a:blip r:embed="rId2"/>
                <a:stretch>
                  <a:fillRect l="-667" t="-3483" r="-1037" b="-2985"/>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984BB324-4E09-4A12-8461-1F18F5CC1CE8}"/>
              </a:ext>
            </a:extLst>
          </p:cNvPr>
          <p:cNvSpPr>
            <a:spLocks noGrp="1"/>
          </p:cNvSpPr>
          <p:nvPr>
            <p:ph type="sldNum" sz="quarter" idx="12"/>
          </p:nvPr>
        </p:nvSpPr>
        <p:spPr/>
        <p:txBody>
          <a:bodyPr/>
          <a:lstStyle/>
          <a:p>
            <a:pPr>
              <a:defRPr/>
            </a:pPr>
            <a:fld id="{F57F456A-00AF-44E6-8D70-638C0D0130FF}" type="slidenum">
              <a:rPr lang="en-US" altLang="zh-CN" smtClean="0"/>
              <a:pPr>
                <a:defRPr/>
              </a:pPr>
              <a:t>40</a:t>
            </a:fld>
            <a:endParaRPr lang="en-US" altLang="zh-CN"/>
          </a:p>
        </p:txBody>
      </p:sp>
      <p:pic>
        <p:nvPicPr>
          <p:cNvPr id="6" name="Picture 5">
            <a:extLst>
              <a:ext uri="{FF2B5EF4-FFF2-40B4-BE49-F238E27FC236}">
                <a16:creationId xmlns:a16="http://schemas.microsoft.com/office/drawing/2014/main" id="{69844DA4-6E80-434D-8F96-806F686B5B98}"/>
              </a:ext>
            </a:extLst>
          </p:cNvPr>
          <p:cNvPicPr>
            <a:picLocks noChangeAspect="1"/>
          </p:cNvPicPr>
          <p:nvPr/>
        </p:nvPicPr>
        <p:blipFill>
          <a:blip r:embed="rId3"/>
          <a:stretch>
            <a:fillRect/>
          </a:stretch>
        </p:blipFill>
        <p:spPr>
          <a:xfrm>
            <a:off x="0" y="3580953"/>
            <a:ext cx="9144000" cy="3016399"/>
          </a:xfrm>
          <a:prstGeom prst="rect">
            <a:avLst/>
          </a:prstGeom>
        </p:spPr>
      </p:pic>
    </p:spTree>
    <p:extLst>
      <p:ext uri="{BB962C8B-B14F-4D97-AF65-F5344CB8AC3E}">
        <p14:creationId xmlns:p14="http://schemas.microsoft.com/office/powerpoint/2010/main" val="119117019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B5D5C7-81EE-44AA-BE95-11A7E694D6BC}"/>
              </a:ext>
            </a:extLst>
          </p:cNvPr>
          <p:cNvSpPr>
            <a:spLocks noGrp="1"/>
          </p:cNvSpPr>
          <p:nvPr>
            <p:ph type="title"/>
          </p:nvPr>
        </p:nvSpPr>
        <p:spPr/>
        <p:txBody>
          <a:bodyPr/>
          <a:lstStyle/>
          <a:p>
            <a:r>
              <a:rPr lang="en-US" dirty="0"/>
              <a:t>Phantom of the ADAS</a:t>
            </a:r>
            <a:endParaRPr lang="en-SE" dirty="0"/>
          </a:p>
        </p:txBody>
      </p:sp>
      <p:sp>
        <p:nvSpPr>
          <p:cNvPr id="3" name="Content Placeholder 2">
            <a:extLst>
              <a:ext uri="{FF2B5EF4-FFF2-40B4-BE49-F238E27FC236}">
                <a16:creationId xmlns:a16="http://schemas.microsoft.com/office/drawing/2014/main" id="{4B6D68C7-DEB2-4A0A-B30B-A487DDABE285}"/>
              </a:ext>
            </a:extLst>
          </p:cNvPr>
          <p:cNvSpPr>
            <a:spLocks noGrp="1"/>
          </p:cNvSpPr>
          <p:nvPr>
            <p:ph idx="1"/>
          </p:nvPr>
        </p:nvSpPr>
        <p:spPr>
          <a:xfrm>
            <a:off x="76200" y="1268760"/>
            <a:ext cx="6034477" cy="3096344"/>
          </a:xfrm>
        </p:spPr>
        <p:txBody>
          <a:bodyPr>
            <a:normAutofit fontScale="55000" lnSpcReduction="20000"/>
          </a:bodyPr>
          <a:lstStyle/>
          <a:p>
            <a:r>
              <a:rPr lang="en-US" dirty="0"/>
              <a:t>A phantom is a depthless presented/projected picture of a 3D object (e.g., pedestrian, traffic sign, car, truck, bicycle…), with the purpose of fooling ADAS to treat it as a real object and trigger an automatic reaction</a:t>
            </a:r>
          </a:p>
          <a:p>
            <a:r>
              <a:rPr lang="en-US" dirty="0"/>
              <a:t>Phantom attacks by projecting a phantom via a drone equipped with a portable projector:</a:t>
            </a:r>
          </a:p>
          <a:p>
            <a:pPr lvl="1"/>
            <a:r>
              <a:rPr lang="en-US" dirty="0">
                <a:hlinkClick r:id="rId3"/>
              </a:rPr>
              <a:t>https://www.youtube.com/watch?v=1cSw4fXYqWI&amp;t=85s</a:t>
            </a:r>
            <a:r>
              <a:rPr lang="en-US" dirty="0"/>
              <a:t> </a:t>
            </a:r>
          </a:p>
          <a:p>
            <a:r>
              <a:rPr lang="en-US" dirty="0"/>
              <a:t>or by presenting a phantom on a hacked roadside digital billboard:</a:t>
            </a:r>
          </a:p>
          <a:p>
            <a:pPr lvl="1"/>
            <a:r>
              <a:rPr lang="en-US" dirty="0">
                <a:hlinkClick r:id="rId4"/>
              </a:rPr>
              <a:t>https://www.youtube.com/watch?v=-E0t_s6bT_4</a:t>
            </a:r>
            <a:r>
              <a:rPr lang="en-US" dirty="0"/>
              <a:t> </a:t>
            </a:r>
          </a:p>
        </p:txBody>
      </p:sp>
      <p:sp>
        <p:nvSpPr>
          <p:cNvPr id="4" name="Slide Number Placeholder 3">
            <a:extLst>
              <a:ext uri="{FF2B5EF4-FFF2-40B4-BE49-F238E27FC236}">
                <a16:creationId xmlns:a16="http://schemas.microsoft.com/office/drawing/2014/main" id="{5104F5D7-D96C-481F-801B-EBA4194FE4BC}"/>
              </a:ext>
            </a:extLst>
          </p:cNvPr>
          <p:cNvSpPr>
            <a:spLocks noGrp="1"/>
          </p:cNvSpPr>
          <p:nvPr>
            <p:ph type="sldNum" sz="quarter" idx="12"/>
          </p:nvPr>
        </p:nvSpPr>
        <p:spPr/>
        <p:txBody>
          <a:bodyPr/>
          <a:lstStyle/>
          <a:p>
            <a:pPr>
              <a:defRPr/>
            </a:pPr>
            <a:fld id="{F57F456A-00AF-44E6-8D70-638C0D0130FF}" type="slidenum">
              <a:rPr lang="en-US" altLang="zh-CN" smtClean="0"/>
              <a:pPr>
                <a:defRPr/>
              </a:pPr>
              <a:t>41</a:t>
            </a:fld>
            <a:endParaRPr lang="en-US" altLang="zh-CN"/>
          </a:p>
        </p:txBody>
      </p:sp>
      <p:sp>
        <p:nvSpPr>
          <p:cNvPr id="6" name="Rectangle 5">
            <a:extLst>
              <a:ext uri="{FF2B5EF4-FFF2-40B4-BE49-F238E27FC236}">
                <a16:creationId xmlns:a16="http://schemas.microsoft.com/office/drawing/2014/main" id="{42D1BE16-BCFF-4C82-B17D-CE416B6AF7A5}"/>
              </a:ext>
            </a:extLst>
          </p:cNvPr>
          <p:cNvSpPr/>
          <p:nvPr/>
        </p:nvSpPr>
        <p:spPr>
          <a:xfrm>
            <a:off x="3440921" y="6583362"/>
            <a:ext cx="2262158" cy="246221"/>
          </a:xfrm>
          <a:prstGeom prst="rect">
            <a:avLst/>
          </a:prstGeom>
        </p:spPr>
        <p:txBody>
          <a:bodyPr wrap="none">
            <a:spAutoFit/>
          </a:bodyPr>
          <a:lstStyle/>
          <a:p>
            <a:r>
              <a:rPr lang="en-US" sz="1000" dirty="0"/>
              <a:t>https://www.nassiben.com/phantoms</a:t>
            </a:r>
            <a:endParaRPr lang="en-SE" sz="1000" dirty="0"/>
          </a:p>
        </p:txBody>
      </p:sp>
      <p:pic>
        <p:nvPicPr>
          <p:cNvPr id="1026" name="Picture 2">
            <a:extLst>
              <a:ext uri="{FF2B5EF4-FFF2-40B4-BE49-F238E27FC236}">
                <a16:creationId xmlns:a16="http://schemas.microsoft.com/office/drawing/2014/main" id="{EB683219-1E24-4887-8296-82379C135804}"/>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186061" y="4149080"/>
            <a:ext cx="4296334" cy="242026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98447F20-1B91-4750-B46F-9C2D00C8CA7B}"/>
              </a:ext>
            </a:extLst>
          </p:cNvPr>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4669742" y="4149080"/>
            <a:ext cx="4296334" cy="242026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CED47028-03DA-450A-B555-E3140D62F9D2}"/>
              </a:ext>
            </a:extLst>
          </p:cNvPr>
          <p:cNvPicPr>
            <a:picLocks noChangeAspect="1"/>
          </p:cNvPicPr>
          <p:nvPr/>
        </p:nvPicPr>
        <p:blipFill>
          <a:blip r:embed="rId7"/>
          <a:stretch>
            <a:fillRect/>
          </a:stretch>
        </p:blipFill>
        <p:spPr>
          <a:xfrm>
            <a:off x="6110677" y="1212186"/>
            <a:ext cx="2855399" cy="2867707"/>
          </a:xfrm>
          <a:prstGeom prst="rect">
            <a:avLst/>
          </a:prstGeom>
        </p:spPr>
      </p:pic>
    </p:spTree>
    <p:extLst>
      <p:ext uri="{BB962C8B-B14F-4D97-AF65-F5344CB8AC3E}">
        <p14:creationId xmlns:p14="http://schemas.microsoft.com/office/powerpoint/2010/main" val="109946932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DC380C-57B2-4C99-9E34-6B1E13092FFB}"/>
              </a:ext>
            </a:extLst>
          </p:cNvPr>
          <p:cNvSpPr>
            <a:spLocks noGrp="1"/>
          </p:cNvSpPr>
          <p:nvPr>
            <p:ph type="title"/>
          </p:nvPr>
        </p:nvSpPr>
        <p:spPr/>
        <p:txBody>
          <a:bodyPr/>
          <a:lstStyle/>
          <a:p>
            <a:r>
              <a:rPr lang="en-US" dirty="0"/>
              <a:t>Algorithm for Disguising Phantoms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BF6D274-8BB7-40EE-94FB-486357D7DBBF}"/>
                  </a:ext>
                </a:extLst>
              </p:cNvPr>
              <p:cNvSpPr>
                <a:spLocks noGrp="1"/>
              </p:cNvSpPr>
              <p:nvPr>
                <p:ph idx="1"/>
              </p:nvPr>
            </p:nvSpPr>
            <p:spPr>
              <a:xfrm>
                <a:off x="457200" y="1196752"/>
                <a:ext cx="8229600" cy="1773560"/>
              </a:xfrm>
            </p:spPr>
            <p:txBody>
              <a:bodyPr>
                <a:normAutofit fontScale="55000" lnSpcReduction="20000"/>
              </a:bodyPr>
              <a:lstStyle/>
              <a:p>
                <a:r>
                  <a:rPr lang="en-US" dirty="0"/>
                  <a:t>1. Extract key points as focus areas of human attention for every frame based on the SURF algorithm </a:t>
                </a:r>
              </a:p>
              <a:p>
                <a:r>
                  <a:rPr lang="en-US" dirty="0"/>
                  <a:t>2. Compute a local score for every block in a frame that represents how distant a block is from the focus areas, and embed phantoms into “dead areas” that viewers will not focus on</a:t>
                </a:r>
              </a:p>
              <a:p>
                <a:r>
                  <a:rPr lang="en-US" dirty="0"/>
                  <a:t>3. Display the phantom in at least </a:t>
                </a:r>
                <a14:m>
                  <m:oMath xmlns:m="http://schemas.openxmlformats.org/officeDocument/2006/math">
                    <m:r>
                      <a:rPr lang="en-US" i="1" dirty="0" smtClean="0">
                        <a:latin typeface="Cambria Math" panose="02040503050406030204" pitchFamily="18" charset="0"/>
                      </a:rPr>
                      <m:t>𝑡</m:t>
                    </m:r>
                  </m:oMath>
                </a14:m>
                <a:r>
                  <a:rPr lang="en-US" dirty="0"/>
                  <a:t> consecutive video frames (longer duration leads to higher success rate)</a:t>
                </a:r>
                <a:endParaRPr lang="en-SE" dirty="0"/>
              </a:p>
            </p:txBody>
          </p:sp>
        </mc:Choice>
        <mc:Fallback xmlns="">
          <p:sp>
            <p:nvSpPr>
              <p:cNvPr id="3" name="Content Placeholder 2">
                <a:extLst>
                  <a:ext uri="{FF2B5EF4-FFF2-40B4-BE49-F238E27FC236}">
                    <a16:creationId xmlns:a16="http://schemas.microsoft.com/office/drawing/2014/main" id="{9BF6D274-8BB7-40EE-94FB-486357D7DBBF}"/>
                  </a:ext>
                </a:extLst>
              </p:cNvPr>
              <p:cNvSpPr>
                <a:spLocks noGrp="1" noRot="1" noChangeAspect="1" noMove="1" noResize="1" noEditPoints="1" noAdjustHandles="1" noChangeArrowheads="1" noChangeShapeType="1" noTextEdit="1"/>
              </p:cNvSpPr>
              <p:nvPr>
                <p:ph idx="1"/>
              </p:nvPr>
            </p:nvSpPr>
            <p:spPr>
              <a:xfrm>
                <a:off x="457200" y="1196752"/>
                <a:ext cx="8229600" cy="1773560"/>
              </a:xfrm>
              <a:blipFill>
                <a:blip r:embed="rId2"/>
                <a:stretch>
                  <a:fillRect l="-444" t="-4811" b="-3436"/>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AD0942BD-2DB0-4B5A-88B0-491EDF5F3A57}"/>
              </a:ext>
            </a:extLst>
          </p:cNvPr>
          <p:cNvSpPr>
            <a:spLocks noGrp="1"/>
          </p:cNvSpPr>
          <p:nvPr>
            <p:ph type="sldNum" sz="quarter" idx="12"/>
          </p:nvPr>
        </p:nvSpPr>
        <p:spPr/>
        <p:txBody>
          <a:bodyPr/>
          <a:lstStyle/>
          <a:p>
            <a:pPr>
              <a:defRPr/>
            </a:pPr>
            <a:fld id="{F57F456A-00AF-44E6-8D70-638C0D0130FF}" type="slidenum">
              <a:rPr lang="en-US" altLang="zh-CN" smtClean="0"/>
              <a:pPr>
                <a:defRPr/>
              </a:pPr>
              <a:t>42</a:t>
            </a:fld>
            <a:endParaRPr lang="en-US" altLang="zh-CN"/>
          </a:p>
        </p:txBody>
      </p:sp>
      <p:pic>
        <p:nvPicPr>
          <p:cNvPr id="8" name="Picture 7">
            <a:extLst>
              <a:ext uri="{FF2B5EF4-FFF2-40B4-BE49-F238E27FC236}">
                <a16:creationId xmlns:a16="http://schemas.microsoft.com/office/drawing/2014/main" id="{D8E3C376-033C-46EB-A150-228651F039C6}"/>
              </a:ext>
            </a:extLst>
          </p:cNvPr>
          <p:cNvPicPr>
            <a:picLocks noChangeAspect="1"/>
          </p:cNvPicPr>
          <p:nvPr/>
        </p:nvPicPr>
        <p:blipFill>
          <a:blip r:embed="rId3"/>
          <a:stretch>
            <a:fillRect/>
          </a:stretch>
        </p:blipFill>
        <p:spPr>
          <a:xfrm>
            <a:off x="72835" y="2924944"/>
            <a:ext cx="5400600" cy="3620514"/>
          </a:xfrm>
          <a:prstGeom prst="rect">
            <a:avLst/>
          </a:prstGeom>
        </p:spPr>
      </p:pic>
      <p:pic>
        <p:nvPicPr>
          <p:cNvPr id="10" name="Picture 9">
            <a:extLst>
              <a:ext uri="{FF2B5EF4-FFF2-40B4-BE49-F238E27FC236}">
                <a16:creationId xmlns:a16="http://schemas.microsoft.com/office/drawing/2014/main" id="{69543516-A43B-4DDC-8903-06A9C7137B37}"/>
              </a:ext>
            </a:extLst>
          </p:cNvPr>
          <p:cNvPicPr>
            <a:picLocks noChangeAspect="1"/>
          </p:cNvPicPr>
          <p:nvPr/>
        </p:nvPicPr>
        <p:blipFill>
          <a:blip r:embed="rId4"/>
          <a:stretch>
            <a:fillRect/>
          </a:stretch>
        </p:blipFill>
        <p:spPr>
          <a:xfrm>
            <a:off x="5445092" y="3456586"/>
            <a:ext cx="3609975" cy="2781300"/>
          </a:xfrm>
          <a:prstGeom prst="rect">
            <a:avLst/>
          </a:prstGeom>
        </p:spPr>
      </p:pic>
    </p:spTree>
    <p:extLst>
      <p:ext uri="{BB962C8B-B14F-4D97-AF65-F5344CB8AC3E}">
        <p14:creationId xmlns:p14="http://schemas.microsoft.com/office/powerpoint/2010/main" val="89478310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4BD2DD-06BC-4D9E-B2CA-F333EFD475FD}"/>
              </a:ext>
            </a:extLst>
          </p:cNvPr>
          <p:cNvSpPr>
            <a:spLocks noGrp="1"/>
          </p:cNvSpPr>
          <p:nvPr>
            <p:ph type="title"/>
          </p:nvPr>
        </p:nvSpPr>
        <p:spPr/>
        <p:txBody>
          <a:bodyPr/>
          <a:lstStyle/>
          <a:p>
            <a:r>
              <a:rPr lang="en-US" dirty="0"/>
              <a:t>Countermeasure - </a:t>
            </a:r>
            <a:r>
              <a:rPr lang="en-US" dirty="0" err="1"/>
              <a:t>GhostBusters</a:t>
            </a:r>
            <a:endParaRPr lang="en-SE" dirty="0"/>
          </a:p>
        </p:txBody>
      </p:sp>
      <p:sp>
        <p:nvSpPr>
          <p:cNvPr id="3" name="Content Placeholder 2">
            <a:extLst>
              <a:ext uri="{FF2B5EF4-FFF2-40B4-BE49-F238E27FC236}">
                <a16:creationId xmlns:a16="http://schemas.microsoft.com/office/drawing/2014/main" id="{D82CFEFB-D18B-4204-BEAC-B277ACCC23FB}"/>
              </a:ext>
            </a:extLst>
          </p:cNvPr>
          <p:cNvSpPr>
            <a:spLocks noGrp="1"/>
          </p:cNvSpPr>
          <p:nvPr>
            <p:ph idx="1"/>
          </p:nvPr>
        </p:nvSpPr>
        <p:spPr>
          <a:xfrm>
            <a:off x="457200" y="1143000"/>
            <a:ext cx="8229600" cy="1781944"/>
          </a:xfrm>
        </p:spPr>
        <p:txBody>
          <a:bodyPr>
            <a:normAutofit fontScale="70000" lnSpcReduction="20000"/>
          </a:bodyPr>
          <a:lstStyle/>
          <a:p>
            <a:r>
              <a:rPr lang="en-US" dirty="0"/>
              <a:t>When a frame is captured, (1) the on-board object detector locates a road sign, (2) the road sign is cropped and passed to the Context, Surface, Light, and Depth models, and (3) the Combiner model interprets the models’ embeddings and makes a final decision on the traffic sign (real or fake).</a:t>
            </a:r>
            <a:endParaRPr lang="en-SE" dirty="0"/>
          </a:p>
        </p:txBody>
      </p:sp>
      <p:sp>
        <p:nvSpPr>
          <p:cNvPr id="4" name="Slide Number Placeholder 3">
            <a:extLst>
              <a:ext uri="{FF2B5EF4-FFF2-40B4-BE49-F238E27FC236}">
                <a16:creationId xmlns:a16="http://schemas.microsoft.com/office/drawing/2014/main" id="{710CE9EF-5BE4-40BD-BCE6-C8869D7192DC}"/>
              </a:ext>
            </a:extLst>
          </p:cNvPr>
          <p:cNvSpPr>
            <a:spLocks noGrp="1"/>
          </p:cNvSpPr>
          <p:nvPr>
            <p:ph type="sldNum" sz="quarter" idx="12"/>
          </p:nvPr>
        </p:nvSpPr>
        <p:spPr/>
        <p:txBody>
          <a:bodyPr/>
          <a:lstStyle/>
          <a:p>
            <a:pPr>
              <a:defRPr/>
            </a:pPr>
            <a:fld id="{F57F456A-00AF-44E6-8D70-638C0D0130FF}" type="slidenum">
              <a:rPr lang="en-US" altLang="zh-CN" smtClean="0"/>
              <a:pPr>
                <a:defRPr/>
              </a:pPr>
              <a:t>43</a:t>
            </a:fld>
            <a:endParaRPr lang="en-US" altLang="zh-CN"/>
          </a:p>
        </p:txBody>
      </p:sp>
      <p:pic>
        <p:nvPicPr>
          <p:cNvPr id="8" name="Picture 7">
            <a:extLst>
              <a:ext uri="{FF2B5EF4-FFF2-40B4-BE49-F238E27FC236}">
                <a16:creationId xmlns:a16="http://schemas.microsoft.com/office/drawing/2014/main" id="{8A2DCEB4-6A4E-4198-8588-65BC812A83FF}"/>
              </a:ext>
            </a:extLst>
          </p:cNvPr>
          <p:cNvPicPr>
            <a:picLocks noChangeAspect="1"/>
          </p:cNvPicPr>
          <p:nvPr/>
        </p:nvPicPr>
        <p:blipFill>
          <a:blip r:embed="rId2"/>
          <a:stretch>
            <a:fillRect/>
          </a:stretch>
        </p:blipFill>
        <p:spPr>
          <a:xfrm>
            <a:off x="0" y="2835963"/>
            <a:ext cx="9144000" cy="3747399"/>
          </a:xfrm>
          <a:prstGeom prst="rect">
            <a:avLst/>
          </a:prstGeom>
        </p:spPr>
      </p:pic>
    </p:spTree>
    <p:extLst>
      <p:ext uri="{BB962C8B-B14F-4D97-AF65-F5344CB8AC3E}">
        <p14:creationId xmlns:p14="http://schemas.microsoft.com/office/powerpoint/2010/main" val="411413409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5E3133-75C7-41BE-9EB4-2D148F90CA52}"/>
              </a:ext>
            </a:extLst>
          </p:cNvPr>
          <p:cNvSpPr>
            <a:spLocks noGrp="1"/>
          </p:cNvSpPr>
          <p:nvPr>
            <p:ph type="title"/>
          </p:nvPr>
        </p:nvSpPr>
        <p:spPr/>
        <p:txBody>
          <a:bodyPr/>
          <a:lstStyle/>
          <a:p>
            <a:r>
              <a:rPr lang="en-US" dirty="0">
                <a:solidFill>
                  <a:schemeClr val="tx1"/>
                </a:solidFill>
              </a:rPr>
              <a:t>Constraints on Perturbations?</a:t>
            </a:r>
            <a:endParaRPr lang="en-SE" dirty="0">
              <a:solidFill>
                <a:schemeClr val="tx1"/>
              </a:solidFill>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925DA71-1EF1-47CB-9246-B850AAB1A940}"/>
                  </a:ext>
                </a:extLst>
              </p:cNvPr>
              <p:cNvSpPr>
                <a:spLocks noGrp="1"/>
              </p:cNvSpPr>
              <p:nvPr>
                <p:ph idx="1"/>
              </p:nvPr>
            </p:nvSpPr>
            <p:spPr/>
            <p:txBody>
              <a:bodyPr>
                <a:normAutofit fontScale="92500"/>
              </a:bodyPr>
              <a:lstStyle/>
              <a:p>
                <a:r>
                  <a:rPr lang="en-US" dirty="0"/>
                  <a:t>In both </a:t>
                </a:r>
                <a:r>
                  <a:rPr lang="en-US" dirty="0" err="1"/>
                  <a:t>DeepBillboard</a:t>
                </a:r>
                <a:r>
                  <a:rPr lang="en-US" dirty="0"/>
                  <a:t> and Phantom of the ADAS attacks, there </a:t>
                </a:r>
                <a:r>
                  <a:rPr lang="en-US" dirty="0">
                    <a:solidFill>
                      <a:schemeClr val="tx1"/>
                    </a:solidFill>
                  </a:rPr>
                  <a:t>is no </a:t>
                </a:r>
                <a14:m>
                  <m:oMath xmlns:m="http://schemas.openxmlformats.org/officeDocument/2006/math">
                    <m:r>
                      <a:rPr lang="en-US" b="0" i="1" smtClean="0">
                        <a:solidFill>
                          <a:schemeClr val="tx1"/>
                        </a:solidFill>
                        <a:latin typeface="Cambria Math" panose="02040503050406030204" pitchFamily="18" charset="0"/>
                      </a:rPr>
                      <m:t>𝛿</m:t>
                    </m:r>
                    <m:r>
                      <a:rPr lang="en-US" b="0" i="1" smtClean="0">
                        <a:solidFill>
                          <a:schemeClr val="tx1"/>
                        </a:solidFill>
                        <a:latin typeface="Cambria Math" panose="02040503050406030204" pitchFamily="18" charset="0"/>
                      </a:rPr>
                      <m:t>∈</m:t>
                    </m:r>
                    <m:r>
                      <m:rPr>
                        <m:sty m:val="p"/>
                      </m:rPr>
                      <a:rPr lang="en-US" b="0" i="0" smtClean="0">
                        <a:solidFill>
                          <a:schemeClr val="tx1"/>
                        </a:solidFill>
                        <a:latin typeface="Cambria Math" panose="02040503050406030204" pitchFamily="18" charset="0"/>
                      </a:rPr>
                      <m:t>Δ</m:t>
                    </m:r>
                  </m:oMath>
                </a14:m>
                <a:r>
                  <a:rPr lang="en-US" dirty="0">
                    <a:solidFill>
                      <a:schemeClr val="tx1"/>
                    </a:solidFill>
                  </a:rPr>
                  <a:t> norm constraint on the allowable perturbations</a:t>
                </a:r>
              </a:p>
              <a:p>
                <a:pPr lvl="1"/>
                <a:r>
                  <a:rPr lang="en-US" dirty="0" err="1"/>
                  <a:t>DeepBillboard</a:t>
                </a:r>
                <a:r>
                  <a:rPr lang="en-US" dirty="0"/>
                  <a:t> simply assumes human drivers don’t pay attention to roadside billboards, so the entire area of the billboard can be used for attack</a:t>
                </a:r>
              </a:p>
              <a:p>
                <a:pPr lvl="1"/>
                <a:r>
                  <a:rPr lang="en-US" dirty="0"/>
                  <a:t>Phantom of the ADAS embeds phantoms into “dead areas” that human viewers will not focus on</a:t>
                </a:r>
              </a:p>
              <a:p>
                <a:r>
                  <a:rPr lang="en-US" altLang="zh-CN" dirty="0"/>
                  <a:t>The </a:t>
                </a:r>
                <a14:m>
                  <m:oMath xmlns:m="http://schemas.openxmlformats.org/officeDocument/2006/math">
                    <m:r>
                      <a:rPr lang="en-US" b="0" i="1" smtClean="0">
                        <a:solidFill>
                          <a:schemeClr val="tx1"/>
                        </a:solidFill>
                        <a:latin typeface="Cambria Math" panose="02040503050406030204" pitchFamily="18" charset="0"/>
                      </a:rPr>
                      <m:t>𝛿</m:t>
                    </m:r>
                    <m:r>
                      <a:rPr lang="en-US" b="0" i="1" smtClean="0">
                        <a:solidFill>
                          <a:schemeClr val="tx1"/>
                        </a:solidFill>
                        <a:latin typeface="Cambria Math" panose="02040503050406030204" pitchFamily="18" charset="0"/>
                      </a:rPr>
                      <m:t>∈</m:t>
                    </m:r>
                    <m:r>
                      <m:rPr>
                        <m:sty m:val="p"/>
                      </m:rPr>
                      <a:rPr lang="en-US" b="0" i="0" smtClean="0">
                        <a:solidFill>
                          <a:schemeClr val="tx1"/>
                        </a:solidFill>
                        <a:latin typeface="Cambria Math" panose="02040503050406030204" pitchFamily="18" charset="0"/>
                      </a:rPr>
                      <m:t>Δ</m:t>
                    </m:r>
                  </m:oMath>
                </a14:m>
                <a:r>
                  <a:rPr lang="en-US" dirty="0">
                    <a:solidFill>
                      <a:schemeClr val="tx1"/>
                    </a:solidFill>
                  </a:rPr>
                  <a:t> norm constraint </a:t>
                </a:r>
                <a:r>
                  <a:rPr lang="en-US" altLang="zh-CN" dirty="0"/>
                  <a:t>may not be fully aligned with human perception</a:t>
                </a:r>
                <a:endParaRPr lang="en-US" dirty="0"/>
              </a:p>
            </p:txBody>
          </p:sp>
        </mc:Choice>
        <mc:Fallback xmlns="">
          <p:sp>
            <p:nvSpPr>
              <p:cNvPr id="3" name="Content Placeholder 2">
                <a:extLst>
                  <a:ext uri="{FF2B5EF4-FFF2-40B4-BE49-F238E27FC236}">
                    <a16:creationId xmlns:a16="http://schemas.microsoft.com/office/drawing/2014/main" id="{1925DA71-1EF1-47CB-9246-B850AAB1A940}"/>
                  </a:ext>
                </a:extLst>
              </p:cNvPr>
              <p:cNvSpPr>
                <a:spLocks noGrp="1" noRot="1" noChangeAspect="1" noMove="1" noResize="1" noEditPoints="1" noAdjustHandles="1" noChangeArrowheads="1" noChangeShapeType="1" noTextEdit="1"/>
              </p:cNvSpPr>
              <p:nvPr>
                <p:ph idx="1"/>
              </p:nvPr>
            </p:nvSpPr>
            <p:spPr>
              <a:blipFill>
                <a:blip r:embed="rId2"/>
                <a:stretch>
                  <a:fillRect l="-1481" t="-1553" r="-96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295AD109-7C9B-4A2B-8258-FE3A4C4C5851}"/>
              </a:ext>
            </a:extLst>
          </p:cNvPr>
          <p:cNvSpPr>
            <a:spLocks noGrp="1"/>
          </p:cNvSpPr>
          <p:nvPr>
            <p:ph type="sldNum" sz="quarter" idx="12"/>
          </p:nvPr>
        </p:nvSpPr>
        <p:spPr/>
        <p:txBody>
          <a:bodyPr/>
          <a:lstStyle/>
          <a:p>
            <a:pPr>
              <a:defRPr/>
            </a:pPr>
            <a:fld id="{F57F456A-00AF-44E6-8D70-638C0D0130FF}" type="slidenum">
              <a:rPr lang="en-US" altLang="zh-CN" smtClean="0"/>
              <a:pPr>
                <a:defRPr/>
              </a:pPr>
              <a:t>44</a:t>
            </a:fld>
            <a:endParaRPr lang="en-US" altLang="zh-CN"/>
          </a:p>
        </p:txBody>
      </p:sp>
    </p:spTree>
    <p:extLst>
      <p:ext uri="{BB962C8B-B14F-4D97-AF65-F5344CB8AC3E}">
        <p14:creationId xmlns:p14="http://schemas.microsoft.com/office/powerpoint/2010/main" val="32158840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EE044-95F3-46A5-9DBA-2EDDE8B42C8A}"/>
              </a:ext>
            </a:extLst>
          </p:cNvPr>
          <p:cNvSpPr>
            <a:spLocks noGrp="1"/>
          </p:cNvSpPr>
          <p:nvPr>
            <p:ph type="title"/>
          </p:nvPr>
        </p:nvSpPr>
        <p:spPr/>
        <p:txBody>
          <a:bodyPr/>
          <a:lstStyle/>
          <a:p>
            <a:r>
              <a:rPr lang="en-US" dirty="0"/>
              <a:t>Approach #2</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6D4E8E8-0ADC-4CC2-A700-823362CA4728}"/>
                  </a:ext>
                </a:extLst>
              </p:cNvPr>
              <p:cNvSpPr>
                <a:spLocks noGrp="1"/>
              </p:cNvSpPr>
              <p:nvPr>
                <p:ph idx="1"/>
              </p:nvPr>
            </p:nvSpPr>
            <p:spPr>
              <a:xfrm>
                <a:off x="457200" y="1295400"/>
                <a:ext cx="8003232" cy="2574032"/>
              </a:xfrm>
            </p:spPr>
            <p:txBody>
              <a:bodyPr>
                <a:normAutofit fontScale="85000" lnSpcReduction="20000"/>
              </a:bodyPr>
              <a:lstStyle/>
              <a:p>
                <a:r>
                  <a:rPr lang="en-US" sz="2800" dirty="0"/>
                  <a:t>To solve </a:t>
                </a:r>
                <a14:m>
                  <m:oMath xmlns:m="http://schemas.openxmlformats.org/officeDocument/2006/math">
                    <m:func>
                      <m:funcPr>
                        <m:ctrlPr>
                          <a:rPr lang="en-US" sz="2800" i="1">
                            <a:latin typeface="Cambria Math" panose="02040503050406030204" pitchFamily="18" charset="0"/>
                          </a:rPr>
                        </m:ctrlPr>
                      </m:funcPr>
                      <m:fName>
                        <m:limLow>
                          <m:limLowPr>
                            <m:ctrlPr>
                              <a:rPr lang="en-US" sz="2800" i="1">
                                <a:latin typeface="Cambria Math" panose="02040503050406030204" pitchFamily="18" charset="0"/>
                              </a:rPr>
                            </m:ctrlPr>
                          </m:limLowPr>
                          <m:e>
                            <m:r>
                              <m:rPr>
                                <m:sty m:val="p"/>
                              </m:rPr>
                              <a:rPr lang="en-US" sz="2800">
                                <a:latin typeface="Cambria Math" panose="02040503050406030204" pitchFamily="18" charset="0"/>
                              </a:rPr>
                              <m:t>max</m:t>
                            </m:r>
                          </m:e>
                          <m:lim>
                            <m:r>
                              <a:rPr lang="en-US" sz="2800" i="1">
                                <a:latin typeface="Cambria Math" panose="02040503050406030204" pitchFamily="18" charset="0"/>
                              </a:rPr>
                              <m:t>𝛿</m:t>
                            </m:r>
                            <m:r>
                              <a:rPr lang="en-US" sz="2800" i="1">
                                <a:latin typeface="Cambria Math" panose="02040503050406030204" pitchFamily="18" charset="0"/>
                              </a:rPr>
                              <m:t>∈</m:t>
                            </m:r>
                            <m:r>
                              <m:rPr>
                                <m:sty m:val="p"/>
                              </m:rPr>
                              <a:rPr lang="en-US" sz="2800">
                                <a:latin typeface="Cambria Math" panose="02040503050406030204" pitchFamily="18" charset="0"/>
                              </a:rPr>
                              <m:t>Δ</m:t>
                            </m:r>
                          </m:lim>
                        </m:limLow>
                      </m:fName>
                      <m:e>
                        <m:r>
                          <m:rPr>
                            <m:sty m:val="p"/>
                          </m:rPr>
                          <a:rPr lang="en-US" sz="2800">
                            <a:latin typeface="Cambria Math" panose="02040503050406030204" pitchFamily="18" charset="0"/>
                          </a:rPr>
                          <m:t>Loss</m:t>
                        </m:r>
                        <m:r>
                          <a:rPr lang="en-US" sz="2800" i="1">
                            <a:latin typeface="Cambria Math" panose="02040503050406030204" pitchFamily="18" charset="0"/>
                          </a:rPr>
                          <m:t>(</m:t>
                        </m:r>
                        <m:r>
                          <a:rPr lang="en-US" sz="2800" i="1">
                            <a:latin typeface="Cambria Math" panose="02040503050406030204" pitchFamily="18" charset="0"/>
                          </a:rPr>
                          <m:t>𝑥</m:t>
                        </m:r>
                        <m:r>
                          <a:rPr lang="en-US" sz="2800" i="1">
                            <a:latin typeface="Cambria Math" panose="02040503050406030204" pitchFamily="18" charset="0"/>
                          </a:rPr>
                          <m:t>+</m:t>
                        </m:r>
                        <m:r>
                          <a:rPr lang="en-US" sz="2800" i="1">
                            <a:latin typeface="Cambria Math" panose="02040503050406030204" pitchFamily="18" charset="0"/>
                          </a:rPr>
                          <m:t>𝛿</m:t>
                        </m:r>
                        <m:r>
                          <a:rPr lang="en-US" sz="2800" i="1">
                            <a:latin typeface="Cambria Math" panose="02040503050406030204" pitchFamily="18" charset="0"/>
                          </a:rPr>
                          <m:t>,</m:t>
                        </m:r>
                        <m:r>
                          <a:rPr lang="en-US" sz="2800" i="1">
                            <a:latin typeface="Cambria Math" panose="02040503050406030204" pitchFamily="18" charset="0"/>
                          </a:rPr>
                          <m:t>𝑦</m:t>
                        </m:r>
                        <m:r>
                          <a:rPr lang="en-US" sz="2800" i="1">
                            <a:latin typeface="Cambria Math" panose="02040503050406030204" pitchFamily="18" charset="0"/>
                          </a:rPr>
                          <m:t>;</m:t>
                        </m:r>
                        <m:r>
                          <a:rPr lang="en-US" sz="2800" i="1">
                            <a:latin typeface="Cambria Math" panose="02040503050406030204" pitchFamily="18" charset="0"/>
                          </a:rPr>
                          <m:t>𝜃</m:t>
                        </m:r>
                        <m:r>
                          <a:rPr lang="en-US" sz="2800" i="1">
                            <a:latin typeface="Cambria Math" panose="02040503050406030204" pitchFamily="18" charset="0"/>
                          </a:rPr>
                          <m:t>)</m:t>
                        </m:r>
                      </m:e>
                    </m:func>
                  </m:oMath>
                </a14:m>
                <a:r>
                  <a:rPr lang="en-US" sz="2800" dirty="0">
                    <a:solidFill>
                      <a:srgbClr val="996633"/>
                    </a:solidFill>
                  </a:rPr>
                  <a:t>:</a:t>
                </a:r>
              </a:p>
              <a:p>
                <a:r>
                  <a:rPr lang="en-US" sz="2800" dirty="0">
                    <a:solidFill>
                      <a:schemeClr val="bg1">
                        <a:lumMod val="85000"/>
                      </a:schemeClr>
                    </a:solidFill>
                  </a:rPr>
                  <a:t>1. Constructing adversarial examples via local search (</a:t>
                </a:r>
              </a:p>
              <a:p>
                <a:pPr lvl="1"/>
                <a:r>
                  <a:rPr lang="en-US" sz="2400" dirty="0">
                    <a:solidFill>
                      <a:schemeClr val="bg1">
                        <a:lumMod val="85000"/>
                      </a:schemeClr>
                    </a:solidFill>
                  </a:rPr>
                  <a:t>Lower bound on objective</a:t>
                </a:r>
              </a:p>
              <a:p>
                <a:r>
                  <a:rPr lang="en-US" sz="2800" dirty="0">
                    <a:solidFill>
                      <a:srgbClr val="0000FF"/>
                    </a:solidFill>
                  </a:rPr>
                  <a:t>2. Formal verification via combinatorial optimization</a:t>
                </a:r>
              </a:p>
              <a:p>
                <a:pPr lvl="1"/>
                <a:r>
                  <a:rPr lang="en-US" sz="2400" dirty="0">
                    <a:solidFill>
                      <a:srgbClr val="0000FF"/>
                    </a:solidFill>
                  </a:rPr>
                  <a:t>Exactly solve objective</a:t>
                </a:r>
              </a:p>
              <a:p>
                <a:r>
                  <a:rPr lang="en-US" sz="2800" dirty="0">
                    <a:solidFill>
                      <a:schemeClr val="bg1">
                        <a:lumMod val="85000"/>
                      </a:schemeClr>
                    </a:solidFill>
                  </a:rPr>
                  <a:t>3. Formal verification via convex relaxation </a:t>
                </a:r>
              </a:p>
              <a:p>
                <a:pPr lvl="1"/>
                <a:r>
                  <a:rPr lang="en-US" sz="2400" dirty="0">
                    <a:solidFill>
                      <a:schemeClr val="bg1">
                        <a:lumMod val="85000"/>
                      </a:schemeClr>
                    </a:solidFill>
                  </a:rPr>
                  <a:t>Upper bound on objective</a:t>
                </a:r>
                <a:endParaRPr lang="en-SE" sz="2400" dirty="0">
                  <a:solidFill>
                    <a:schemeClr val="bg1">
                      <a:lumMod val="85000"/>
                    </a:schemeClr>
                  </a:solidFill>
                </a:endParaRPr>
              </a:p>
            </p:txBody>
          </p:sp>
        </mc:Choice>
        <mc:Fallback xmlns="">
          <p:sp>
            <p:nvSpPr>
              <p:cNvPr id="3" name="Content Placeholder 2">
                <a:extLst>
                  <a:ext uri="{FF2B5EF4-FFF2-40B4-BE49-F238E27FC236}">
                    <a16:creationId xmlns:a16="http://schemas.microsoft.com/office/drawing/2014/main" id="{06D4E8E8-0ADC-4CC2-A700-823362CA4728}"/>
                  </a:ext>
                </a:extLst>
              </p:cNvPr>
              <p:cNvSpPr>
                <a:spLocks noGrp="1" noRot="1" noChangeAspect="1" noMove="1" noResize="1" noEditPoints="1" noAdjustHandles="1" noChangeArrowheads="1" noChangeShapeType="1" noTextEdit="1"/>
              </p:cNvSpPr>
              <p:nvPr>
                <p:ph idx="1"/>
              </p:nvPr>
            </p:nvSpPr>
            <p:spPr>
              <a:xfrm>
                <a:off x="457200" y="1295400"/>
                <a:ext cx="8003232" cy="2574032"/>
              </a:xfrm>
              <a:blipFill>
                <a:blip r:embed="rId2"/>
                <a:stretch>
                  <a:fillRect l="-990" t="-4739" r="-76" b="-711"/>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7E5CB527-D76D-4CDE-BD14-0E9E71E1754D}"/>
              </a:ext>
            </a:extLst>
          </p:cNvPr>
          <p:cNvSpPr>
            <a:spLocks noGrp="1"/>
          </p:cNvSpPr>
          <p:nvPr>
            <p:ph type="sldNum" sz="quarter" idx="12"/>
          </p:nvPr>
        </p:nvSpPr>
        <p:spPr/>
        <p:txBody>
          <a:bodyPr/>
          <a:lstStyle/>
          <a:p>
            <a:pPr>
              <a:defRPr/>
            </a:pPr>
            <a:fld id="{F57F456A-00AF-44E6-8D70-638C0D0130FF}" type="slidenum">
              <a:rPr lang="en-US" altLang="zh-CN" smtClean="0"/>
              <a:pPr>
                <a:defRPr/>
              </a:pPr>
              <a:t>45</a:t>
            </a:fld>
            <a:endParaRPr lang="en-US" altLang="zh-CN"/>
          </a:p>
        </p:txBody>
      </p:sp>
      <p:pic>
        <p:nvPicPr>
          <p:cNvPr id="9" name="Picture 8">
            <a:extLst>
              <a:ext uri="{FF2B5EF4-FFF2-40B4-BE49-F238E27FC236}">
                <a16:creationId xmlns:a16="http://schemas.microsoft.com/office/drawing/2014/main" id="{8F27BD0D-4F3B-4013-96A5-2DCDE9156663}"/>
              </a:ext>
            </a:extLst>
          </p:cNvPr>
          <p:cNvPicPr>
            <a:picLocks noChangeAspect="1"/>
          </p:cNvPicPr>
          <p:nvPr/>
        </p:nvPicPr>
        <p:blipFill>
          <a:blip r:embed="rId3"/>
          <a:stretch>
            <a:fillRect/>
          </a:stretch>
        </p:blipFill>
        <p:spPr>
          <a:xfrm>
            <a:off x="1547664" y="3717032"/>
            <a:ext cx="4689112" cy="3057478"/>
          </a:xfrm>
          <a:prstGeom prst="rect">
            <a:avLst/>
          </a:prstGeom>
        </p:spPr>
      </p:pic>
    </p:spTree>
    <p:extLst>
      <p:ext uri="{BB962C8B-B14F-4D97-AF65-F5344CB8AC3E}">
        <p14:creationId xmlns:p14="http://schemas.microsoft.com/office/powerpoint/2010/main" val="16459756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6F02AC-9A2D-4A38-AF39-FD56C7E8CAC3}"/>
              </a:ext>
            </a:extLst>
          </p:cNvPr>
          <p:cNvSpPr>
            <a:spLocks noGrp="1"/>
          </p:cNvSpPr>
          <p:nvPr>
            <p:ph type="title"/>
          </p:nvPr>
        </p:nvSpPr>
        <p:spPr/>
        <p:txBody>
          <a:bodyPr/>
          <a:lstStyle/>
          <a:p>
            <a:r>
              <a:rPr lang="en-US" sz="3600" dirty="0"/>
              <a:t>Exact Combinatorial Optimization</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7CFA271-F4E1-4D5A-B8E9-0F4846BFA650}"/>
                  </a:ext>
                </a:extLst>
              </p:cNvPr>
              <p:cNvSpPr>
                <a:spLocks noGrp="1"/>
              </p:cNvSpPr>
              <p:nvPr>
                <p:ph idx="1"/>
              </p:nvPr>
            </p:nvSpPr>
            <p:spPr>
              <a:xfrm>
                <a:off x="457200" y="1295400"/>
                <a:ext cx="8229600" cy="5661992"/>
              </a:xfrm>
            </p:spPr>
            <p:txBody>
              <a:bodyPr>
                <a:normAutofit fontScale="55000" lnSpcReduction="20000"/>
              </a:bodyPr>
              <a:lstStyle/>
              <a:p>
                <a:r>
                  <a:rPr lang="en-US" dirty="0"/>
                  <a:t>Consider a </a:t>
                </a:r>
                <a:r>
                  <a:rPr lang="en-US" dirty="0" err="1"/>
                  <a:t>ReLU</a:t>
                </a:r>
                <a:r>
                  <a:rPr lang="en-US" dirty="0"/>
                  <a:t>-based </a:t>
                </a:r>
                <a14:m>
                  <m:oMath xmlns:m="http://schemas.openxmlformats.org/officeDocument/2006/math">
                    <m:r>
                      <a:rPr lang="en-US" i="1">
                        <a:latin typeface="Cambria Math" panose="02040503050406030204" pitchFamily="18" charset="0"/>
                      </a:rPr>
                      <m:t>𝑑</m:t>
                    </m:r>
                    <m:r>
                      <m:rPr>
                        <m:nor/>
                      </m:rPr>
                      <a:rPr lang="en-US" dirty="0"/>
                      <m:t>−</m:t>
                    </m:r>
                    <m:r>
                      <m:rPr>
                        <m:nor/>
                      </m:rPr>
                      <a:rPr lang="en-US" dirty="0"/>
                      <m:t>layer</m:t>
                    </m:r>
                  </m:oMath>
                </a14:m>
                <a:r>
                  <a:rPr lang="en-US" dirty="0"/>
                  <a:t> feedforward NN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d>
                          <m:dPr>
                            <m:ctrlPr>
                              <a:rPr lang="en-US" i="1">
                                <a:latin typeface="Cambria Math" panose="02040503050406030204" pitchFamily="18" charset="0"/>
                              </a:rPr>
                            </m:ctrlPr>
                          </m:dPr>
                          <m:e>
                            <m:r>
                              <a:rPr lang="en-US" i="1">
                                <a:latin typeface="Cambria Math" panose="02040503050406030204" pitchFamily="18" charset="0"/>
                              </a:rPr>
                              <m:t>𝑥</m:t>
                            </m:r>
                          </m:e>
                        </m:d>
                      </m:sub>
                    </m:sSub>
                  </m:oMath>
                </a14:m>
                <a:r>
                  <a:rPr lang="en-US" dirty="0"/>
                  <a:t>, defined by:</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𝑥</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r>
                          <a:rPr lang="en-US" i="1">
                            <a:latin typeface="Cambria Math" panose="02040503050406030204" pitchFamily="18" charset="0"/>
                          </a:rPr>
                          <m:t>+1</m:t>
                        </m:r>
                      </m:sub>
                    </m:sSub>
                    <m:r>
                      <a:rPr lang="en-US" i="1">
                        <a:latin typeface="Cambria Math" panose="02040503050406030204" pitchFamily="18" charset="0"/>
                      </a:rPr>
                      <m:t>=</m:t>
                    </m:r>
                    <m:r>
                      <m:rPr>
                        <m:sty m:val="p"/>
                      </m:rPr>
                      <a:rPr lang="en-US" b="0" i="0" smtClean="0">
                        <a:latin typeface="Cambria Math" panose="02040503050406030204" pitchFamily="18" charset="0"/>
                      </a:rPr>
                      <m:t>ReLU</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𝑖</m:t>
                            </m:r>
                          </m:sub>
                        </m:sSub>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𝑖</m:t>
                            </m:r>
                          </m:sub>
                        </m:sSub>
                      </m:e>
                    </m:d>
                    <m:r>
                      <a:rPr lang="en-US" i="1">
                        <a:latin typeface="Cambria Math" panose="02040503050406030204" pitchFamily="18" charset="0"/>
                      </a:rPr>
                      <m:t>,</m:t>
                    </m:r>
                    <m:r>
                      <a:rPr lang="en-US" i="1">
                        <a:latin typeface="Cambria Math" panose="02040503050406030204" pitchFamily="18" charset="0"/>
                      </a:rPr>
                      <m:t>𝑖</m:t>
                    </m:r>
                    <m:r>
                      <a:rPr lang="en-US" i="1">
                        <a:latin typeface="Cambria Math" panose="02040503050406030204" pitchFamily="18" charset="0"/>
                      </a:rPr>
                      <m:t>=1,…,</m:t>
                    </m:r>
                    <m:r>
                      <a:rPr lang="en-US" i="1">
                        <a:latin typeface="Cambria Math" panose="02040503050406030204" pitchFamily="18" charset="0"/>
                      </a:rPr>
                      <m:t>𝑑</m:t>
                    </m:r>
                    <m:r>
                      <a:rPr lang="en-US" i="1">
                        <a:latin typeface="Cambria Math" panose="02040503050406030204" pitchFamily="18" charset="0"/>
                      </a:rPr>
                      <m:t>−1</m:t>
                    </m:r>
                  </m:oMath>
                </a14:m>
                <a:endParaRPr lang="en-US" dirty="0"/>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𝑑</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𝑑</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𝑑</m:t>
                        </m:r>
                      </m:sub>
                    </m:sSub>
                  </m:oMath>
                </a14:m>
                <a:r>
                  <a:rPr lang="en-US" dirty="0"/>
                  <a:t>, where params </a:t>
                </a:r>
                <a14:m>
                  <m:oMath xmlns:m="http://schemas.openxmlformats.org/officeDocument/2006/math">
                    <m:r>
                      <a:rPr lang="en-US" i="1">
                        <a:latin typeface="Cambria Math" panose="02040503050406030204" pitchFamily="18" charset="0"/>
                      </a:rPr>
                      <m:t>𝜃</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𝑑</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𝑑</m:t>
                        </m:r>
                      </m:sub>
                    </m:sSub>
                    <m:r>
                      <a:rPr lang="en-US" i="1">
                        <a:latin typeface="Cambria Math" panose="02040503050406030204" pitchFamily="18" charset="0"/>
                      </a:rPr>
                      <m:t>}</m:t>
                    </m:r>
                  </m:oMath>
                </a14:m>
                <a:endParaRPr lang="en-US" dirty="0"/>
              </a:p>
              <a:p>
                <a:r>
                  <a:rPr lang="en-US" dirty="0"/>
                  <a:t>Targeted attack in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𝑙</m:t>
                        </m:r>
                      </m:e>
                      <m:sub>
                        <m:r>
                          <a:rPr lang="en-US" i="1">
                            <a:latin typeface="Cambria Math" panose="02040503050406030204" pitchFamily="18" charset="0"/>
                          </a:rPr>
                          <m:t>∞</m:t>
                        </m:r>
                      </m:sub>
                    </m:sSub>
                  </m:oMath>
                </a14:m>
                <a:r>
                  <a:rPr lang="en-US" dirty="0"/>
                  <a:t> norm:</a:t>
                </a:r>
              </a:p>
              <a:p>
                <a:pPr lvl="1"/>
                <a14:m>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min</m:t>
                            </m:r>
                          </m:e>
                          <m:lim>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1</m:t>
                                </m:r>
                                <m:r>
                                  <a:rPr lang="en-US" i="1">
                                    <a:latin typeface="Cambria Math" panose="02040503050406030204" pitchFamily="18" charset="0"/>
                                  </a:rPr>
                                  <m:t>:</m:t>
                                </m:r>
                                <m:r>
                                  <a:rPr lang="en-US" i="1">
                                    <a:latin typeface="Cambria Math" panose="02040503050406030204" pitchFamily="18" charset="0"/>
                                  </a:rPr>
                                  <m:t>𝑑</m:t>
                                </m:r>
                                <m:r>
                                  <a:rPr lang="en-US" b="0" i="1" smtClean="0">
                                    <a:latin typeface="Cambria Math" panose="02040503050406030204" pitchFamily="18" charset="0"/>
                                  </a:rPr>
                                  <m:t>+1</m:t>
                                </m:r>
                              </m:sub>
                            </m:sSub>
                          </m:lim>
                        </m:limLow>
                      </m:fName>
                      <m:e>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r>
                                      <a:rPr lang="en-US" b="0" i="1" smtClean="0">
                                        <a:latin typeface="Cambria Math" panose="02040503050406030204" pitchFamily="18" charset="0"/>
                                      </a:rPr>
                                      <m:t>𝑦</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𝑡𝑎𝑟𝑔</m:t>
                                        </m:r>
                                      </m:sub>
                                    </m:sSub>
                                  </m:sub>
                                </m:sSub>
                              </m:e>
                            </m:d>
                          </m:e>
                          <m:sup>
                            <m:r>
                              <a:rPr lang="en-US" b="0" i="1" smtClean="0">
                                <a:latin typeface="Cambria Math" panose="02040503050406030204" pitchFamily="18" charset="0"/>
                              </a:rPr>
                              <m:t>𝑇</m:t>
                            </m:r>
                          </m:sup>
                        </m:sSup>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r>
                              <a:rPr lang="en-US" i="1">
                                <a:latin typeface="Cambria Math" panose="02040503050406030204" pitchFamily="18" charset="0"/>
                              </a:rPr>
                              <m:t>+1</m:t>
                            </m:r>
                          </m:sub>
                        </m:sSub>
                      </m:e>
                    </m:func>
                  </m:oMath>
                </a14:m>
                <a:r>
                  <a:rPr lang="en-US" dirty="0"/>
                  <a:t> </a:t>
                </a:r>
                <a:r>
                  <a:rPr lang="en-US" dirty="0" err="1"/>
                  <a:t>s.t.</a:t>
                </a:r>
                <a:r>
                  <a:rPr lang="en-US" dirty="0"/>
                  <a:t> </a:t>
                </a:r>
              </a:p>
              <a:p>
                <a:pPr lvl="1"/>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r>
                          <a:rPr lang="en-US" i="1">
                            <a:latin typeface="Cambria Math" panose="02040503050406030204" pitchFamily="18" charset="0"/>
                          </a:rPr>
                          <m:t>+1</m:t>
                        </m:r>
                      </m:sub>
                    </m:sSub>
                    <m:r>
                      <a:rPr lang="en-US" i="1">
                        <a:latin typeface="Cambria Math" panose="02040503050406030204" pitchFamily="18" charset="0"/>
                      </a:rPr>
                      <m:t>=</m:t>
                    </m:r>
                    <m:r>
                      <m:rPr>
                        <m:sty m:val="p"/>
                      </m:rPr>
                      <a:rPr lang="en-US" b="0" i="0" smtClean="0">
                        <a:latin typeface="Cambria Math" panose="02040503050406030204" pitchFamily="18" charset="0"/>
                      </a:rPr>
                      <m:t>ReLU</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𝑖</m:t>
                            </m:r>
                          </m:sub>
                        </m:sSub>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𝑖</m:t>
                            </m:r>
                          </m:sub>
                        </m:sSub>
                      </m:e>
                    </m:d>
                    <m:r>
                      <a:rPr lang="en-US" i="1">
                        <a:latin typeface="Cambria Math" panose="02040503050406030204" pitchFamily="18" charset="0"/>
                      </a:rPr>
                      <m:t>,</m:t>
                    </m:r>
                    <m:r>
                      <a:rPr lang="en-US" i="1">
                        <a:latin typeface="Cambria Math" panose="02040503050406030204" pitchFamily="18" charset="0"/>
                      </a:rPr>
                      <m:t>𝑖</m:t>
                    </m:r>
                    <m:r>
                      <a:rPr lang="en-US" i="1">
                        <a:latin typeface="Cambria Math" panose="02040503050406030204" pitchFamily="18" charset="0"/>
                      </a:rPr>
                      <m:t>=1,…,</m:t>
                    </m:r>
                    <m:r>
                      <a:rPr lang="en-US" i="1">
                        <a:latin typeface="Cambria Math" panose="02040503050406030204" pitchFamily="18" charset="0"/>
                      </a:rPr>
                      <m:t>𝑑</m:t>
                    </m:r>
                    <m:r>
                      <a:rPr lang="en-US" i="1">
                        <a:latin typeface="Cambria Math" panose="02040503050406030204" pitchFamily="18" charset="0"/>
                      </a:rPr>
                      <m:t>−1</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𝑑</m:t>
                        </m:r>
                      </m:sub>
                    </m:sSub>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𝑑</m:t>
                        </m:r>
                      </m:sub>
                    </m:sSub>
                  </m:oMath>
                </a14:m>
                <a:endParaRPr lang="en-US" dirty="0"/>
              </a:p>
              <a:p>
                <a:pPr lvl="1"/>
                <a14:m>
                  <m:oMath xmlns:m="http://schemas.openxmlformats.org/officeDocument/2006/math">
                    <m:sSub>
                      <m:sSubPr>
                        <m:ctrlPr>
                          <a:rPr lang="en-US" b="0" i="1" smtClean="0">
                            <a:latin typeface="Cambria Math" panose="02040503050406030204" pitchFamily="18" charset="0"/>
                          </a:rPr>
                        </m:ctrlPr>
                      </m:sSubPr>
                      <m:e>
                        <m:d>
                          <m:dPr>
                            <m:begChr m:val="‖"/>
                            <m:endChr m:val="‖"/>
                            <m:ctrlPr>
                              <a:rPr lang="en-US"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𝑥</m:t>
                            </m:r>
                          </m:e>
                        </m:d>
                      </m:e>
                      <m:sub>
                        <m:r>
                          <a:rPr lang="en-US" b="0" i="1" smtClean="0">
                            <a:latin typeface="Cambria Math" panose="02040503050406030204" pitchFamily="18" charset="0"/>
                          </a:rPr>
                          <m:t>∞</m:t>
                        </m:r>
                      </m:sub>
                    </m:sSub>
                    <m:r>
                      <a:rPr lang="en-US" b="0" i="1" smtClean="0">
                        <a:latin typeface="Cambria Math" panose="02040503050406030204" pitchFamily="18" charset="0"/>
                      </a:rPr>
                      <m:t>≤</m:t>
                    </m:r>
                    <m:r>
                      <a:rPr lang="en-US" b="0" i="1" smtClean="0">
                        <a:latin typeface="Cambria Math" panose="02040503050406030204" pitchFamily="18" charset="0"/>
                      </a:rPr>
                      <m:t>𝜖</m:t>
                    </m:r>
                  </m:oMath>
                </a14:m>
                <a:endParaRPr lang="en-US" dirty="0"/>
              </a:p>
              <a:p>
                <a:pPr lvl="1"/>
                <a:r>
                  <a:rPr lang="en-US" dirty="0"/>
                  <a:t>where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r>
                          <a:rPr lang="en-US" b="0" i="1" smtClean="0">
                            <a:latin typeface="Cambria Math" panose="02040503050406030204" pitchFamily="18" charset="0"/>
                          </a:rPr>
                          <m:t>𝑖</m:t>
                        </m:r>
                      </m:sub>
                    </m:sSub>
                  </m:oMath>
                </a14:m>
                <a:r>
                  <a:rPr lang="en-US" dirty="0"/>
                  <a:t> denotes the unit basis, i.e., a vector with a </a:t>
                </a:r>
                <a14:m>
                  <m:oMath xmlns:m="http://schemas.openxmlformats.org/officeDocument/2006/math">
                    <m:r>
                      <a:rPr lang="en-US" b="0" i="1" dirty="0" smtClean="0">
                        <a:latin typeface="Cambria Math" panose="02040503050406030204" pitchFamily="18" charset="0"/>
                      </a:rPr>
                      <m:t>1</m:t>
                    </m:r>
                  </m:oMath>
                </a14:m>
                <a:r>
                  <a:rPr lang="en-US" dirty="0"/>
                  <a:t> in the </a:t>
                </a:r>
                <a:r>
                  <a:rPr lang="en-US" dirty="0" err="1"/>
                  <a:t>i-th</a:t>
                </a:r>
                <a:r>
                  <a:rPr lang="en-US" dirty="0"/>
                  <a:t> position and </a:t>
                </a:r>
                <a14:m>
                  <m:oMath xmlns:m="http://schemas.openxmlformats.org/officeDocument/2006/math">
                    <m:r>
                      <a:rPr lang="en-US" b="0" i="1" dirty="0" smtClean="0">
                        <a:latin typeface="Cambria Math" panose="02040503050406030204" pitchFamily="18" charset="0"/>
                      </a:rPr>
                      <m:t>0</m:t>
                    </m:r>
                  </m:oMath>
                </a14:m>
                <a:r>
                  <a:rPr lang="en-US" dirty="0"/>
                  <a:t>s everywhere else; and where we removed the explicit </a:t>
                </a:r>
                <a14:m>
                  <m:oMath xmlns:m="http://schemas.openxmlformats.org/officeDocument/2006/math">
                    <m:r>
                      <a:rPr lang="en-US" b="0" i="1" smtClean="0">
                        <a:latin typeface="Cambria Math" panose="02040503050406030204" pitchFamily="18" charset="0"/>
                      </a:rPr>
                      <m:t>𝛿</m:t>
                    </m:r>
                  </m:oMath>
                </a14:m>
                <a:r>
                  <a:rPr lang="en-US" dirty="0"/>
                  <a:t> term in favor of a constraint that simply requires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1</m:t>
                        </m:r>
                      </m:sub>
                    </m:sSub>
                  </m:oMath>
                </a14:m>
                <a:r>
                  <a:rPr lang="en-US" dirty="0"/>
                  <a:t> (the input to the first layer), to be within </a:t>
                </a:r>
                <a14:m>
                  <m:oMath xmlns:m="http://schemas.openxmlformats.org/officeDocument/2006/math">
                    <m:r>
                      <a:rPr lang="en-US" i="1" dirty="0" smtClean="0">
                        <a:latin typeface="Cambria Math" panose="02040503050406030204" pitchFamily="18" charset="0"/>
                      </a:rPr>
                      <m:t>𝜖</m:t>
                    </m:r>
                  </m:oMath>
                </a14:m>
                <a:r>
                  <a:rPr lang="en-US" dirty="0"/>
                  <a:t> of </a:t>
                </a:r>
                <a14:m>
                  <m:oMath xmlns:m="http://schemas.openxmlformats.org/officeDocument/2006/math">
                    <m:r>
                      <a:rPr lang="en-US" i="1" dirty="0" smtClean="0">
                        <a:latin typeface="Cambria Math" panose="02040503050406030204" pitchFamily="18" charset="0"/>
                      </a:rPr>
                      <m:t>𝑥</m:t>
                    </m:r>
                  </m:oMath>
                </a14:m>
                <a:r>
                  <a:rPr lang="en-US" dirty="0"/>
                  <a:t>. </a:t>
                </a:r>
              </a:p>
              <a:p>
                <a:r>
                  <a:rPr lang="en-US" dirty="0"/>
                  <a:t>Example: binary classification </a:t>
                </a:r>
                <a14:m>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𝑐𝑎𝑡</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𝑡𝑎𝑟𝑔𝑒𝑡</m:t>
                        </m:r>
                      </m:sub>
                    </m:sSub>
                    <m:r>
                      <a:rPr lang="en-US" b="0" i="1" smtClean="0">
                        <a:latin typeface="Cambria Math" panose="02040503050406030204" pitchFamily="18" charset="0"/>
                      </a:rPr>
                      <m:t>=</m:t>
                    </m:r>
                    <m:r>
                      <a:rPr lang="en-US" b="0" i="1" smtClean="0">
                        <a:latin typeface="Cambria Math" panose="02040503050406030204" pitchFamily="18" charset="0"/>
                      </a:rPr>
                      <m:t>𝑑𝑜𝑔</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𝑒</m:t>
                        </m:r>
                      </m:e>
                      <m:sub>
                        <m:r>
                          <a:rPr lang="en-US" i="1">
                            <a:latin typeface="Cambria Math" panose="02040503050406030204" pitchFamily="18" charset="0"/>
                          </a:rPr>
                          <m:t>𝑦</m:t>
                        </m:r>
                      </m:sub>
                    </m:sSub>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m:rPr>
                                  <m:brk m:alnAt="7"/>
                                </m:rPr>
                                <a:rPr lang="en-US" b="0" i="1" smtClean="0">
                                  <a:latin typeface="Cambria Math" panose="02040503050406030204" pitchFamily="18" charset="0"/>
                                </a:rPr>
                                <m:t>1</m:t>
                              </m:r>
                            </m:e>
                          </m:mr>
                          <m:mr>
                            <m:e>
                              <m:r>
                                <a:rPr lang="en-US" b="0" i="1" smtClean="0">
                                  <a:latin typeface="Cambria Math" panose="02040503050406030204" pitchFamily="18" charset="0"/>
                                </a:rPr>
                                <m:t>0</m:t>
                              </m:r>
                            </m:e>
                          </m:mr>
                        </m:m>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𝑒</m:t>
                        </m:r>
                      </m:e>
                      <m:sub>
                        <m:sSub>
                          <m:sSubPr>
                            <m:ctrlPr>
                              <a:rPr lang="en-US" b="0" i="1" smtClean="0">
                                <a:latin typeface="Cambria Math" panose="02040503050406030204" pitchFamily="18" charset="0"/>
                              </a:rPr>
                            </m:ctrlPr>
                          </m:sSubPr>
                          <m:e>
                            <m:r>
                              <a:rPr lang="en-US" i="1">
                                <a:latin typeface="Cambria Math" panose="02040503050406030204" pitchFamily="18" charset="0"/>
                              </a:rPr>
                              <m:t>𝑦</m:t>
                            </m:r>
                          </m:e>
                          <m:sub>
                            <m:r>
                              <a:rPr lang="en-US" b="0" i="1" smtClean="0">
                                <a:latin typeface="Cambria Math" panose="02040503050406030204" pitchFamily="18" charset="0"/>
                              </a:rPr>
                              <m:t>𝑡𝑎𝑟𝑔</m:t>
                            </m:r>
                          </m:sub>
                        </m:sSub>
                      </m:sub>
                    </m:sSub>
                    <m:r>
                      <a:rPr lang="en-US" i="1">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b="0" i="1" smtClean="0">
                                  <a:latin typeface="Cambria Math" panose="02040503050406030204" pitchFamily="18" charset="0"/>
                                </a:rPr>
                                <m:t>0</m:t>
                              </m:r>
                            </m:e>
                          </m:mr>
                          <m:mr>
                            <m:e>
                              <m:r>
                                <a:rPr lang="en-US" b="0" i="1" smtClean="0">
                                  <a:latin typeface="Cambria Math" panose="02040503050406030204" pitchFamily="18" charset="0"/>
                                </a:rPr>
                                <m:t>1</m:t>
                              </m:r>
                            </m:e>
                          </m:mr>
                        </m:m>
                      </m:e>
                    </m:d>
                  </m:oMath>
                </a14:m>
                <a:r>
                  <a:rPr lang="en-US" dirty="0"/>
                  <a:t>. The objective function is </a:t>
                </a:r>
                <a14:m>
                  <m:oMath xmlns:m="http://schemas.openxmlformats.org/officeDocument/2006/math">
                    <m:d>
                      <m:dPr>
                        <m:begChr m:val="["/>
                        <m:endChr m:val="]"/>
                        <m:ctrlPr>
                          <a:rPr lang="en-US" i="1">
                            <a:latin typeface="Cambria Math" panose="02040503050406030204" pitchFamily="18" charset="0"/>
                          </a:rPr>
                        </m:ctrlPr>
                      </m:dPr>
                      <m:e>
                        <m:m>
                          <m:mPr>
                            <m:mcs>
                              <m:mc>
                                <m:mcPr>
                                  <m:count m:val="2"/>
                                  <m:mcJc m:val="center"/>
                                </m:mcPr>
                              </m:mc>
                            </m:mcs>
                            <m:ctrlPr>
                              <a:rPr lang="en-US" i="1" smtClean="0">
                                <a:latin typeface="Cambria Math" panose="02040503050406030204" pitchFamily="18" charset="0"/>
                              </a:rPr>
                            </m:ctrlPr>
                          </m:mPr>
                          <m:mr>
                            <m:e>
                              <m:r>
                                <m:rPr>
                                  <m:brk m:alnAt="7"/>
                                </m:rPr>
                                <a:rPr lang="en-US" b="0" i="1" smtClean="0">
                                  <a:latin typeface="Cambria Math" panose="02040503050406030204" pitchFamily="18" charset="0"/>
                                </a:rPr>
                                <m:t>1</m:t>
                              </m:r>
                            </m:e>
                            <m:e>
                              <m:r>
                                <a:rPr lang="en-US" b="0" i="1" smtClean="0">
                                  <a:latin typeface="Cambria Math" panose="02040503050406030204" pitchFamily="18" charset="0"/>
                                </a:rPr>
                                <m:t>−1</m:t>
                              </m:r>
                            </m:e>
                          </m:mr>
                        </m:m>
                      </m:e>
                    </m:d>
                    <m:d>
                      <m:dPr>
                        <m:begChr m:val="["/>
                        <m:endChr m:val="]"/>
                        <m:ctrlPr>
                          <a:rPr lang="en-US" i="1" smtClean="0">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sSub>
                                <m:sSubPr>
                                  <m:ctrlPr>
                                    <a:rPr lang="en-US" b="0" i="1" smtClean="0">
                                      <a:latin typeface="Cambria Math" panose="02040503050406030204" pitchFamily="18" charset="0"/>
                                    </a:rPr>
                                  </m:ctrlPr>
                                </m:sSubPr>
                                <m:e>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r>
                                            <a:rPr lang="en-US" i="1">
                                              <a:latin typeface="Cambria Math" panose="02040503050406030204" pitchFamily="18" charset="0"/>
                                            </a:rPr>
                                            <m:t>+1</m:t>
                                          </m:r>
                                        </m:sub>
                                      </m:sSub>
                                    </m:e>
                                  </m:d>
                                </m:e>
                                <m:sub>
                                  <m:r>
                                    <a:rPr lang="en-US" b="0" i="1" smtClean="0">
                                      <a:latin typeface="Cambria Math" panose="02040503050406030204" pitchFamily="18" charset="0"/>
                                    </a:rPr>
                                    <m:t>𝑦</m:t>
                                  </m:r>
                                </m:sub>
                              </m:sSub>
                            </m:e>
                          </m:mr>
                          <m:mr>
                            <m:e>
                              <m:sSub>
                                <m:sSubPr>
                                  <m:ctrlPr>
                                    <a:rPr lang="en-US" i="1">
                                      <a:latin typeface="Cambria Math" panose="02040503050406030204" pitchFamily="18" charset="0"/>
                                    </a:rPr>
                                  </m:ctrlPr>
                                </m:sSub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r>
                                            <a:rPr lang="en-US" i="1">
                                              <a:latin typeface="Cambria Math" panose="02040503050406030204" pitchFamily="18" charset="0"/>
                                            </a:rPr>
                                            <m:t>+1</m:t>
                                          </m:r>
                                        </m:sub>
                                      </m:sSub>
                                    </m:e>
                                  </m:d>
                                </m:e>
                                <m:sub>
                                  <m:sSub>
                                    <m:sSubPr>
                                      <m:ctrlPr>
                                        <a:rPr lang="en-US" b="0" i="1" smtClean="0">
                                          <a:latin typeface="Cambria Math" panose="02040503050406030204" pitchFamily="18" charset="0"/>
                                        </a:rPr>
                                      </m:ctrlPr>
                                    </m:sSubPr>
                                    <m:e>
                                      <m:r>
                                        <a:rPr lang="en-US" i="1">
                                          <a:latin typeface="Cambria Math" panose="02040503050406030204" pitchFamily="18" charset="0"/>
                                        </a:rPr>
                                        <m:t>𝑦</m:t>
                                      </m:r>
                                    </m:e>
                                    <m:sub>
                                      <m:r>
                                        <a:rPr lang="en-US" b="0" i="1" smtClean="0">
                                          <a:latin typeface="Cambria Math" panose="02040503050406030204" pitchFamily="18" charset="0"/>
                                        </a:rPr>
                                        <m:t>𝑡𝑎𝑟𝑔</m:t>
                                      </m:r>
                                    </m:sub>
                                  </m:sSub>
                                  <m:r>
                                    <a:rPr lang="en-US" b="0" i="1" smtClean="0">
                                      <a:latin typeface="Cambria Math" panose="02040503050406030204" pitchFamily="18" charset="0"/>
                                    </a:rPr>
                                    <m:t> </m:t>
                                  </m:r>
                                </m:sub>
                              </m:sSub>
                            </m:e>
                          </m:mr>
                        </m:m>
                      </m:e>
                    </m:d>
                    <m:r>
                      <a:rPr lang="en-US" b="0" i="1" smtClean="0">
                        <a:latin typeface="Cambria Math" panose="02040503050406030204" pitchFamily="18" charset="0"/>
                      </a:rPr>
                      <m:t>=</m:t>
                    </m:r>
                    <m:sSub>
                      <m:sSubPr>
                        <m:ctrlPr>
                          <a:rPr lang="en-US" i="1">
                            <a:latin typeface="Cambria Math" panose="02040503050406030204" pitchFamily="18" charset="0"/>
                          </a:rPr>
                        </m:ctrlPr>
                      </m:sSub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r>
                                  <a:rPr lang="en-US" i="1">
                                    <a:latin typeface="Cambria Math" panose="02040503050406030204" pitchFamily="18" charset="0"/>
                                  </a:rPr>
                                  <m:t>+1</m:t>
                                </m:r>
                              </m:sub>
                            </m:sSub>
                          </m:e>
                        </m:d>
                      </m:e>
                      <m:sub>
                        <m:r>
                          <a:rPr lang="en-US" i="1">
                            <a:latin typeface="Cambria Math" panose="02040503050406030204" pitchFamily="18" charset="0"/>
                          </a:rPr>
                          <m:t>𝑦</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r>
                                  <a:rPr lang="en-US" i="1">
                                    <a:latin typeface="Cambria Math" panose="02040503050406030204" pitchFamily="18" charset="0"/>
                                  </a:rPr>
                                  <m:t>+1</m:t>
                                </m:r>
                              </m:sub>
                            </m:sSub>
                          </m:e>
                        </m:d>
                      </m:e>
                      <m:sub>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𝑡𝑎𝑟𝑔</m:t>
                            </m:r>
                          </m:sub>
                        </m:sSub>
                        <m:r>
                          <a:rPr lang="en-US" i="1">
                            <a:latin typeface="Cambria Math" panose="02040503050406030204" pitchFamily="18" charset="0"/>
                          </a:rPr>
                          <m:t> </m:t>
                        </m:r>
                      </m:sub>
                    </m:sSub>
                  </m:oMath>
                </a14:m>
                <a:endParaRPr lang="en-US" dirty="0"/>
              </a:p>
              <a:p>
                <a:pPr lvl="1"/>
                <a:r>
                  <a:rPr lang="en-US" dirty="0"/>
                  <a:t>Minimizing this objective function: try to increase the logit </a:t>
                </a:r>
                <a14:m>
                  <m:oMath xmlns:m="http://schemas.openxmlformats.org/officeDocument/2006/math">
                    <m:sSub>
                      <m:sSubPr>
                        <m:ctrlPr>
                          <a:rPr lang="en-US" i="1" smtClean="0">
                            <a:latin typeface="Cambria Math" panose="02040503050406030204" pitchFamily="18" charset="0"/>
                          </a:rPr>
                        </m:ctrlPr>
                      </m:sSub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r>
                                  <a:rPr lang="en-US" i="1">
                                    <a:latin typeface="Cambria Math" panose="02040503050406030204" pitchFamily="18" charset="0"/>
                                  </a:rPr>
                                  <m:t>+1</m:t>
                                </m:r>
                              </m:sub>
                            </m:sSub>
                          </m:e>
                        </m:d>
                      </m:e>
                      <m:sub>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𝑡𝑎𝑟𝑔</m:t>
                            </m:r>
                          </m:sub>
                        </m:sSub>
                        <m:r>
                          <a:rPr lang="en-US" i="1">
                            <a:latin typeface="Cambria Math" panose="02040503050406030204" pitchFamily="18" charset="0"/>
                          </a:rPr>
                          <m:t> </m:t>
                        </m:r>
                      </m:sub>
                    </m:sSub>
                  </m:oMath>
                </a14:m>
                <a:r>
                  <a:rPr lang="en-US" dirty="0"/>
                  <a:t>and decrease the logit </a:t>
                </a:r>
                <a14:m>
                  <m:oMath xmlns:m="http://schemas.openxmlformats.org/officeDocument/2006/math">
                    <m:sSub>
                      <m:sSubPr>
                        <m:ctrlPr>
                          <a:rPr lang="en-US" i="1">
                            <a:latin typeface="Cambria Math" panose="02040503050406030204" pitchFamily="18" charset="0"/>
                          </a:rPr>
                        </m:ctrlPr>
                      </m:sSub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r>
                                  <a:rPr lang="en-US" i="1">
                                    <a:latin typeface="Cambria Math" panose="02040503050406030204" pitchFamily="18" charset="0"/>
                                  </a:rPr>
                                  <m:t>+1</m:t>
                                </m:r>
                              </m:sub>
                            </m:sSub>
                          </m:e>
                        </m:d>
                      </m:e>
                      <m:sub>
                        <m:r>
                          <a:rPr lang="en-US" i="1">
                            <a:latin typeface="Cambria Math" panose="02040503050406030204" pitchFamily="18" charset="0"/>
                          </a:rPr>
                          <m:t>𝑦</m:t>
                        </m:r>
                      </m:sub>
                    </m:sSub>
                  </m:oMath>
                </a14:m>
                <a:endParaRPr lang="en-US" dirty="0"/>
              </a:p>
              <a:p>
                <a:pPr lvl="1"/>
                <a:endParaRPr lang="en-SE" dirty="0"/>
              </a:p>
            </p:txBody>
          </p:sp>
        </mc:Choice>
        <mc:Fallback xmlns="">
          <p:sp>
            <p:nvSpPr>
              <p:cNvPr id="3" name="Content Placeholder 2">
                <a:extLst>
                  <a:ext uri="{FF2B5EF4-FFF2-40B4-BE49-F238E27FC236}">
                    <a16:creationId xmlns:a16="http://schemas.microsoft.com/office/drawing/2014/main" id="{B7CFA271-F4E1-4D5A-B8E9-0F4846BFA650}"/>
                  </a:ext>
                </a:extLst>
              </p:cNvPr>
              <p:cNvSpPr>
                <a:spLocks noGrp="1" noRot="1" noChangeAspect="1" noMove="1" noResize="1" noEditPoints="1" noAdjustHandles="1" noChangeArrowheads="1" noChangeShapeType="1" noTextEdit="1"/>
              </p:cNvSpPr>
              <p:nvPr>
                <p:ph idx="1"/>
              </p:nvPr>
            </p:nvSpPr>
            <p:spPr>
              <a:xfrm>
                <a:off x="457200" y="1295400"/>
                <a:ext cx="8229600" cy="5661992"/>
              </a:xfrm>
              <a:blipFill>
                <a:blip r:embed="rId3"/>
                <a:stretch>
                  <a:fillRect l="-444" t="-1401" r="-44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278D0428-A77F-450D-BB7F-5669DD1084D1}"/>
              </a:ext>
            </a:extLst>
          </p:cNvPr>
          <p:cNvSpPr>
            <a:spLocks noGrp="1"/>
          </p:cNvSpPr>
          <p:nvPr>
            <p:ph type="sldNum" sz="quarter" idx="12"/>
          </p:nvPr>
        </p:nvSpPr>
        <p:spPr/>
        <p:txBody>
          <a:bodyPr/>
          <a:lstStyle/>
          <a:p>
            <a:pPr>
              <a:defRPr/>
            </a:pPr>
            <a:fld id="{F57F456A-00AF-44E6-8D70-638C0D0130FF}" type="slidenum">
              <a:rPr lang="en-US" altLang="zh-CN" smtClean="0"/>
              <a:pPr>
                <a:defRPr/>
              </a:pPr>
              <a:t>46</a:t>
            </a:fld>
            <a:endParaRPr lang="en-US" altLang="zh-CN"/>
          </a:p>
        </p:txBody>
      </p:sp>
    </p:spTree>
    <p:extLst>
      <p:ext uri="{BB962C8B-B14F-4D97-AF65-F5344CB8AC3E}">
        <p14:creationId xmlns:p14="http://schemas.microsoft.com/office/powerpoint/2010/main" val="401698064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2A78F9-C560-43AB-BA5C-6B2EC32E01AF}"/>
              </a:ext>
            </a:extLst>
          </p:cNvPr>
          <p:cNvSpPr>
            <a:spLocks noGrp="1"/>
          </p:cNvSpPr>
          <p:nvPr>
            <p:ph type="title"/>
          </p:nvPr>
        </p:nvSpPr>
        <p:spPr/>
        <p:txBody>
          <a:bodyPr/>
          <a:lstStyle/>
          <a:p>
            <a:r>
              <a:rPr lang="en-US" dirty="0"/>
              <a:t>Solving the Combinatorial Problem</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CBA918E-9AB7-496A-B2C1-DADB467E5A85}"/>
                  </a:ext>
                </a:extLst>
              </p:cNvPr>
              <p:cNvSpPr>
                <a:spLocks noGrp="1"/>
              </p:cNvSpPr>
              <p:nvPr>
                <p:ph idx="1"/>
              </p:nvPr>
            </p:nvSpPr>
            <p:spPr/>
            <p:txBody>
              <a:bodyPr>
                <a:normAutofit fontScale="92500" lnSpcReduction="10000"/>
              </a:bodyPr>
              <a:lstStyle/>
              <a:p>
                <a:r>
                  <a:rPr lang="en-US" dirty="0"/>
                  <a:t>The optimization formulation of an adversarial attack can be written as an binary mixed Integer Linear Program (ILP) or a Satisfiability Modulo Theories (SMT) problem</a:t>
                </a:r>
              </a:p>
              <a:p>
                <a:r>
                  <a:rPr lang="en-US" dirty="0"/>
                  <a:t>In practice, off-the-shelf solvers (CPLEX, </a:t>
                </a:r>
                <a:r>
                  <a:rPr lang="en-US" dirty="0" err="1"/>
                  <a:t>Gurobi</a:t>
                </a:r>
                <a:r>
                  <a:rPr lang="en-US" dirty="0"/>
                  <a:t>, </a:t>
                </a:r>
                <a:r>
                  <a:rPr lang="en-US" dirty="0" err="1"/>
                  <a:t>etc</a:t>
                </a:r>
                <a:r>
                  <a:rPr lang="en-US" dirty="0"/>
                  <a:t>) can scale to ~100 hidden units, but size depends heavily on problem structure (including, </a:t>
                </a:r>
                <a:r>
                  <a:rPr lang="en-US" dirty="0" err="1"/>
                  <a:t>e.g</a:t>
                </a:r>
                <a:r>
                  <a:rPr lang="en-US" dirty="0"/>
                  <a:t>, the size of </a:t>
                </a:r>
                <a14:m>
                  <m:oMath xmlns:m="http://schemas.openxmlformats.org/officeDocument/2006/math">
                    <m:r>
                      <a:rPr lang="en-US" b="0" i="1" smtClean="0">
                        <a:latin typeface="Cambria Math" panose="02040503050406030204" pitchFamily="18" charset="0"/>
                      </a:rPr>
                      <m:t>𝜖</m:t>
                    </m:r>
                  </m:oMath>
                </a14:m>
                <a:r>
                  <a:rPr lang="en-US" dirty="0"/>
                  <a:t>)</a:t>
                </a:r>
              </a:p>
              <a:p>
                <a:r>
                  <a:rPr lang="en-US" dirty="0"/>
                  <a:t>One of the key aspects of finding an efficient solution is to provide tight bounds on the pre-</a:t>
                </a:r>
                <a:r>
                  <a:rPr lang="en-US" dirty="0" err="1"/>
                  <a:t>ReLU</a:t>
                </a:r>
                <a:r>
                  <a:rPr lang="en-US" dirty="0"/>
                  <a:t> activations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𝑖</m:t>
                        </m:r>
                      </m:sub>
                    </m:sSub>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𝑖</m:t>
                        </m:r>
                      </m:sub>
                    </m:sSub>
                    <m:r>
                      <a:rPr lang="en-US" b="0" i="1" smtClean="0">
                        <a:latin typeface="Cambria Math" panose="02040503050406030204" pitchFamily="18" charset="0"/>
                      </a:rPr>
                      <m:t>]</m:t>
                    </m:r>
                  </m:oMath>
                </a14:m>
                <a:endParaRPr lang="en-SE" dirty="0"/>
              </a:p>
            </p:txBody>
          </p:sp>
        </mc:Choice>
        <mc:Fallback xmlns="">
          <p:sp>
            <p:nvSpPr>
              <p:cNvPr id="3" name="Content Placeholder 2">
                <a:extLst>
                  <a:ext uri="{FF2B5EF4-FFF2-40B4-BE49-F238E27FC236}">
                    <a16:creationId xmlns:a16="http://schemas.microsoft.com/office/drawing/2014/main" id="{ACBA918E-9AB7-496A-B2C1-DADB467E5A85}"/>
                  </a:ext>
                </a:extLst>
              </p:cNvPr>
              <p:cNvSpPr>
                <a:spLocks noGrp="1" noRot="1" noChangeAspect="1" noMove="1" noResize="1" noEditPoints="1" noAdjustHandles="1" noChangeArrowheads="1" noChangeShapeType="1" noTextEdit="1"/>
              </p:cNvSpPr>
              <p:nvPr>
                <p:ph idx="1"/>
              </p:nvPr>
            </p:nvSpPr>
            <p:spPr>
              <a:blipFill>
                <a:blip r:embed="rId2"/>
                <a:stretch>
                  <a:fillRect l="-1481" t="-2509" r="-2741"/>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9DA94355-2FF8-4981-BE8E-A385137B346D}"/>
              </a:ext>
            </a:extLst>
          </p:cNvPr>
          <p:cNvSpPr>
            <a:spLocks noGrp="1"/>
          </p:cNvSpPr>
          <p:nvPr>
            <p:ph type="sldNum" sz="quarter" idx="12"/>
          </p:nvPr>
        </p:nvSpPr>
        <p:spPr/>
        <p:txBody>
          <a:bodyPr/>
          <a:lstStyle/>
          <a:p>
            <a:pPr>
              <a:defRPr/>
            </a:pPr>
            <a:fld id="{F57F456A-00AF-44E6-8D70-638C0D0130FF}" type="slidenum">
              <a:rPr lang="en-US" altLang="zh-CN" smtClean="0"/>
              <a:pPr>
                <a:defRPr/>
              </a:pPr>
              <a:t>47</a:t>
            </a:fld>
            <a:endParaRPr lang="en-US" altLang="zh-CN"/>
          </a:p>
        </p:txBody>
      </p:sp>
    </p:spTree>
    <p:extLst>
      <p:ext uri="{BB962C8B-B14F-4D97-AF65-F5344CB8AC3E}">
        <p14:creationId xmlns:p14="http://schemas.microsoft.com/office/powerpoint/2010/main" val="121404429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AEC62C-4C3A-4E4B-8910-00E63D1FEAE0}"/>
              </a:ext>
            </a:extLst>
          </p:cNvPr>
          <p:cNvSpPr>
            <a:spLocks noGrp="1"/>
          </p:cNvSpPr>
          <p:nvPr>
            <p:ph type="title"/>
          </p:nvPr>
        </p:nvSpPr>
        <p:spPr/>
        <p:txBody>
          <a:bodyPr/>
          <a:lstStyle/>
          <a:p>
            <a:r>
              <a:rPr lang="en-US" dirty="0"/>
              <a:t>Encoding </a:t>
            </a:r>
            <a:r>
              <a:rPr lang="en-US" dirty="0" err="1"/>
              <a:t>ReLU</a:t>
            </a:r>
            <a:r>
              <a:rPr lang="en-US" dirty="0"/>
              <a:t> w. ILP</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B4F4CA8-D7B7-4DFC-B01D-D09E8760AB14}"/>
                  </a:ext>
                </a:extLst>
              </p:cNvPr>
              <p:cNvSpPr>
                <a:spLocks noGrp="1"/>
              </p:cNvSpPr>
              <p:nvPr>
                <p:ph idx="1"/>
              </p:nvPr>
            </p:nvSpPr>
            <p:spPr>
              <a:xfrm>
                <a:off x="457200" y="1295399"/>
                <a:ext cx="8229600" cy="1669717"/>
              </a:xfrm>
            </p:spPr>
            <p:txBody>
              <a:bodyPr>
                <a:normAutofit fontScale="70000" lnSpcReduction="20000"/>
              </a:bodyPr>
              <a:lstStyle/>
              <a:p>
                <a:r>
                  <a:rPr lang="en-US" b="0" dirty="0" err="1"/>
                  <a:t>ReLU</a:t>
                </a:r>
                <a:r>
                  <a:rPr lang="en-US" b="0"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r>
                          <a:rPr lang="en-US" i="1">
                            <a:latin typeface="Cambria Math" panose="02040503050406030204" pitchFamily="18" charset="0"/>
                          </a:rPr>
                          <m:t>+1</m:t>
                        </m:r>
                      </m:sub>
                    </m:sSub>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max</m:t>
                        </m:r>
                      </m:fName>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0,</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𝑖</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𝑖</m:t>
                                </m:r>
                              </m:sub>
                            </m:sSub>
                          </m:e>
                        </m:d>
                        <m:r>
                          <a:rPr lang="en-US" b="0" i="1" smtClean="0">
                            <a:latin typeface="Cambria Math" panose="02040503050406030204" pitchFamily="18" charset="0"/>
                          </a:rPr>
                          <m:t>,</m:t>
                        </m:r>
                      </m:e>
                    </m:func>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𝑖</m:t>
                        </m:r>
                      </m:sub>
                    </m:sSub>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𝑖</m:t>
                        </m:r>
                      </m:sub>
                    </m:sSub>
                  </m:oMath>
                </a14:m>
                <a:endParaRPr lang="en-US" dirty="0"/>
              </a:p>
              <a:p>
                <a:r>
                  <a:rPr lang="en-US" dirty="0"/>
                  <a:t>Linearization: we introduce a vector of binary variables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a14:m>
                <a:r>
                  <a:rPr lang="en-US" dirty="0"/>
                  <a:t> with same size as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r>
                          <a:rPr lang="en-US" i="1">
                            <a:latin typeface="Cambria Math" panose="02040503050406030204" pitchFamily="18" charset="0"/>
                          </a:rPr>
                          <m:t>+1</m:t>
                        </m:r>
                      </m:sub>
                    </m:sSub>
                  </m:oMath>
                </a14:m>
                <a:r>
                  <a:rPr lang="en-US" dirty="0"/>
                  <a:t>. A vector inequality constraint is applied elementwise to the vector</a:t>
                </a:r>
              </a:p>
              <a:p>
                <a:r>
                  <a:rPr lang="en-US" dirty="0"/>
                  <a:t>Proof that the set of constraints on the left encodes the </a:t>
                </a:r>
                <a:r>
                  <a:rPr lang="en-US" dirty="0" err="1"/>
                  <a:t>ReLU</a:t>
                </a:r>
                <a:r>
                  <a:rPr lang="en-US" dirty="0"/>
                  <a:t>:</a:t>
                </a:r>
              </a:p>
              <a:p>
                <a:endParaRPr lang="en-SE" dirty="0"/>
              </a:p>
            </p:txBody>
          </p:sp>
        </mc:Choice>
        <mc:Fallback xmlns="">
          <p:sp>
            <p:nvSpPr>
              <p:cNvPr id="3" name="Content Placeholder 2">
                <a:extLst>
                  <a:ext uri="{FF2B5EF4-FFF2-40B4-BE49-F238E27FC236}">
                    <a16:creationId xmlns:a16="http://schemas.microsoft.com/office/drawing/2014/main" id="{AB4F4CA8-D7B7-4DFC-B01D-D09E8760AB14}"/>
                  </a:ext>
                </a:extLst>
              </p:cNvPr>
              <p:cNvSpPr>
                <a:spLocks noGrp="1" noRot="1" noChangeAspect="1" noMove="1" noResize="1" noEditPoints="1" noAdjustHandles="1" noChangeArrowheads="1" noChangeShapeType="1" noTextEdit="1"/>
              </p:cNvSpPr>
              <p:nvPr>
                <p:ph idx="1"/>
              </p:nvPr>
            </p:nvSpPr>
            <p:spPr>
              <a:xfrm>
                <a:off x="457200" y="1295399"/>
                <a:ext cx="8229600" cy="1669717"/>
              </a:xfrm>
              <a:blipFill>
                <a:blip r:embed="rId2"/>
                <a:stretch>
                  <a:fillRect l="-815" t="-5839" r="-1111" b="-1825"/>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3FD080B7-0F9C-490F-85C7-B9717D0AE290}"/>
              </a:ext>
            </a:extLst>
          </p:cNvPr>
          <p:cNvSpPr>
            <a:spLocks noGrp="1"/>
          </p:cNvSpPr>
          <p:nvPr>
            <p:ph type="sldNum" sz="quarter" idx="12"/>
          </p:nvPr>
        </p:nvSpPr>
        <p:spPr/>
        <p:txBody>
          <a:bodyPr/>
          <a:lstStyle/>
          <a:p>
            <a:pPr>
              <a:defRPr/>
            </a:pPr>
            <a:fld id="{F57F456A-00AF-44E6-8D70-638C0D0130FF}" type="slidenum">
              <a:rPr lang="en-US" altLang="zh-CN" smtClean="0"/>
              <a:pPr>
                <a:defRPr/>
              </a:pPr>
              <a:t>48</a:t>
            </a:fld>
            <a:endParaRPr lang="en-US" altLang="zh-CN"/>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CC769D4-35DF-462B-B723-C04FC493D5C7}"/>
                  </a:ext>
                </a:extLst>
              </p:cNvPr>
              <p:cNvSpPr txBox="1"/>
              <p:nvPr/>
            </p:nvSpPr>
            <p:spPr>
              <a:xfrm>
                <a:off x="0" y="3961069"/>
                <a:ext cx="3222815" cy="1494448"/>
              </a:xfrm>
              <a:prstGeom prst="rect">
                <a:avLst/>
              </a:prstGeom>
              <a:noFill/>
              <a:ln>
                <a:solidFill>
                  <a:schemeClr val="tx1"/>
                </a:solid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𝑖</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𝑖</m:t>
                          </m:r>
                        </m:sub>
                      </m:sSub>
                    </m:oMath>
                  </m:oMathPara>
                </a14:m>
                <a:endParaRPr lang="en-US"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r>
                            <a:rPr lang="en-US" i="1">
                              <a:latin typeface="Cambria Math" panose="02040503050406030204" pitchFamily="18" charset="0"/>
                            </a:rPr>
                            <m:t>+1</m:t>
                          </m:r>
                        </m:sub>
                      </m:sSub>
                      <m:r>
                        <a:rPr lang="en-US" i="1">
                          <a:latin typeface="Cambria Math" panose="02040503050406030204" pitchFamily="18" charset="0"/>
                        </a:rPr>
                        <m:t>≥</m:t>
                      </m:r>
                      <m:r>
                        <a:rPr lang="en-US" b="0" i="1" smtClean="0">
                          <a:latin typeface="Cambria Math" panose="02040503050406030204" pitchFamily="18" charset="0"/>
                        </a:rPr>
                        <m:t>0</m:t>
                      </m:r>
                    </m:oMath>
                  </m:oMathPara>
                </a14:m>
                <a:endParaRPr lang="en-US" b="0" dirty="0"/>
              </a:p>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i="1" smtClean="0">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r>
                            <a:rPr lang="en-US" i="1">
                              <a:latin typeface="Cambria Math" panose="02040503050406030204" pitchFamily="18" charset="0"/>
                            </a:rPr>
                            <m:t>+1</m:t>
                          </m:r>
                        </m:sub>
                      </m:sSub>
                    </m:oMath>
                  </m:oMathPara>
                </a14:m>
                <a:endParaRPr lang="en-US" dirty="0"/>
              </a:p>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𝑖</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i="1" smtClean="0">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r>
                            <a:rPr lang="en-US" i="1">
                              <a:latin typeface="Cambria Math" panose="02040503050406030204" pitchFamily="18" charset="0"/>
                            </a:rPr>
                            <m:t>+1</m:t>
                          </m:r>
                        </m:sub>
                      </m:sSub>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e>
                      </m:d>
                      <m:r>
                        <a:rPr lang="en-US" i="1">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𝑖</m:t>
                          </m:r>
                        </m:sub>
                      </m:sSub>
                    </m:oMath>
                  </m:oMathPara>
                </a14:m>
                <a:endParaRPr lang="en-SE" dirty="0"/>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𝑖</m:t>
                          </m:r>
                        </m:sub>
                      </m:sSub>
                      <m:r>
                        <a:rPr lang="en-US" i="1">
                          <a:latin typeface="Cambria Math" panose="02040503050406030204" pitchFamily="18" charset="0"/>
                        </a:rPr>
                        <m:t>∈</m:t>
                      </m:r>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r>
                                <a:rPr lang="en-US" i="1">
                                  <a:latin typeface="Cambria Math" panose="02040503050406030204" pitchFamily="18" charset="0"/>
                                </a:rPr>
                                <m:t>0,1</m:t>
                              </m:r>
                            </m:e>
                          </m:d>
                        </m:e>
                        <m:sup>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𝑖</m:t>
                                  </m:r>
                                </m:sub>
                              </m:sSub>
                            </m:e>
                          </m:d>
                        </m:sup>
                      </m:sSup>
                    </m:oMath>
                  </m:oMathPara>
                </a14:m>
                <a:endParaRPr lang="en-SE" dirty="0"/>
              </a:p>
            </p:txBody>
          </p:sp>
        </mc:Choice>
        <mc:Fallback xmlns="">
          <p:sp>
            <p:nvSpPr>
              <p:cNvPr id="7" name="TextBox 6">
                <a:extLst>
                  <a:ext uri="{FF2B5EF4-FFF2-40B4-BE49-F238E27FC236}">
                    <a16:creationId xmlns:a16="http://schemas.microsoft.com/office/drawing/2014/main" id="{1CC769D4-35DF-462B-B723-C04FC493D5C7}"/>
                  </a:ext>
                </a:extLst>
              </p:cNvPr>
              <p:cNvSpPr txBox="1">
                <a:spLocks noRot="1" noChangeAspect="1" noMove="1" noResize="1" noEditPoints="1" noAdjustHandles="1" noChangeArrowheads="1" noChangeShapeType="1" noTextEdit="1"/>
              </p:cNvSpPr>
              <p:nvPr/>
            </p:nvSpPr>
            <p:spPr>
              <a:xfrm>
                <a:off x="0" y="3961069"/>
                <a:ext cx="3222815" cy="1494448"/>
              </a:xfrm>
              <a:prstGeom prst="rect">
                <a:avLst/>
              </a:prstGeom>
              <a:blipFill>
                <a:blip r:embed="rId3"/>
                <a:stretch>
                  <a:fillRect/>
                </a:stretch>
              </a:blipFill>
              <a:ln>
                <a:solidFill>
                  <a:schemeClr val="tx1"/>
                </a:solidFill>
              </a:ln>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74969B6-1C6B-48C0-96EB-F142F14D86FE}"/>
                  </a:ext>
                </a:extLst>
              </p:cNvPr>
              <p:cNvSpPr txBox="1"/>
              <p:nvPr/>
            </p:nvSpPr>
            <p:spPr>
              <a:xfrm>
                <a:off x="4283968" y="2909005"/>
                <a:ext cx="2213902" cy="1200329"/>
              </a:xfrm>
              <a:prstGeom prst="rect">
                <a:avLst/>
              </a:prstGeom>
              <a:noFill/>
              <a:ln>
                <a:solidFill>
                  <a:schemeClr val="tx1"/>
                </a:solid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𝑧</m:t>
                          </m:r>
                        </m:e>
                        <m:sub>
                          <m:r>
                            <a:rPr lang="en-US" b="0" i="1" smtClean="0">
                              <a:solidFill>
                                <a:srgbClr val="FF0000"/>
                              </a:solidFill>
                              <a:latin typeface="Cambria Math" panose="02040503050406030204" pitchFamily="18" charset="0"/>
                            </a:rPr>
                            <m:t>𝑖</m:t>
                          </m:r>
                          <m:r>
                            <a:rPr lang="en-US" i="1">
                              <a:solidFill>
                                <a:srgbClr val="FF0000"/>
                              </a:solidFill>
                              <a:latin typeface="Cambria Math" panose="02040503050406030204" pitchFamily="18" charset="0"/>
                            </a:rPr>
                            <m:t>+1</m:t>
                          </m:r>
                        </m:sub>
                      </m:sSub>
                      <m:r>
                        <a:rPr lang="en-US" b="0" i="1" smtClean="0">
                          <a:solidFill>
                            <a:srgbClr val="FF0000"/>
                          </a:solidFill>
                          <a:latin typeface="Cambria Math" panose="02040503050406030204" pitchFamily="18" charset="0"/>
                        </a:rPr>
                        <m:t>≥</m:t>
                      </m:r>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𝑊</m:t>
                          </m:r>
                        </m:e>
                        <m:sub>
                          <m:r>
                            <a:rPr lang="en-US" b="0" i="1" smtClean="0">
                              <a:solidFill>
                                <a:srgbClr val="FF0000"/>
                              </a:solidFill>
                              <a:latin typeface="Cambria Math" panose="02040503050406030204" pitchFamily="18" charset="0"/>
                            </a:rPr>
                            <m:t>𝑖</m:t>
                          </m:r>
                        </m:sub>
                      </m:sSub>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𝑧</m:t>
                          </m:r>
                        </m:e>
                        <m:sub>
                          <m:r>
                            <a:rPr lang="en-US" b="0" i="1" smtClean="0">
                              <a:solidFill>
                                <a:srgbClr val="FF0000"/>
                              </a:solidFill>
                              <a:latin typeface="Cambria Math" panose="02040503050406030204" pitchFamily="18" charset="0"/>
                            </a:rPr>
                            <m:t>𝑖</m:t>
                          </m:r>
                        </m:sub>
                      </m:sSub>
                      <m:r>
                        <a:rPr lang="en-US" b="0" i="1" smtClean="0">
                          <a:solidFill>
                            <a:srgbClr val="FF0000"/>
                          </a:solidFill>
                          <a:latin typeface="Cambria Math" panose="02040503050406030204" pitchFamily="18" charset="0"/>
                        </a:rPr>
                        <m:t>+</m:t>
                      </m:r>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𝑏</m:t>
                          </m:r>
                        </m:e>
                        <m:sub>
                          <m:r>
                            <a:rPr lang="en-US" b="0" i="1" smtClean="0">
                              <a:solidFill>
                                <a:srgbClr val="FF0000"/>
                              </a:solidFill>
                              <a:latin typeface="Cambria Math" panose="02040503050406030204" pitchFamily="18" charset="0"/>
                            </a:rPr>
                            <m:t>𝑖</m:t>
                          </m:r>
                        </m:sub>
                      </m:sSub>
                    </m:oMath>
                  </m:oMathPara>
                </a14:m>
                <a:endParaRPr lang="en-US"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r>
                            <a:rPr lang="en-US" i="1">
                              <a:latin typeface="Cambria Math" panose="02040503050406030204" pitchFamily="18" charset="0"/>
                            </a:rPr>
                            <m:t>+1</m:t>
                          </m:r>
                        </m:sub>
                      </m:sSub>
                      <m:r>
                        <a:rPr lang="en-US" i="1">
                          <a:latin typeface="Cambria Math" panose="02040503050406030204" pitchFamily="18" charset="0"/>
                        </a:rPr>
                        <m:t>≥</m:t>
                      </m:r>
                      <m:r>
                        <a:rPr lang="en-US" b="0" i="1" smtClean="0">
                          <a:latin typeface="Cambria Math" panose="02040503050406030204" pitchFamily="18" charset="0"/>
                        </a:rPr>
                        <m:t>0</m:t>
                      </m:r>
                    </m:oMath>
                  </m:oMathPara>
                </a14:m>
                <a:endParaRPr lang="en-US" b="0" dirty="0"/>
              </a:p>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i="1" smtClean="0">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r>
                            <a:rPr lang="en-US" i="1">
                              <a:latin typeface="Cambria Math" panose="02040503050406030204" pitchFamily="18" charset="0"/>
                            </a:rPr>
                            <m:t>+1</m:t>
                          </m:r>
                        </m:sub>
                      </m:sSub>
                    </m:oMath>
                  </m:oMathPara>
                </a14:m>
                <a:endParaRPr lang="en-US" dirty="0"/>
              </a:p>
              <a:p>
                <a:pPr/>
                <a14:m>
                  <m:oMathPara xmlns:m="http://schemas.openxmlformats.org/officeDocument/2006/math">
                    <m:oMathParaPr>
                      <m:jc m:val="centerGroup"/>
                    </m:oMathParaPr>
                    <m:oMath xmlns:m="http://schemas.openxmlformats.org/officeDocument/2006/math">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𝑊</m:t>
                          </m:r>
                        </m:e>
                        <m:sub>
                          <m:r>
                            <a:rPr lang="en-US" b="0" i="1" smtClean="0">
                              <a:solidFill>
                                <a:srgbClr val="FF0000"/>
                              </a:solidFill>
                              <a:latin typeface="Cambria Math" panose="02040503050406030204" pitchFamily="18" charset="0"/>
                            </a:rPr>
                            <m:t>𝑖</m:t>
                          </m:r>
                        </m:sub>
                      </m:sSub>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𝑧</m:t>
                          </m:r>
                        </m:e>
                        <m:sub>
                          <m:r>
                            <a:rPr lang="en-US" b="0" i="1" smtClean="0">
                              <a:solidFill>
                                <a:srgbClr val="FF0000"/>
                              </a:solidFill>
                              <a:latin typeface="Cambria Math" panose="02040503050406030204" pitchFamily="18" charset="0"/>
                            </a:rPr>
                            <m:t>𝑖</m:t>
                          </m:r>
                        </m:sub>
                      </m:sSub>
                      <m:r>
                        <a:rPr lang="en-US" b="0" i="1" smtClean="0">
                          <a:solidFill>
                            <a:srgbClr val="FF0000"/>
                          </a:solidFill>
                          <a:latin typeface="Cambria Math" panose="02040503050406030204" pitchFamily="18" charset="0"/>
                        </a:rPr>
                        <m:t>+</m:t>
                      </m:r>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𝑏</m:t>
                          </m:r>
                        </m:e>
                        <m:sub>
                          <m:r>
                            <a:rPr lang="en-US" b="0" i="1" smtClean="0">
                              <a:solidFill>
                                <a:srgbClr val="FF0000"/>
                              </a:solidFill>
                              <a:latin typeface="Cambria Math" panose="02040503050406030204" pitchFamily="18" charset="0"/>
                            </a:rPr>
                            <m:t>𝑖</m:t>
                          </m:r>
                        </m:sub>
                      </m:sSub>
                      <m:r>
                        <a:rPr lang="en-US" b="0" i="1" smtClean="0">
                          <a:solidFill>
                            <a:srgbClr val="FF0000"/>
                          </a:solidFill>
                          <a:latin typeface="Cambria Math" panose="02040503050406030204" pitchFamily="18" charset="0"/>
                        </a:rPr>
                        <m:t>≥</m:t>
                      </m:r>
                      <m:sSub>
                        <m:sSubPr>
                          <m:ctrlPr>
                            <a:rPr lang="en-US" i="1" smtClean="0">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𝑧</m:t>
                          </m:r>
                        </m:e>
                        <m:sub>
                          <m:r>
                            <a:rPr lang="en-US" i="1">
                              <a:solidFill>
                                <a:srgbClr val="FF0000"/>
                              </a:solidFill>
                              <a:latin typeface="Cambria Math" panose="02040503050406030204" pitchFamily="18" charset="0"/>
                            </a:rPr>
                            <m:t>𝑖</m:t>
                          </m:r>
                          <m:r>
                            <a:rPr lang="en-US" i="1">
                              <a:solidFill>
                                <a:srgbClr val="FF0000"/>
                              </a:solidFill>
                              <a:latin typeface="Cambria Math" panose="02040503050406030204" pitchFamily="18" charset="0"/>
                            </a:rPr>
                            <m:t>+1</m:t>
                          </m:r>
                        </m:sub>
                      </m:sSub>
                    </m:oMath>
                  </m:oMathPara>
                </a14:m>
                <a:endParaRPr lang="en-SE" dirty="0"/>
              </a:p>
            </p:txBody>
          </p:sp>
        </mc:Choice>
        <mc:Fallback xmlns="">
          <p:sp>
            <p:nvSpPr>
              <p:cNvPr id="8" name="TextBox 7">
                <a:extLst>
                  <a:ext uri="{FF2B5EF4-FFF2-40B4-BE49-F238E27FC236}">
                    <a16:creationId xmlns:a16="http://schemas.microsoft.com/office/drawing/2014/main" id="{574969B6-1C6B-48C0-96EB-F142F14D86FE}"/>
                  </a:ext>
                </a:extLst>
              </p:cNvPr>
              <p:cNvSpPr txBox="1">
                <a:spLocks noRot="1" noChangeAspect="1" noMove="1" noResize="1" noEditPoints="1" noAdjustHandles="1" noChangeArrowheads="1" noChangeShapeType="1" noTextEdit="1"/>
              </p:cNvSpPr>
              <p:nvPr/>
            </p:nvSpPr>
            <p:spPr>
              <a:xfrm>
                <a:off x="4283968" y="2909005"/>
                <a:ext cx="2213902" cy="1200329"/>
              </a:xfrm>
              <a:prstGeom prst="rect">
                <a:avLst/>
              </a:prstGeom>
              <a:blipFill>
                <a:blip r:embed="rId4"/>
                <a:stretch>
                  <a:fillRect/>
                </a:stretch>
              </a:blipFill>
              <a:ln>
                <a:solidFill>
                  <a:schemeClr val="tx1"/>
                </a:solidFill>
              </a:ln>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31D035A5-F1F2-45D1-805E-7EBF82E1E209}"/>
                  </a:ext>
                </a:extLst>
              </p:cNvPr>
              <p:cNvSpPr txBox="1"/>
              <p:nvPr/>
            </p:nvSpPr>
            <p:spPr>
              <a:xfrm>
                <a:off x="4283969" y="5019602"/>
                <a:ext cx="2213902" cy="1200329"/>
              </a:xfrm>
              <a:prstGeom prst="rect">
                <a:avLst/>
              </a:prstGeom>
              <a:noFill/>
              <a:ln>
                <a:solidFill>
                  <a:schemeClr val="tx1"/>
                </a:solid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𝑖</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𝑖</m:t>
                          </m:r>
                        </m:sub>
                      </m:sSub>
                    </m:oMath>
                  </m:oMathPara>
                </a14:m>
                <a:endParaRPr lang="en-US"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i="1" smtClean="0">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𝑧</m:t>
                          </m:r>
                        </m:e>
                        <m:sub>
                          <m:r>
                            <a:rPr lang="en-US" i="1">
                              <a:solidFill>
                                <a:srgbClr val="FF0000"/>
                              </a:solidFill>
                              <a:latin typeface="Cambria Math" panose="02040503050406030204" pitchFamily="18" charset="0"/>
                            </a:rPr>
                            <m:t>𝑖</m:t>
                          </m:r>
                          <m:r>
                            <a:rPr lang="en-US" i="1">
                              <a:solidFill>
                                <a:srgbClr val="FF0000"/>
                              </a:solidFill>
                              <a:latin typeface="Cambria Math" panose="02040503050406030204" pitchFamily="18" charset="0"/>
                            </a:rPr>
                            <m:t>+1</m:t>
                          </m:r>
                        </m:sub>
                      </m:sSub>
                      <m:r>
                        <a:rPr lang="en-US" i="1">
                          <a:solidFill>
                            <a:srgbClr val="FF0000"/>
                          </a:solidFill>
                          <a:latin typeface="Cambria Math" panose="02040503050406030204" pitchFamily="18" charset="0"/>
                        </a:rPr>
                        <m:t>≥</m:t>
                      </m:r>
                      <m:r>
                        <a:rPr lang="en-US" b="0" i="1" smtClean="0">
                          <a:solidFill>
                            <a:srgbClr val="FF0000"/>
                          </a:solidFill>
                          <a:latin typeface="Cambria Math" panose="02040503050406030204" pitchFamily="18" charset="0"/>
                        </a:rPr>
                        <m:t>0</m:t>
                      </m:r>
                    </m:oMath>
                  </m:oMathPara>
                </a14:m>
                <a:endParaRPr lang="en-US" b="0" dirty="0">
                  <a:solidFill>
                    <a:srgbClr val="FF0000"/>
                  </a:solidFill>
                </a:endParaRPr>
              </a:p>
              <a:p>
                <a:pPr/>
                <a14:m>
                  <m:oMathPara xmlns:m="http://schemas.openxmlformats.org/officeDocument/2006/math">
                    <m:oMathParaPr>
                      <m:jc m:val="centerGroup"/>
                    </m:oMathParaPr>
                    <m:oMath xmlns:m="http://schemas.openxmlformats.org/officeDocument/2006/math">
                      <m:r>
                        <a:rPr lang="en-US" b="0" i="1" smtClean="0">
                          <a:solidFill>
                            <a:srgbClr val="FF0000"/>
                          </a:solidFill>
                          <a:latin typeface="Cambria Math" panose="02040503050406030204" pitchFamily="18" charset="0"/>
                        </a:rPr>
                        <m:t>0≥</m:t>
                      </m:r>
                      <m:sSub>
                        <m:sSubPr>
                          <m:ctrlPr>
                            <a:rPr lang="en-US" i="1" smtClean="0">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𝑧</m:t>
                          </m:r>
                        </m:e>
                        <m:sub>
                          <m:r>
                            <a:rPr lang="en-US" i="1">
                              <a:solidFill>
                                <a:srgbClr val="FF0000"/>
                              </a:solidFill>
                              <a:latin typeface="Cambria Math" panose="02040503050406030204" pitchFamily="18" charset="0"/>
                            </a:rPr>
                            <m:t>𝑖</m:t>
                          </m:r>
                          <m:r>
                            <a:rPr lang="en-US" i="1">
                              <a:solidFill>
                                <a:srgbClr val="FF0000"/>
                              </a:solidFill>
                              <a:latin typeface="Cambria Math" panose="02040503050406030204" pitchFamily="18" charset="0"/>
                            </a:rPr>
                            <m:t>+1</m:t>
                          </m:r>
                        </m:sub>
                      </m:sSub>
                    </m:oMath>
                  </m:oMathPara>
                </a14:m>
                <a:endParaRPr lang="en-US" dirty="0">
                  <a:solidFill>
                    <a:srgbClr val="FF0000"/>
                  </a:solidFill>
                </a:endParaRPr>
              </a:p>
              <a:p>
                <a:pP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𝑊</m:t>
                          </m:r>
                        </m:e>
                        <m:sub>
                          <m:r>
                            <a:rPr lang="en-US" b="0" i="1" smtClean="0">
                              <a:solidFill>
                                <a:schemeClr val="tx1"/>
                              </a:solidFill>
                              <a:latin typeface="Cambria Math" panose="02040503050406030204" pitchFamily="18" charset="0"/>
                            </a:rPr>
                            <m:t>𝑖</m:t>
                          </m:r>
                        </m:sub>
                      </m:sSub>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𝑧</m:t>
                          </m:r>
                        </m:e>
                        <m:sub>
                          <m:r>
                            <a:rPr lang="en-US" b="0" i="1" smtClean="0">
                              <a:solidFill>
                                <a:schemeClr val="tx1"/>
                              </a:solidFill>
                              <a:latin typeface="Cambria Math" panose="02040503050406030204" pitchFamily="18" charset="0"/>
                            </a:rPr>
                            <m:t>𝑖</m:t>
                          </m:r>
                        </m:sub>
                      </m:sSub>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𝑏</m:t>
                          </m:r>
                        </m:e>
                        <m:sub>
                          <m:r>
                            <a:rPr lang="en-US" b="0" i="1" smtClean="0">
                              <a:solidFill>
                                <a:schemeClr val="tx1"/>
                              </a:solidFill>
                              <a:latin typeface="Cambria Math" panose="02040503050406030204" pitchFamily="18" charset="0"/>
                            </a:rPr>
                            <m:t>𝑖</m:t>
                          </m:r>
                        </m:sub>
                      </m:sSub>
                      <m:r>
                        <a:rPr lang="en-US" b="0" i="1" smtClean="0">
                          <a:solidFill>
                            <a:schemeClr val="tx1"/>
                          </a:solidFill>
                          <a:latin typeface="Cambria Math" panose="02040503050406030204" pitchFamily="18" charset="0"/>
                        </a:rPr>
                        <m:t>≥</m:t>
                      </m:r>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𝑧</m:t>
                          </m:r>
                        </m:e>
                        <m:sub>
                          <m:r>
                            <a:rPr lang="en-US" i="1">
                              <a:solidFill>
                                <a:schemeClr val="tx1"/>
                              </a:solidFill>
                              <a:latin typeface="Cambria Math" panose="02040503050406030204" pitchFamily="18" charset="0"/>
                            </a:rPr>
                            <m:t>𝑖</m:t>
                          </m:r>
                          <m:r>
                            <a:rPr lang="en-US" i="1">
                              <a:solidFill>
                                <a:schemeClr val="tx1"/>
                              </a:solidFill>
                              <a:latin typeface="Cambria Math" panose="02040503050406030204" pitchFamily="18" charset="0"/>
                            </a:rPr>
                            <m:t>+1</m:t>
                          </m:r>
                        </m:sub>
                      </m:sSub>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𝑙</m:t>
                          </m:r>
                        </m:e>
                        <m:sub>
                          <m:r>
                            <a:rPr lang="en-US" b="0" i="1" smtClean="0">
                              <a:solidFill>
                                <a:schemeClr val="tx1"/>
                              </a:solidFill>
                              <a:latin typeface="Cambria Math" panose="02040503050406030204" pitchFamily="18" charset="0"/>
                            </a:rPr>
                            <m:t>𝑖</m:t>
                          </m:r>
                        </m:sub>
                      </m:sSub>
                    </m:oMath>
                  </m:oMathPara>
                </a14:m>
                <a:endParaRPr lang="en-SE" dirty="0">
                  <a:solidFill>
                    <a:srgbClr val="FF0000"/>
                  </a:solidFill>
                </a:endParaRPr>
              </a:p>
            </p:txBody>
          </p:sp>
        </mc:Choice>
        <mc:Fallback xmlns="">
          <p:sp>
            <p:nvSpPr>
              <p:cNvPr id="13" name="TextBox 12">
                <a:extLst>
                  <a:ext uri="{FF2B5EF4-FFF2-40B4-BE49-F238E27FC236}">
                    <a16:creationId xmlns:a16="http://schemas.microsoft.com/office/drawing/2014/main" id="{31D035A5-F1F2-45D1-805E-7EBF82E1E209}"/>
                  </a:ext>
                </a:extLst>
              </p:cNvPr>
              <p:cNvSpPr txBox="1">
                <a:spLocks noRot="1" noChangeAspect="1" noMove="1" noResize="1" noEditPoints="1" noAdjustHandles="1" noChangeArrowheads="1" noChangeShapeType="1" noTextEdit="1"/>
              </p:cNvSpPr>
              <p:nvPr/>
            </p:nvSpPr>
            <p:spPr>
              <a:xfrm>
                <a:off x="4283969" y="5019602"/>
                <a:ext cx="2213902" cy="1200329"/>
              </a:xfrm>
              <a:prstGeom prst="rect">
                <a:avLst/>
              </a:prstGeom>
              <a:blipFill>
                <a:blip r:embed="rId5"/>
                <a:stretch>
                  <a:fillRect/>
                </a:stretch>
              </a:blipFill>
              <a:ln>
                <a:solidFill>
                  <a:schemeClr val="tx1"/>
                </a:solidFill>
              </a:ln>
            </p:spPr>
            <p:txBody>
              <a:bodyPr/>
              <a:lstStyle/>
              <a:p>
                <a:r>
                  <a:rPr lang="en-SE">
                    <a:noFill/>
                  </a:rPr>
                  <a:t> </a:t>
                </a:r>
              </a:p>
            </p:txBody>
          </p:sp>
        </mc:Fallback>
      </mc:AlternateContent>
      <p:cxnSp>
        <p:nvCxnSpPr>
          <p:cNvPr id="20" name="Connector: Elbow 19">
            <a:extLst>
              <a:ext uri="{FF2B5EF4-FFF2-40B4-BE49-F238E27FC236}">
                <a16:creationId xmlns:a16="http://schemas.microsoft.com/office/drawing/2014/main" id="{4931DB00-A39B-4897-B293-D6A906BA008E}"/>
              </a:ext>
            </a:extLst>
          </p:cNvPr>
          <p:cNvCxnSpPr>
            <a:cxnSpLocks/>
            <a:endCxn id="8" idx="1"/>
          </p:cNvCxnSpPr>
          <p:nvPr/>
        </p:nvCxnSpPr>
        <p:spPr bwMode="auto">
          <a:xfrm flipV="1">
            <a:off x="3258817" y="3509170"/>
            <a:ext cx="1025151" cy="855936"/>
          </a:xfrm>
          <a:prstGeom prst="bentConnector3">
            <a:avLst>
              <a:gd name="adj1" fmla="val 50000"/>
            </a:avLst>
          </a:prstGeom>
          <a:noFill/>
          <a:ln w="9525" cap="flat" cmpd="sng" algn="ctr">
            <a:solidFill>
              <a:schemeClr val="tx1"/>
            </a:solidFill>
            <a:prstDash val="solid"/>
            <a:round/>
            <a:headEnd type="none" w="med" len="med"/>
            <a:tailEnd type="triangle"/>
          </a:ln>
          <a:effectLst/>
        </p:spPr>
      </p:cxnSp>
      <p:cxnSp>
        <p:nvCxnSpPr>
          <p:cNvPr id="22" name="Connector: Elbow 21">
            <a:extLst>
              <a:ext uri="{FF2B5EF4-FFF2-40B4-BE49-F238E27FC236}">
                <a16:creationId xmlns:a16="http://schemas.microsoft.com/office/drawing/2014/main" id="{51F40591-CB96-403C-A65D-A0037371BAD7}"/>
              </a:ext>
            </a:extLst>
          </p:cNvPr>
          <p:cNvCxnSpPr>
            <a:cxnSpLocks/>
            <a:endCxn id="13" idx="1"/>
          </p:cNvCxnSpPr>
          <p:nvPr/>
        </p:nvCxnSpPr>
        <p:spPr bwMode="auto">
          <a:xfrm>
            <a:off x="3222815" y="4941170"/>
            <a:ext cx="1061154" cy="678597"/>
          </a:xfrm>
          <a:prstGeom prst="bentConnector3">
            <a:avLst>
              <a:gd name="adj1" fmla="val 50000"/>
            </a:avLst>
          </a:prstGeom>
          <a:noFill/>
          <a:ln w="9525"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F8A42982-50F1-4327-A04B-71B5EAA8BC9F}"/>
                  </a:ext>
                </a:extLst>
              </p:cNvPr>
              <p:cNvSpPr txBox="1"/>
              <p:nvPr/>
            </p:nvSpPr>
            <p:spPr>
              <a:xfrm>
                <a:off x="2702450" y="2965120"/>
                <a:ext cx="1692897" cy="63998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𝑖</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𝑖</m:t>
                          </m:r>
                        </m:sub>
                      </m:sSub>
                      <m:r>
                        <a:rPr lang="en-US" b="0" i="1" smtClean="0">
                          <a:latin typeface="Cambria Math" panose="02040503050406030204" pitchFamily="18" charset="0"/>
                        </a:rPr>
                        <m:t>≥0⇒</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r>
                        <a:rPr lang="en-US" b="0" i="1" smtClean="0">
                          <a:latin typeface="Cambria Math" panose="02040503050406030204" pitchFamily="18" charset="0"/>
                        </a:rPr>
                        <m:t>=1</m:t>
                      </m:r>
                    </m:oMath>
                  </m:oMathPara>
                </a14:m>
                <a:endParaRPr lang="en-SE" dirty="0"/>
              </a:p>
            </p:txBody>
          </p:sp>
        </mc:Choice>
        <mc:Fallback xmlns="">
          <p:sp>
            <p:nvSpPr>
              <p:cNvPr id="28" name="TextBox 27">
                <a:extLst>
                  <a:ext uri="{FF2B5EF4-FFF2-40B4-BE49-F238E27FC236}">
                    <a16:creationId xmlns:a16="http://schemas.microsoft.com/office/drawing/2014/main" id="{F8A42982-50F1-4327-A04B-71B5EAA8BC9F}"/>
                  </a:ext>
                </a:extLst>
              </p:cNvPr>
              <p:cNvSpPr txBox="1">
                <a:spLocks noRot="1" noChangeAspect="1" noMove="1" noResize="1" noEditPoints="1" noAdjustHandles="1" noChangeArrowheads="1" noChangeShapeType="1" noTextEdit="1"/>
              </p:cNvSpPr>
              <p:nvPr/>
            </p:nvSpPr>
            <p:spPr>
              <a:xfrm>
                <a:off x="2702450" y="2965120"/>
                <a:ext cx="1692897" cy="639983"/>
              </a:xfrm>
              <a:prstGeom prst="rect">
                <a:avLst/>
              </a:prstGeom>
              <a:blipFill>
                <a:blip r:embed="rId6"/>
                <a:stretch>
                  <a:fillRect b="-952"/>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90D6CE82-F2BD-4AAD-AE3E-171AB05F11CE}"/>
                  </a:ext>
                </a:extLst>
              </p:cNvPr>
              <p:cNvSpPr txBox="1"/>
              <p:nvPr/>
            </p:nvSpPr>
            <p:spPr>
              <a:xfrm>
                <a:off x="6934200" y="3324503"/>
                <a:ext cx="1851020" cy="369332"/>
              </a:xfrm>
              <a:prstGeom prst="rect">
                <a:avLst/>
              </a:prstGeom>
              <a:noFill/>
              <a:ln>
                <a:solidFill>
                  <a:schemeClr val="tx1"/>
                </a:solid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𝑖</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𝑖</m:t>
                          </m:r>
                        </m:sub>
                      </m:sSub>
                    </m:oMath>
                  </m:oMathPara>
                </a14:m>
                <a:endParaRPr lang="en-US" b="0" i="1" dirty="0">
                  <a:latin typeface="Cambria Math" panose="02040503050406030204" pitchFamily="18" charset="0"/>
                </a:endParaRPr>
              </a:p>
            </p:txBody>
          </p:sp>
        </mc:Choice>
        <mc:Fallback xmlns="">
          <p:sp>
            <p:nvSpPr>
              <p:cNvPr id="31" name="TextBox 30">
                <a:extLst>
                  <a:ext uri="{FF2B5EF4-FFF2-40B4-BE49-F238E27FC236}">
                    <a16:creationId xmlns:a16="http://schemas.microsoft.com/office/drawing/2014/main" id="{90D6CE82-F2BD-4AAD-AE3E-171AB05F11CE}"/>
                  </a:ext>
                </a:extLst>
              </p:cNvPr>
              <p:cNvSpPr txBox="1">
                <a:spLocks noRot="1" noChangeAspect="1" noMove="1" noResize="1" noEditPoints="1" noAdjustHandles="1" noChangeArrowheads="1" noChangeShapeType="1" noTextEdit="1"/>
              </p:cNvSpPr>
              <p:nvPr/>
            </p:nvSpPr>
            <p:spPr>
              <a:xfrm>
                <a:off x="6934200" y="3324503"/>
                <a:ext cx="1851020" cy="369332"/>
              </a:xfrm>
              <a:prstGeom prst="rect">
                <a:avLst/>
              </a:prstGeom>
              <a:blipFill>
                <a:blip r:embed="rId7"/>
                <a:stretch>
                  <a:fillRect/>
                </a:stretch>
              </a:blipFill>
              <a:ln>
                <a:solidFill>
                  <a:schemeClr val="tx1"/>
                </a:solidFill>
              </a:ln>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015DA0C2-D5CA-4191-99F6-30D72E162EE5}"/>
                  </a:ext>
                </a:extLst>
              </p:cNvPr>
              <p:cNvSpPr txBox="1"/>
              <p:nvPr/>
            </p:nvSpPr>
            <p:spPr>
              <a:xfrm>
                <a:off x="2699792" y="5599858"/>
                <a:ext cx="1692897" cy="63998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𝑖</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𝑖</m:t>
                          </m:r>
                        </m:sub>
                      </m:sSub>
                      <m:r>
                        <a:rPr lang="en-US" b="0" i="1" smtClean="0">
                          <a:latin typeface="Cambria Math" panose="02040503050406030204" pitchFamily="18" charset="0"/>
                        </a:rPr>
                        <m:t>&lt;0⇒</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r>
                        <a:rPr lang="en-US" b="0" i="1" smtClean="0">
                          <a:latin typeface="Cambria Math" panose="02040503050406030204" pitchFamily="18" charset="0"/>
                        </a:rPr>
                        <m:t>=0</m:t>
                      </m:r>
                    </m:oMath>
                  </m:oMathPara>
                </a14:m>
                <a:endParaRPr lang="en-SE" dirty="0"/>
              </a:p>
            </p:txBody>
          </p:sp>
        </mc:Choice>
        <mc:Fallback xmlns="">
          <p:sp>
            <p:nvSpPr>
              <p:cNvPr id="34" name="TextBox 33">
                <a:extLst>
                  <a:ext uri="{FF2B5EF4-FFF2-40B4-BE49-F238E27FC236}">
                    <a16:creationId xmlns:a16="http://schemas.microsoft.com/office/drawing/2014/main" id="{015DA0C2-D5CA-4191-99F6-30D72E162EE5}"/>
                  </a:ext>
                </a:extLst>
              </p:cNvPr>
              <p:cNvSpPr txBox="1">
                <a:spLocks noRot="1" noChangeAspect="1" noMove="1" noResize="1" noEditPoints="1" noAdjustHandles="1" noChangeArrowheads="1" noChangeShapeType="1" noTextEdit="1"/>
              </p:cNvSpPr>
              <p:nvPr/>
            </p:nvSpPr>
            <p:spPr>
              <a:xfrm>
                <a:off x="2699792" y="5599858"/>
                <a:ext cx="1692897" cy="639983"/>
              </a:xfrm>
              <a:prstGeom prst="rect">
                <a:avLst/>
              </a:prstGeom>
              <a:blipFill>
                <a:blip r:embed="rId8"/>
                <a:stretch>
                  <a:fillRect b="-952"/>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B1993346-B572-4913-8E8E-FE30A33EF23E}"/>
                  </a:ext>
                </a:extLst>
              </p:cNvPr>
              <p:cNvSpPr txBox="1"/>
              <p:nvPr/>
            </p:nvSpPr>
            <p:spPr>
              <a:xfrm>
                <a:off x="6934200" y="5415192"/>
                <a:ext cx="1066381" cy="369332"/>
              </a:xfrm>
              <a:prstGeom prst="rect">
                <a:avLst/>
              </a:prstGeom>
              <a:noFill/>
              <a:ln>
                <a:solidFill>
                  <a:schemeClr val="tx1"/>
                </a:solid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r>
                            <a:rPr lang="en-US" i="1">
                              <a:latin typeface="Cambria Math" panose="02040503050406030204" pitchFamily="18" charset="0"/>
                            </a:rPr>
                            <m:t>+1</m:t>
                          </m:r>
                        </m:sub>
                      </m:sSub>
                      <m:r>
                        <a:rPr lang="en-US" b="0" i="1" smtClean="0">
                          <a:latin typeface="Cambria Math" panose="02040503050406030204" pitchFamily="18" charset="0"/>
                        </a:rPr>
                        <m:t>=0</m:t>
                      </m:r>
                    </m:oMath>
                  </m:oMathPara>
                </a14:m>
                <a:endParaRPr lang="en-US" b="0" i="1" dirty="0">
                  <a:latin typeface="Cambria Math" panose="02040503050406030204" pitchFamily="18" charset="0"/>
                </a:endParaRPr>
              </a:p>
            </p:txBody>
          </p:sp>
        </mc:Choice>
        <mc:Fallback xmlns="">
          <p:sp>
            <p:nvSpPr>
              <p:cNvPr id="39" name="TextBox 38">
                <a:extLst>
                  <a:ext uri="{FF2B5EF4-FFF2-40B4-BE49-F238E27FC236}">
                    <a16:creationId xmlns:a16="http://schemas.microsoft.com/office/drawing/2014/main" id="{B1993346-B572-4913-8E8E-FE30A33EF23E}"/>
                  </a:ext>
                </a:extLst>
              </p:cNvPr>
              <p:cNvSpPr txBox="1">
                <a:spLocks noRot="1" noChangeAspect="1" noMove="1" noResize="1" noEditPoints="1" noAdjustHandles="1" noChangeArrowheads="1" noChangeShapeType="1" noTextEdit="1"/>
              </p:cNvSpPr>
              <p:nvPr/>
            </p:nvSpPr>
            <p:spPr>
              <a:xfrm>
                <a:off x="6934200" y="5415192"/>
                <a:ext cx="1066381" cy="369332"/>
              </a:xfrm>
              <a:prstGeom prst="rect">
                <a:avLst/>
              </a:prstGeom>
              <a:blipFill>
                <a:blip r:embed="rId9"/>
                <a:stretch>
                  <a:fillRect/>
                </a:stretch>
              </a:blipFill>
              <a:ln>
                <a:solidFill>
                  <a:schemeClr val="tx1"/>
                </a:solidFill>
              </a:ln>
            </p:spPr>
            <p:txBody>
              <a:bodyPr/>
              <a:lstStyle/>
              <a:p>
                <a:r>
                  <a:rPr lang="en-SE">
                    <a:noFill/>
                  </a:rPr>
                  <a:t> </a:t>
                </a:r>
              </a:p>
            </p:txBody>
          </p:sp>
        </mc:Fallback>
      </mc:AlternateContent>
      <p:cxnSp>
        <p:nvCxnSpPr>
          <p:cNvPr id="41" name="Straight Arrow Connector 40">
            <a:extLst>
              <a:ext uri="{FF2B5EF4-FFF2-40B4-BE49-F238E27FC236}">
                <a16:creationId xmlns:a16="http://schemas.microsoft.com/office/drawing/2014/main" id="{2164AC88-CE3F-40A3-B086-8E8A15BCB176}"/>
              </a:ext>
            </a:extLst>
          </p:cNvPr>
          <p:cNvCxnSpPr>
            <a:cxnSpLocks/>
            <a:stCxn id="8" idx="3"/>
          </p:cNvCxnSpPr>
          <p:nvPr/>
        </p:nvCxnSpPr>
        <p:spPr bwMode="auto">
          <a:xfrm>
            <a:off x="6497870" y="3509170"/>
            <a:ext cx="436330" cy="0"/>
          </a:xfrm>
          <a:prstGeom prst="straightConnector1">
            <a:avLst/>
          </a:prstGeom>
          <a:noFill/>
          <a:ln w="9525" cap="flat" cmpd="sng" algn="ctr">
            <a:solidFill>
              <a:schemeClr val="tx1"/>
            </a:solidFill>
            <a:prstDash val="solid"/>
            <a:round/>
            <a:headEnd type="none" w="med" len="med"/>
            <a:tailEnd type="triangle"/>
          </a:ln>
          <a:effectLst/>
        </p:spPr>
      </p:cxnSp>
      <p:cxnSp>
        <p:nvCxnSpPr>
          <p:cNvPr id="50" name="Straight Arrow Connector 49">
            <a:extLst>
              <a:ext uri="{FF2B5EF4-FFF2-40B4-BE49-F238E27FC236}">
                <a16:creationId xmlns:a16="http://schemas.microsoft.com/office/drawing/2014/main" id="{F11097D4-EEC8-41C9-9BBF-0516D2DADF02}"/>
              </a:ext>
            </a:extLst>
          </p:cNvPr>
          <p:cNvCxnSpPr>
            <a:cxnSpLocks/>
          </p:cNvCxnSpPr>
          <p:nvPr/>
        </p:nvCxnSpPr>
        <p:spPr bwMode="auto">
          <a:xfrm>
            <a:off x="6497870" y="5619766"/>
            <a:ext cx="436330" cy="0"/>
          </a:xfrm>
          <a:prstGeom prst="straightConnector1">
            <a:avLst/>
          </a:prstGeom>
          <a:noFill/>
          <a:ln w="9525" cap="flat" cmpd="sng" algn="ctr">
            <a:solidFill>
              <a:schemeClr val="tx1"/>
            </a:solidFill>
            <a:prstDash val="solid"/>
            <a:round/>
            <a:headEnd type="none" w="med" len="med"/>
            <a:tailEnd type="triangle"/>
          </a:ln>
          <a:effectLst/>
        </p:spPr>
      </p:cxnSp>
    </p:spTree>
    <p:extLst>
      <p:ext uri="{BB962C8B-B14F-4D97-AF65-F5344CB8AC3E}">
        <p14:creationId xmlns:p14="http://schemas.microsoft.com/office/powerpoint/2010/main" val="250197189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78DE69-2F5D-441F-A3A8-A7689865584D}"/>
              </a:ext>
            </a:extLst>
          </p:cNvPr>
          <p:cNvSpPr>
            <a:spLocks noGrp="1"/>
          </p:cNvSpPr>
          <p:nvPr>
            <p:ph type="title"/>
          </p:nvPr>
        </p:nvSpPr>
        <p:spPr/>
        <p:txBody>
          <a:bodyPr/>
          <a:lstStyle/>
          <a:p>
            <a:r>
              <a:rPr lang="en-US" dirty="0"/>
              <a:t>Bound Propagation</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AA03EF6-0E35-44CA-9E28-65C857BDBBA6}"/>
                  </a:ext>
                </a:extLst>
              </p:cNvPr>
              <p:cNvSpPr>
                <a:spLocks noGrp="1"/>
              </p:cNvSpPr>
              <p:nvPr>
                <p:ph idx="1"/>
              </p:nvPr>
            </p:nvSpPr>
            <p:spPr>
              <a:xfrm>
                <a:off x="457200" y="1079376"/>
                <a:ext cx="8229600" cy="2421632"/>
              </a:xfrm>
            </p:spPr>
            <p:txBody>
              <a:bodyPr>
                <a:normAutofit fontScale="70000" lnSpcReduction="20000"/>
              </a:bodyPr>
              <a:lstStyle/>
              <a:p>
                <a:r>
                  <a:rPr lang="en-US" dirty="0"/>
                  <a:t>How to get the bounds at each layer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𝑖</m:t>
                        </m:r>
                      </m:sub>
                    </m:sSub>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𝑖</m:t>
                        </m:r>
                      </m:sub>
                    </m:sSub>
                  </m:oMath>
                </a14:m>
                <a:r>
                  <a:rPr lang="en-US" dirty="0"/>
                  <a:t>?</a:t>
                </a:r>
              </a:p>
              <a:p>
                <a:r>
                  <a:rPr lang="en-US" dirty="0"/>
                  <a:t>If </a:t>
                </a:r>
                <a14:m>
                  <m:oMath xmlns:m="http://schemas.openxmlformats.org/officeDocument/2006/math">
                    <m:r>
                      <a:rPr lang="en-US" b="0" i="1" smtClean="0">
                        <a:latin typeface="Cambria Math" panose="02040503050406030204" pitchFamily="18" charset="0"/>
                      </a:rPr>
                      <m:t>𝑙</m:t>
                    </m:r>
                    <m:r>
                      <a:rPr lang="en-US" b="0" i="1" smtClean="0">
                        <a:latin typeface="Cambria Math" panose="02040503050406030204" pitchFamily="18" charset="0"/>
                      </a:rPr>
                      <m:t>≤</m:t>
                    </m:r>
                    <m:r>
                      <a:rPr lang="en-US" b="0" i="1" smtClean="0">
                        <a:latin typeface="Cambria Math" panose="02040503050406030204" pitchFamily="18" charset="0"/>
                      </a:rPr>
                      <m:t>𝑧</m:t>
                    </m:r>
                    <m:r>
                      <a:rPr lang="en-US" b="0" i="1" smtClean="0">
                        <a:latin typeface="Cambria Math" panose="02040503050406030204" pitchFamily="18" charset="0"/>
                      </a:rPr>
                      <m:t>≤</m:t>
                    </m:r>
                    <m:r>
                      <a:rPr lang="en-US" b="0" i="1" smtClean="0">
                        <a:latin typeface="Cambria Math" panose="02040503050406030204" pitchFamily="18" charset="0"/>
                      </a:rPr>
                      <m:t>𝑢</m:t>
                    </m:r>
                  </m:oMath>
                </a14:m>
                <a:r>
                  <a:rPr lang="en-US" dirty="0"/>
                  <a:t>, then </a:t>
                </a:r>
                <a14:m>
                  <m:oMath xmlns:m="http://schemas.openxmlformats.org/officeDocument/2006/math">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𝑊</m:t>
                            </m:r>
                          </m:e>
                        </m:d>
                      </m:e>
                      <m:sub>
                        <m:r>
                          <a:rPr lang="en-US" i="1">
                            <a:latin typeface="Cambria Math" panose="02040503050406030204" pitchFamily="18" charset="0"/>
                          </a:rPr>
                          <m:t>+</m:t>
                        </m:r>
                      </m:sub>
                    </m:sSub>
                    <m:r>
                      <a:rPr lang="en-US" i="1">
                        <a:latin typeface="Cambria Math" panose="02040503050406030204" pitchFamily="18" charset="0"/>
                      </a:rPr>
                      <m:t>𝑙</m:t>
                    </m:r>
                    <m:r>
                      <a:rPr lang="en-US" b="0" i="1" smtClean="0">
                        <a:latin typeface="Cambria Math" panose="02040503050406030204" pitchFamily="18" charset="0"/>
                      </a:rPr>
                      <m:t>+</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𝑊</m:t>
                            </m:r>
                          </m:e>
                        </m:d>
                      </m:e>
                      <m:sub>
                        <m:r>
                          <a:rPr lang="en-US" i="1">
                            <a:latin typeface="Cambria Math" panose="02040503050406030204" pitchFamily="18" charset="0"/>
                          </a:rPr>
                          <m:t>−</m:t>
                        </m:r>
                      </m:sub>
                    </m:sSub>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𝑏</m:t>
                    </m:r>
                    <m:r>
                      <a:rPr lang="en-US" b="0" i="1" smtClean="0">
                        <a:latin typeface="Cambria Math" panose="02040503050406030204" pitchFamily="18" charset="0"/>
                      </a:rPr>
                      <m:t>≤</m:t>
                    </m:r>
                    <m:r>
                      <a:rPr lang="en-US" b="0" i="1" smtClean="0">
                        <a:latin typeface="Cambria Math" panose="02040503050406030204" pitchFamily="18" charset="0"/>
                      </a:rPr>
                      <m:t>𝑊𝑧</m:t>
                    </m:r>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𝑊</m:t>
                            </m:r>
                          </m:e>
                        </m:d>
                      </m:e>
                      <m:sub>
                        <m:r>
                          <a:rPr lang="en-US" i="1">
                            <a:latin typeface="Cambria Math" panose="02040503050406030204" pitchFamily="18" charset="0"/>
                          </a:rPr>
                          <m:t>+</m:t>
                        </m:r>
                      </m:sub>
                    </m:sSub>
                    <m:r>
                      <a:rPr lang="en-US" b="0" i="1" smtClean="0">
                        <a:latin typeface="Cambria Math" panose="02040503050406030204" pitchFamily="18" charset="0"/>
                      </a:rPr>
                      <m:t>𝑢</m:t>
                    </m:r>
                    <m:r>
                      <a:rPr lang="en-US" b="0" i="1" smtClean="0">
                        <a:latin typeface="Cambria Math" panose="02040503050406030204" pitchFamily="18" charset="0"/>
                      </a:rPr>
                      <m:t>+</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𝑊</m:t>
                            </m:r>
                          </m:e>
                        </m:d>
                      </m:e>
                      <m:sub>
                        <m:r>
                          <a:rPr lang="en-US" i="1">
                            <a:latin typeface="Cambria Math" panose="02040503050406030204" pitchFamily="18" charset="0"/>
                          </a:rPr>
                          <m:t>−</m:t>
                        </m:r>
                      </m:sub>
                    </m:sSub>
                    <m:r>
                      <a:rPr lang="en-US" b="0" i="1" smtClean="0">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𝑏</m:t>
                    </m:r>
                  </m:oMath>
                </a14:m>
                <a:endParaRPr lang="en-US" dirty="0"/>
              </a:p>
              <a:p>
                <a:pPr lvl="1"/>
                <a:r>
                  <a:rPr lang="en-US" dirty="0"/>
                  <a:t>where </a:t>
                </a:r>
                <a14:m>
                  <m:oMath xmlns:m="http://schemas.openxmlformats.org/officeDocument/2006/math">
                    <m:sSub>
                      <m:sSubPr>
                        <m:ctrlPr>
                          <a:rPr lang="en-US" i="1" smtClean="0">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𝑊</m:t>
                            </m:r>
                          </m:e>
                        </m:d>
                      </m:e>
                      <m:sub>
                        <m:r>
                          <a:rPr lang="en-US" b="0" i="1" smtClean="0">
                            <a:latin typeface="Cambria Math" panose="02040503050406030204" pitchFamily="18" charset="0"/>
                          </a:rPr>
                          <m:t>−</m:t>
                        </m:r>
                      </m:sub>
                    </m:sSub>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min</m:t>
                        </m:r>
                      </m:fName>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𝑊</m:t>
                            </m:r>
                            <m:r>
                              <a:rPr lang="en-US" b="0" i="1" smtClean="0">
                                <a:latin typeface="Cambria Math" panose="02040503050406030204" pitchFamily="18" charset="0"/>
                              </a:rPr>
                              <m:t>,0</m:t>
                            </m:r>
                          </m:e>
                        </m:d>
                      </m:e>
                    </m:func>
                    <m:r>
                      <a:rPr lang="en-US" b="0" i="1" smtClean="0">
                        <a:latin typeface="Cambria Math" panose="02040503050406030204" pitchFamily="18" charset="0"/>
                      </a:rPr>
                      <m:t>,</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𝑊</m:t>
                            </m:r>
                          </m:e>
                        </m:d>
                      </m:e>
                      <m:sub>
                        <m:r>
                          <a:rPr lang="en-US" b="0" i="1" smtClean="0">
                            <a:latin typeface="Cambria Math" panose="02040503050406030204" pitchFamily="18" charset="0"/>
                          </a:rPr>
                          <m:t>+</m:t>
                        </m:r>
                      </m:sub>
                    </m:sSub>
                    <m:r>
                      <a:rPr lang="en-US" i="1">
                        <a:latin typeface="Cambria Math" panose="02040503050406030204" pitchFamily="18" charset="0"/>
                      </a:rPr>
                      <m:t>≔</m:t>
                    </m:r>
                    <m:func>
                      <m:funcPr>
                        <m:ctrlPr>
                          <a:rPr lang="en-US" i="1">
                            <a:latin typeface="Cambria Math" panose="02040503050406030204" pitchFamily="18" charset="0"/>
                          </a:rPr>
                        </m:ctrlPr>
                      </m:funcPr>
                      <m:fName>
                        <m:r>
                          <m:rPr>
                            <m:sty m:val="p"/>
                          </m:rPr>
                          <a:rPr lang="en-US" b="0" i="0" smtClean="0">
                            <a:latin typeface="Cambria Math" panose="02040503050406030204" pitchFamily="18" charset="0"/>
                          </a:rPr>
                          <m:t>max</m:t>
                        </m:r>
                      </m:fName>
                      <m:e>
                        <m:r>
                          <a:rPr lang="en-US" i="1">
                            <a:latin typeface="Cambria Math" panose="02040503050406030204" pitchFamily="18" charset="0"/>
                          </a:rPr>
                          <m:t>{</m:t>
                        </m:r>
                        <m:r>
                          <a:rPr lang="en-US" i="1">
                            <a:latin typeface="Cambria Math" panose="02040503050406030204" pitchFamily="18" charset="0"/>
                          </a:rPr>
                          <m:t>𝑊</m:t>
                        </m:r>
                        <m:r>
                          <a:rPr lang="en-US" i="1">
                            <a:latin typeface="Cambria Math" panose="02040503050406030204" pitchFamily="18" charset="0"/>
                          </a:rPr>
                          <m:t>,0}</m:t>
                        </m:r>
                      </m:e>
                    </m:func>
                  </m:oMath>
                </a14:m>
                <a:r>
                  <a:rPr lang="en-US" dirty="0"/>
                  <a:t>. </a:t>
                </a:r>
              </a:p>
              <a:p>
                <a:pPr lvl="1"/>
                <a:r>
                  <a:rPr lang="en-US" dirty="0"/>
                  <a:t>It is a loose bound in general, but still useful</a:t>
                </a:r>
              </a:p>
              <a:p>
                <a:pPr lvl="1"/>
                <a:r>
                  <a:rPr lang="en-US" dirty="0"/>
                  <a:t>Tighter bounds lead </a:t>
                </a:r>
                <a:r>
                  <a:rPr lang="en-US"/>
                  <a:t>to higher </a:t>
                </a:r>
                <a:r>
                  <a:rPr lang="en-US" dirty="0"/>
                  <a:t>computational efficiency of the MILP solver; tightness of the bounds does not affect optimality of the result, as long as the bounds are safe</a:t>
                </a:r>
              </a:p>
            </p:txBody>
          </p:sp>
        </mc:Choice>
        <mc:Fallback xmlns="">
          <p:sp>
            <p:nvSpPr>
              <p:cNvPr id="3" name="Content Placeholder 2">
                <a:extLst>
                  <a:ext uri="{FF2B5EF4-FFF2-40B4-BE49-F238E27FC236}">
                    <a16:creationId xmlns:a16="http://schemas.microsoft.com/office/drawing/2014/main" id="{EAA03EF6-0E35-44CA-9E28-65C857BDBBA6}"/>
                  </a:ext>
                </a:extLst>
              </p:cNvPr>
              <p:cNvSpPr>
                <a:spLocks noGrp="1" noRot="1" noChangeAspect="1" noMove="1" noResize="1" noEditPoints="1" noAdjustHandles="1" noChangeArrowheads="1" noChangeShapeType="1" noTextEdit="1"/>
              </p:cNvSpPr>
              <p:nvPr>
                <p:ph idx="1"/>
              </p:nvPr>
            </p:nvSpPr>
            <p:spPr>
              <a:xfrm>
                <a:off x="457200" y="1079376"/>
                <a:ext cx="8229600" cy="2421632"/>
              </a:xfrm>
              <a:blipFill>
                <a:blip r:embed="rId3"/>
                <a:stretch>
                  <a:fillRect l="-815" t="-4282" r="-1037" b="-2519"/>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CB12490D-E46C-40E8-844E-884DFE287BF7}"/>
              </a:ext>
            </a:extLst>
          </p:cNvPr>
          <p:cNvSpPr>
            <a:spLocks noGrp="1"/>
          </p:cNvSpPr>
          <p:nvPr>
            <p:ph type="sldNum" sz="quarter" idx="12"/>
          </p:nvPr>
        </p:nvSpPr>
        <p:spPr/>
        <p:txBody>
          <a:bodyPr/>
          <a:lstStyle/>
          <a:p>
            <a:pPr>
              <a:defRPr/>
            </a:pPr>
            <a:fld id="{F57F456A-00AF-44E6-8D70-638C0D0130FF}" type="slidenum">
              <a:rPr lang="en-US" altLang="zh-CN" smtClean="0"/>
              <a:pPr>
                <a:defRPr/>
              </a:pPr>
              <a:t>49</a:t>
            </a:fld>
            <a:endParaRPr lang="en-US" altLang="zh-CN"/>
          </a:p>
        </p:txBody>
      </p:sp>
      <p:pic>
        <p:nvPicPr>
          <p:cNvPr id="6" name="Picture 5">
            <a:extLst>
              <a:ext uri="{FF2B5EF4-FFF2-40B4-BE49-F238E27FC236}">
                <a16:creationId xmlns:a16="http://schemas.microsoft.com/office/drawing/2014/main" id="{7BA93C38-C8F3-44A0-96F2-4989690B65BE}"/>
              </a:ext>
            </a:extLst>
          </p:cNvPr>
          <p:cNvPicPr>
            <a:picLocks noChangeAspect="1"/>
          </p:cNvPicPr>
          <p:nvPr/>
        </p:nvPicPr>
        <p:blipFill>
          <a:blip r:embed="rId4"/>
          <a:stretch>
            <a:fillRect/>
          </a:stretch>
        </p:blipFill>
        <p:spPr>
          <a:xfrm>
            <a:off x="1954500" y="3586436"/>
            <a:ext cx="5235000" cy="3045620"/>
          </a:xfrm>
          <a:prstGeom prst="rect">
            <a:avLst/>
          </a:prstGeom>
        </p:spPr>
      </p:pic>
    </p:spTree>
    <p:extLst>
      <p:ext uri="{BB962C8B-B14F-4D97-AF65-F5344CB8AC3E}">
        <p14:creationId xmlns:p14="http://schemas.microsoft.com/office/powerpoint/2010/main" val="18094472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DC8611-7470-4D44-BA55-5C76F66C01E6}"/>
              </a:ext>
            </a:extLst>
          </p:cNvPr>
          <p:cNvSpPr>
            <a:spLocks noGrp="1"/>
          </p:cNvSpPr>
          <p:nvPr>
            <p:ph type="title"/>
          </p:nvPr>
        </p:nvSpPr>
        <p:spPr/>
        <p:txBody>
          <a:bodyPr/>
          <a:lstStyle/>
          <a:p>
            <a:r>
              <a:rPr lang="en-US" dirty="0"/>
              <a:t>Why Is This Brittleness of ML a Problem?</a:t>
            </a:r>
            <a:endParaRPr lang="en-SE" dirty="0"/>
          </a:p>
        </p:txBody>
      </p:sp>
      <p:sp>
        <p:nvSpPr>
          <p:cNvPr id="3" name="Content Placeholder 2">
            <a:extLst>
              <a:ext uri="{FF2B5EF4-FFF2-40B4-BE49-F238E27FC236}">
                <a16:creationId xmlns:a16="http://schemas.microsoft.com/office/drawing/2014/main" id="{9138702F-5478-4F5C-AFBE-183ABFC04EA9}"/>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A905B595-4531-4776-AD84-25D166FEEEEA}"/>
              </a:ext>
            </a:extLst>
          </p:cNvPr>
          <p:cNvSpPr>
            <a:spLocks noGrp="1"/>
          </p:cNvSpPr>
          <p:nvPr>
            <p:ph type="sldNum" sz="quarter" idx="12"/>
          </p:nvPr>
        </p:nvSpPr>
        <p:spPr/>
        <p:txBody>
          <a:bodyPr/>
          <a:lstStyle/>
          <a:p>
            <a:pPr>
              <a:defRPr/>
            </a:pPr>
            <a:fld id="{F57F456A-00AF-44E6-8D70-638C0D0130FF}" type="slidenum">
              <a:rPr lang="en-US" altLang="zh-CN" smtClean="0"/>
              <a:pPr>
                <a:defRPr/>
              </a:pPr>
              <a:t>5</a:t>
            </a:fld>
            <a:endParaRPr lang="en-US" altLang="zh-CN"/>
          </a:p>
        </p:txBody>
      </p:sp>
      <p:pic>
        <p:nvPicPr>
          <p:cNvPr id="8" name="Picture 7">
            <a:extLst>
              <a:ext uri="{FF2B5EF4-FFF2-40B4-BE49-F238E27FC236}">
                <a16:creationId xmlns:a16="http://schemas.microsoft.com/office/drawing/2014/main" id="{71D4C544-F65F-4D2B-B81D-42A0C6A172FD}"/>
              </a:ext>
            </a:extLst>
          </p:cNvPr>
          <p:cNvPicPr>
            <a:picLocks noChangeAspect="1"/>
          </p:cNvPicPr>
          <p:nvPr/>
        </p:nvPicPr>
        <p:blipFill>
          <a:blip r:embed="rId2"/>
          <a:stretch>
            <a:fillRect/>
          </a:stretch>
        </p:blipFill>
        <p:spPr>
          <a:xfrm>
            <a:off x="0" y="1243149"/>
            <a:ext cx="9144000" cy="4371702"/>
          </a:xfrm>
          <a:prstGeom prst="rect">
            <a:avLst/>
          </a:prstGeom>
        </p:spPr>
      </p:pic>
    </p:spTree>
    <p:extLst>
      <p:ext uri="{BB962C8B-B14F-4D97-AF65-F5344CB8AC3E}">
        <p14:creationId xmlns:p14="http://schemas.microsoft.com/office/powerpoint/2010/main" val="72508938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6243F9-FE08-4D9D-996C-E760461A2594}"/>
              </a:ext>
            </a:extLst>
          </p:cNvPr>
          <p:cNvSpPr>
            <a:spLocks noGrp="1"/>
          </p:cNvSpPr>
          <p:nvPr>
            <p:ph type="title"/>
          </p:nvPr>
        </p:nvSpPr>
        <p:spPr/>
        <p:txBody>
          <a:bodyPr/>
          <a:lstStyle/>
          <a:p>
            <a:r>
              <a:rPr lang="en-US" dirty="0"/>
              <a:t>Bound Propagation Example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CF38A8A-6AE4-40CD-A0CB-1F7F1E52B4C2}"/>
                  </a:ext>
                </a:extLst>
              </p:cNvPr>
              <p:cNvSpPr>
                <a:spLocks noGrp="1"/>
              </p:cNvSpPr>
              <p:nvPr>
                <p:ph idx="1"/>
              </p:nvPr>
            </p:nvSpPr>
            <p:spPr>
              <a:xfrm>
                <a:off x="457200" y="1196752"/>
                <a:ext cx="8229600" cy="2664296"/>
              </a:xfrm>
            </p:spPr>
            <p:txBody>
              <a:bodyPr>
                <a:normAutofit/>
              </a:bodyPr>
              <a:lstStyle/>
              <a:p>
                <a14:m>
                  <m:oMath xmlns:m="http://schemas.openxmlformats.org/officeDocument/2006/math">
                    <m:r>
                      <a:rPr lang="en-US" sz="1600" b="0" i="1" smtClean="0">
                        <a:latin typeface="Cambria Math" panose="02040503050406030204" pitchFamily="18" charset="0"/>
                      </a:rPr>
                      <m:t>𝑊</m:t>
                    </m:r>
                    <m:r>
                      <a:rPr lang="en-US" sz="1600" b="0" i="1" smtClean="0">
                        <a:latin typeface="Cambria Math" panose="02040503050406030204" pitchFamily="18" charset="0"/>
                      </a:rPr>
                      <m:t>=</m:t>
                    </m:r>
                    <m:d>
                      <m:dPr>
                        <m:begChr m:val="["/>
                        <m:endChr m:val="]"/>
                        <m:ctrlPr>
                          <a:rPr lang="en-US" sz="1600" b="0" i="1" smtClean="0">
                            <a:latin typeface="Cambria Math" panose="02040503050406030204" pitchFamily="18" charset="0"/>
                          </a:rPr>
                        </m:ctrlPr>
                      </m:dPr>
                      <m:e>
                        <m:m>
                          <m:mPr>
                            <m:mcs>
                              <m:mc>
                                <m:mcPr>
                                  <m:count m:val="2"/>
                                  <m:mcJc m:val="center"/>
                                </m:mcPr>
                              </m:mc>
                            </m:mcs>
                            <m:ctrlPr>
                              <a:rPr lang="en-US" sz="1600" b="0" i="1" smtClean="0">
                                <a:latin typeface="Cambria Math" panose="02040503050406030204" pitchFamily="18" charset="0"/>
                              </a:rPr>
                            </m:ctrlPr>
                          </m:mPr>
                          <m:mr>
                            <m:e>
                              <m:r>
                                <m:rPr>
                                  <m:brk m:alnAt="7"/>
                                </m:rPr>
                                <a:rPr lang="en-US" sz="1600" b="0" i="1" smtClean="0">
                                  <a:latin typeface="Cambria Math" panose="02040503050406030204" pitchFamily="18" charset="0"/>
                                </a:rPr>
                                <m:t>1</m:t>
                              </m:r>
                            </m:e>
                            <m:e>
                              <m:r>
                                <a:rPr lang="en-US" sz="1600" b="0" i="1" smtClean="0">
                                  <a:latin typeface="Cambria Math" panose="02040503050406030204" pitchFamily="18" charset="0"/>
                                </a:rPr>
                                <m:t>1</m:t>
                              </m:r>
                            </m:e>
                          </m:mr>
                          <m:mr>
                            <m:e>
                              <m:r>
                                <a:rPr lang="en-US" sz="1600" b="0" i="1" smtClean="0">
                                  <a:latin typeface="Cambria Math" panose="02040503050406030204" pitchFamily="18" charset="0"/>
                                </a:rPr>
                                <m:t>1</m:t>
                              </m:r>
                            </m:e>
                            <m:e>
                              <m:r>
                                <a:rPr lang="en-US" sz="1600" b="0" i="1" smtClean="0">
                                  <a:latin typeface="Cambria Math" panose="02040503050406030204" pitchFamily="18" charset="0"/>
                                </a:rPr>
                                <m:t>−1</m:t>
                              </m:r>
                            </m:e>
                          </m:mr>
                        </m:m>
                      </m:e>
                    </m:d>
                    <m:r>
                      <a:rPr lang="en-US" sz="1600" b="0" i="1" smtClean="0">
                        <a:latin typeface="Cambria Math" panose="02040503050406030204" pitchFamily="18" charset="0"/>
                      </a:rPr>
                      <m:t>,</m:t>
                    </m:r>
                    <m:d>
                      <m:dPr>
                        <m:begChr m:val="["/>
                        <m:endChr m:val="]"/>
                        <m:ctrlPr>
                          <a:rPr lang="en-US" sz="1600" i="1">
                            <a:latin typeface="Cambria Math" panose="02040503050406030204" pitchFamily="18" charset="0"/>
                          </a:rPr>
                        </m:ctrlPr>
                      </m:dPr>
                      <m:e>
                        <m:m>
                          <m:mPr>
                            <m:mcs>
                              <m:mc>
                                <m:mcPr>
                                  <m:count m:val="1"/>
                                  <m:mcJc m:val="center"/>
                                </m:mcPr>
                              </m:mc>
                            </m:mcs>
                            <m:ctrlPr>
                              <a:rPr lang="en-US" sz="1600" i="1">
                                <a:latin typeface="Cambria Math" panose="02040503050406030204" pitchFamily="18" charset="0"/>
                              </a:rPr>
                            </m:ctrlPr>
                          </m:mPr>
                          <m:mr>
                            <m:e>
                              <m:r>
                                <m:rPr>
                                  <m:brk m:alnAt="7"/>
                                </m:rPr>
                                <a:rPr lang="en-US" sz="1600" b="0" i="1" smtClean="0">
                                  <a:latin typeface="Cambria Math" panose="02040503050406030204" pitchFamily="18" charset="0"/>
                                </a:rPr>
                                <m:t>0</m:t>
                              </m:r>
                            </m:e>
                          </m:mr>
                          <m:mr>
                            <m:e>
                              <m:r>
                                <a:rPr lang="en-US" sz="1600" b="0" i="1" smtClean="0">
                                  <a:latin typeface="Cambria Math" panose="02040503050406030204" pitchFamily="18" charset="0"/>
                                </a:rPr>
                                <m:t>.1</m:t>
                              </m:r>
                            </m:e>
                          </m:mr>
                        </m:m>
                      </m:e>
                    </m:d>
                    <m:r>
                      <a:rPr lang="en-US" sz="1600" b="0" i="1" smtClean="0">
                        <a:latin typeface="Cambria Math" panose="02040503050406030204" pitchFamily="18" charset="0"/>
                      </a:rPr>
                      <m:t>≤</m:t>
                    </m:r>
                    <m:r>
                      <a:rPr lang="en-US" sz="1600" b="0" i="1" smtClean="0">
                        <a:latin typeface="Cambria Math" panose="02040503050406030204" pitchFamily="18" charset="0"/>
                      </a:rPr>
                      <m:t>𝑧</m:t>
                    </m:r>
                    <m:r>
                      <a:rPr lang="en-US" sz="1600" b="0" i="1" smtClean="0">
                        <a:latin typeface="Cambria Math" panose="02040503050406030204" pitchFamily="18" charset="0"/>
                      </a:rPr>
                      <m:t>=</m:t>
                    </m:r>
                    <m:d>
                      <m:dPr>
                        <m:begChr m:val="["/>
                        <m:endChr m:val="]"/>
                        <m:ctrlPr>
                          <a:rPr lang="en-US" sz="1600" i="1">
                            <a:latin typeface="Cambria Math" panose="02040503050406030204" pitchFamily="18" charset="0"/>
                          </a:rPr>
                        </m:ctrlPr>
                      </m:dPr>
                      <m:e>
                        <m:m>
                          <m:mPr>
                            <m:mcs>
                              <m:mc>
                                <m:mcPr>
                                  <m:count m:val="1"/>
                                  <m:mcJc m:val="center"/>
                                </m:mcPr>
                              </m:mc>
                            </m:mcs>
                            <m:ctrlPr>
                              <a:rPr lang="en-US" sz="1600" i="1">
                                <a:latin typeface="Cambria Math" panose="02040503050406030204" pitchFamily="18" charset="0"/>
                              </a:rPr>
                            </m:ctrlPr>
                          </m:mPr>
                          <m:mr>
                            <m:e>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𝑥</m:t>
                                  </m:r>
                                </m:e>
                                <m:sub>
                                  <m:r>
                                    <a:rPr lang="en-US" sz="1600" b="0" i="1" smtClean="0">
                                      <a:latin typeface="Cambria Math" panose="02040503050406030204" pitchFamily="18" charset="0"/>
                                    </a:rPr>
                                    <m:t>1</m:t>
                                  </m:r>
                                </m:sub>
                              </m:sSub>
                            </m:e>
                          </m:mr>
                          <m:mr>
                            <m:e>
                              <m:sSub>
                                <m:sSubPr>
                                  <m:ctrlPr>
                                    <a:rPr lang="en-US" sz="1600" i="1">
                                      <a:latin typeface="Cambria Math" panose="02040503050406030204" pitchFamily="18" charset="0"/>
                                    </a:rPr>
                                  </m:ctrlPr>
                                </m:sSubPr>
                                <m:e>
                                  <m:r>
                                    <a:rPr lang="en-US" sz="1600" i="1">
                                      <a:latin typeface="Cambria Math" panose="02040503050406030204" pitchFamily="18" charset="0"/>
                                    </a:rPr>
                                    <m:t>𝑥</m:t>
                                  </m:r>
                                </m:e>
                                <m:sub>
                                  <m:r>
                                    <a:rPr lang="en-US" sz="1600" b="0" i="1" smtClean="0">
                                      <a:latin typeface="Cambria Math" panose="02040503050406030204" pitchFamily="18" charset="0"/>
                                    </a:rPr>
                                    <m:t>2</m:t>
                                  </m:r>
                                </m:sub>
                              </m:sSub>
                            </m:e>
                          </m:mr>
                        </m:m>
                      </m:e>
                    </m:d>
                    <m:r>
                      <a:rPr lang="en-US" sz="1600" i="1">
                        <a:latin typeface="Cambria Math" panose="02040503050406030204" pitchFamily="18" charset="0"/>
                      </a:rPr>
                      <m:t>≤</m:t>
                    </m:r>
                    <m:d>
                      <m:dPr>
                        <m:begChr m:val="["/>
                        <m:endChr m:val="]"/>
                        <m:ctrlPr>
                          <a:rPr lang="en-US" sz="1600" b="0" i="1" smtClean="0">
                            <a:latin typeface="Cambria Math" panose="02040503050406030204" pitchFamily="18" charset="0"/>
                          </a:rPr>
                        </m:ctrlPr>
                      </m:dPr>
                      <m:e>
                        <m:m>
                          <m:mPr>
                            <m:mcs>
                              <m:mc>
                                <m:mcPr>
                                  <m:count m:val="1"/>
                                  <m:mcJc m:val="center"/>
                                </m:mcPr>
                              </m:mc>
                            </m:mcs>
                            <m:ctrlPr>
                              <a:rPr lang="en-US" sz="1600" i="1">
                                <a:latin typeface="Cambria Math" panose="02040503050406030204" pitchFamily="18" charset="0"/>
                              </a:rPr>
                            </m:ctrlPr>
                          </m:mPr>
                          <m:mr>
                            <m:e>
                              <m:r>
                                <a:rPr lang="en-US" sz="1600" b="0" i="1" smtClean="0">
                                  <a:latin typeface="Cambria Math" panose="02040503050406030204" pitchFamily="18" charset="0"/>
                                </a:rPr>
                                <m:t>.3</m:t>
                              </m:r>
                            </m:e>
                          </m:mr>
                          <m:mr>
                            <m:e>
                              <m:r>
                                <a:rPr lang="en-US" sz="1600" b="0" i="1" smtClean="0">
                                  <a:latin typeface="Cambria Math" panose="02040503050406030204" pitchFamily="18" charset="0"/>
                                </a:rPr>
                                <m:t>.4</m:t>
                              </m:r>
                            </m:e>
                          </m:mr>
                        </m:m>
                      </m:e>
                    </m:d>
                    <m:r>
                      <a:rPr lang="en-US" sz="1600" b="0" i="1" smtClean="0">
                        <a:latin typeface="Cambria Math" panose="02040503050406030204" pitchFamily="18" charset="0"/>
                      </a:rPr>
                      <m:t>,</m:t>
                    </m:r>
                    <m:r>
                      <a:rPr lang="en-US" sz="1600" b="0" i="1" smtClean="0">
                        <a:latin typeface="Cambria Math" panose="02040503050406030204" pitchFamily="18" charset="0"/>
                      </a:rPr>
                      <m:t>𝑏</m:t>
                    </m:r>
                    <m:r>
                      <a:rPr lang="en-US" sz="1600" b="0" i="1" smtClean="0">
                        <a:latin typeface="Cambria Math" panose="02040503050406030204" pitchFamily="18" charset="0"/>
                      </a:rPr>
                      <m:t>=0</m:t>
                    </m:r>
                  </m:oMath>
                </a14:m>
                <a:endParaRPr lang="en-US" sz="1600" dirty="0"/>
              </a:p>
              <a:p>
                <a14:m>
                  <m:oMath xmlns:m="http://schemas.openxmlformats.org/officeDocument/2006/math">
                    <m:d>
                      <m:dPr>
                        <m:begChr m:val="["/>
                        <m:endChr m:val="]"/>
                        <m:ctrlPr>
                          <a:rPr lang="en-US" sz="1600" i="1">
                            <a:latin typeface="Cambria Math" panose="02040503050406030204" pitchFamily="18" charset="0"/>
                          </a:rPr>
                        </m:ctrlPr>
                      </m:dPr>
                      <m:e>
                        <m:m>
                          <m:mPr>
                            <m:mcs>
                              <m:mc>
                                <m:mcPr>
                                  <m:count m:val="1"/>
                                  <m:mcJc m:val="center"/>
                                </m:mcPr>
                              </m:mc>
                            </m:mcs>
                            <m:ctrlPr>
                              <a:rPr lang="en-US" sz="1600" i="1">
                                <a:latin typeface="Cambria Math" panose="02040503050406030204" pitchFamily="18" charset="0"/>
                              </a:rPr>
                            </m:ctrlPr>
                          </m:mPr>
                          <m:mr>
                            <m:e>
                              <m:r>
                                <a:rPr lang="en-US" sz="1600" i="1">
                                  <a:latin typeface="Cambria Math" panose="02040503050406030204" pitchFamily="18" charset="0"/>
                                </a:rPr>
                                <m:t>.1</m:t>
                              </m:r>
                            </m:e>
                          </m:mr>
                          <m:mr>
                            <m:e>
                              <m:r>
                                <a:rPr lang="en-US" sz="1600" i="1">
                                  <a:latin typeface="Cambria Math" panose="02040503050406030204" pitchFamily="18" charset="0"/>
                                </a:rPr>
                                <m:t>−.4</m:t>
                              </m:r>
                            </m:e>
                          </m:mr>
                        </m:m>
                      </m:e>
                    </m:d>
                    <m:r>
                      <a:rPr lang="en-US" sz="1600" b="0" i="1" smtClean="0">
                        <a:latin typeface="Cambria Math" panose="02040503050406030204" pitchFamily="18" charset="0"/>
                      </a:rPr>
                      <m:t>=</m:t>
                    </m:r>
                    <m:d>
                      <m:dPr>
                        <m:begChr m:val="["/>
                        <m:endChr m:val="]"/>
                        <m:ctrlPr>
                          <a:rPr lang="en-US" sz="1600" i="1">
                            <a:latin typeface="Cambria Math" panose="02040503050406030204" pitchFamily="18" charset="0"/>
                          </a:rPr>
                        </m:ctrlPr>
                      </m:dPr>
                      <m:e>
                        <m:m>
                          <m:mPr>
                            <m:mcs>
                              <m:mc>
                                <m:mcPr>
                                  <m:count m:val="2"/>
                                  <m:mcJc m:val="center"/>
                                </m:mcPr>
                              </m:mc>
                            </m:mcs>
                            <m:ctrlPr>
                              <a:rPr lang="en-US" sz="1600" i="1">
                                <a:latin typeface="Cambria Math" panose="02040503050406030204" pitchFamily="18" charset="0"/>
                              </a:rPr>
                            </m:ctrlPr>
                          </m:mPr>
                          <m:mr>
                            <m:e>
                              <m:r>
                                <m:rPr>
                                  <m:brk m:alnAt="7"/>
                                </m:rPr>
                                <a:rPr lang="en-US" sz="1600" i="1">
                                  <a:latin typeface="Cambria Math" panose="02040503050406030204" pitchFamily="18" charset="0"/>
                                </a:rPr>
                                <m:t>1</m:t>
                              </m:r>
                            </m:e>
                            <m:e>
                              <m:r>
                                <a:rPr lang="en-US" sz="1600" i="1">
                                  <a:latin typeface="Cambria Math" panose="02040503050406030204" pitchFamily="18" charset="0"/>
                                </a:rPr>
                                <m:t>1</m:t>
                              </m:r>
                            </m:e>
                          </m:mr>
                          <m:mr>
                            <m:e>
                              <m:r>
                                <a:rPr lang="en-US" sz="1600" i="1">
                                  <a:latin typeface="Cambria Math" panose="02040503050406030204" pitchFamily="18" charset="0"/>
                                </a:rPr>
                                <m:t>1</m:t>
                              </m:r>
                            </m:e>
                            <m:e>
                              <m:r>
                                <a:rPr lang="en-US" sz="1600" i="1">
                                  <a:latin typeface="Cambria Math" panose="02040503050406030204" pitchFamily="18" charset="0"/>
                                </a:rPr>
                                <m:t>0</m:t>
                              </m:r>
                            </m:e>
                          </m:mr>
                        </m:m>
                      </m:e>
                    </m:d>
                    <m:d>
                      <m:dPr>
                        <m:begChr m:val="["/>
                        <m:endChr m:val="]"/>
                        <m:ctrlPr>
                          <a:rPr lang="en-US" sz="1600" i="1">
                            <a:latin typeface="Cambria Math" panose="02040503050406030204" pitchFamily="18" charset="0"/>
                          </a:rPr>
                        </m:ctrlPr>
                      </m:dPr>
                      <m:e>
                        <m:m>
                          <m:mPr>
                            <m:mcs>
                              <m:mc>
                                <m:mcPr>
                                  <m:count m:val="1"/>
                                  <m:mcJc m:val="center"/>
                                </m:mcPr>
                              </m:mc>
                            </m:mcs>
                            <m:ctrlPr>
                              <a:rPr lang="en-US" sz="1600" i="1">
                                <a:latin typeface="Cambria Math" panose="02040503050406030204" pitchFamily="18" charset="0"/>
                              </a:rPr>
                            </m:ctrlPr>
                          </m:mPr>
                          <m:mr>
                            <m:e>
                              <m:r>
                                <a:rPr lang="en-US" sz="1600" i="1">
                                  <a:latin typeface="Cambria Math" panose="02040503050406030204" pitchFamily="18" charset="0"/>
                                </a:rPr>
                                <m:t>0</m:t>
                              </m:r>
                            </m:e>
                          </m:mr>
                          <m:mr>
                            <m:e>
                              <m:r>
                                <a:rPr lang="en-US" sz="1600" i="1">
                                  <a:latin typeface="Cambria Math" panose="02040503050406030204" pitchFamily="18" charset="0"/>
                                </a:rPr>
                                <m:t>.1</m:t>
                              </m:r>
                            </m:e>
                          </m:mr>
                        </m:m>
                      </m:e>
                    </m:d>
                    <m:r>
                      <a:rPr lang="en-US" sz="1600" i="1">
                        <a:latin typeface="Cambria Math" panose="02040503050406030204" pitchFamily="18" charset="0"/>
                      </a:rPr>
                      <m:t>+</m:t>
                    </m:r>
                    <m:d>
                      <m:dPr>
                        <m:begChr m:val="["/>
                        <m:endChr m:val="]"/>
                        <m:ctrlPr>
                          <a:rPr lang="en-US" sz="1600" i="1">
                            <a:latin typeface="Cambria Math" panose="02040503050406030204" pitchFamily="18" charset="0"/>
                          </a:rPr>
                        </m:ctrlPr>
                      </m:dPr>
                      <m:e>
                        <m:m>
                          <m:mPr>
                            <m:mcs>
                              <m:mc>
                                <m:mcPr>
                                  <m:count m:val="2"/>
                                  <m:mcJc m:val="center"/>
                                </m:mcPr>
                              </m:mc>
                            </m:mcs>
                            <m:ctrlPr>
                              <a:rPr lang="en-US" sz="1600" i="1">
                                <a:latin typeface="Cambria Math" panose="02040503050406030204" pitchFamily="18" charset="0"/>
                              </a:rPr>
                            </m:ctrlPr>
                          </m:mPr>
                          <m:mr>
                            <m:e>
                              <m:r>
                                <a:rPr lang="en-US" sz="1600" i="1">
                                  <a:latin typeface="Cambria Math" panose="02040503050406030204" pitchFamily="18" charset="0"/>
                                </a:rPr>
                                <m:t>0</m:t>
                              </m:r>
                            </m:e>
                            <m:e>
                              <m:r>
                                <a:rPr lang="en-US" sz="1600" i="1">
                                  <a:latin typeface="Cambria Math" panose="02040503050406030204" pitchFamily="18" charset="0"/>
                                </a:rPr>
                                <m:t>0</m:t>
                              </m:r>
                            </m:e>
                          </m:mr>
                          <m:mr>
                            <m:e>
                              <m:r>
                                <a:rPr lang="en-US" sz="1600" i="1">
                                  <a:latin typeface="Cambria Math" panose="02040503050406030204" pitchFamily="18" charset="0"/>
                                </a:rPr>
                                <m:t>0</m:t>
                              </m:r>
                            </m:e>
                            <m:e>
                              <m:r>
                                <a:rPr lang="en-US" sz="1600" i="1">
                                  <a:latin typeface="Cambria Math" panose="02040503050406030204" pitchFamily="18" charset="0"/>
                                </a:rPr>
                                <m:t>−1</m:t>
                              </m:r>
                            </m:e>
                          </m:mr>
                        </m:m>
                      </m:e>
                    </m:d>
                    <m:d>
                      <m:dPr>
                        <m:begChr m:val="["/>
                        <m:endChr m:val="]"/>
                        <m:ctrlPr>
                          <a:rPr lang="en-US" sz="1600" i="1">
                            <a:latin typeface="Cambria Math" panose="02040503050406030204" pitchFamily="18" charset="0"/>
                          </a:rPr>
                        </m:ctrlPr>
                      </m:dPr>
                      <m:e>
                        <m:m>
                          <m:mPr>
                            <m:mcs>
                              <m:mc>
                                <m:mcPr>
                                  <m:count m:val="1"/>
                                  <m:mcJc m:val="center"/>
                                </m:mcPr>
                              </m:mc>
                            </m:mcs>
                            <m:ctrlPr>
                              <a:rPr lang="en-US" sz="1600" i="1">
                                <a:latin typeface="Cambria Math" panose="02040503050406030204" pitchFamily="18" charset="0"/>
                              </a:rPr>
                            </m:ctrlPr>
                          </m:mPr>
                          <m:mr>
                            <m:e>
                              <m:r>
                                <a:rPr lang="en-US" sz="1600" i="1">
                                  <a:latin typeface="Cambria Math" panose="02040503050406030204" pitchFamily="18" charset="0"/>
                                </a:rPr>
                                <m:t>.3</m:t>
                              </m:r>
                            </m:e>
                          </m:mr>
                          <m:mr>
                            <m:e>
                              <m:r>
                                <a:rPr lang="en-US" sz="1600" i="1">
                                  <a:latin typeface="Cambria Math" panose="02040503050406030204" pitchFamily="18" charset="0"/>
                                </a:rPr>
                                <m:t>.4</m:t>
                              </m:r>
                            </m:e>
                          </m:mr>
                        </m:m>
                      </m:e>
                    </m:d>
                    <m:r>
                      <a:rPr lang="en-US" sz="1600" b="0" i="1" smtClean="0">
                        <a:latin typeface="Cambria Math" panose="02040503050406030204" pitchFamily="18" charset="0"/>
                      </a:rPr>
                      <m:t>≤</m:t>
                    </m:r>
                    <m:r>
                      <a:rPr lang="en-US" sz="1600" i="1">
                        <a:latin typeface="Cambria Math" panose="02040503050406030204" pitchFamily="18" charset="0"/>
                      </a:rPr>
                      <m:t>𝑊𝑧</m:t>
                    </m:r>
                    <m:r>
                      <a:rPr lang="en-US" sz="1600" i="1">
                        <a:latin typeface="Cambria Math" panose="02040503050406030204" pitchFamily="18" charset="0"/>
                      </a:rPr>
                      <m:t>=</m:t>
                    </m:r>
                    <m:d>
                      <m:dPr>
                        <m:begChr m:val="["/>
                        <m:endChr m:val="]"/>
                        <m:ctrlPr>
                          <a:rPr lang="en-US" sz="1600" i="1">
                            <a:latin typeface="Cambria Math" panose="02040503050406030204" pitchFamily="18" charset="0"/>
                          </a:rPr>
                        </m:ctrlPr>
                      </m:dPr>
                      <m:e>
                        <m:m>
                          <m:mPr>
                            <m:mcs>
                              <m:mc>
                                <m:mcPr>
                                  <m:count m:val="1"/>
                                  <m:mcJc m:val="center"/>
                                </m:mcPr>
                              </m:mc>
                            </m:mcs>
                            <m:ctrlPr>
                              <a:rPr lang="en-US" sz="1600" i="1">
                                <a:latin typeface="Cambria Math" panose="02040503050406030204" pitchFamily="18" charset="0"/>
                              </a:rPr>
                            </m:ctrlPr>
                          </m:mPr>
                          <m:mr>
                            <m:e>
                              <m:sSub>
                                <m:sSubPr>
                                  <m:ctrlPr>
                                    <a:rPr lang="en-US"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3</m:t>
                                  </m:r>
                                </m:sub>
                              </m:sSub>
                            </m:e>
                          </m:mr>
                          <m:mr>
                            <m:e>
                              <m:sSub>
                                <m:sSubPr>
                                  <m:ctrlPr>
                                    <a:rPr lang="en-US"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4</m:t>
                                  </m:r>
                                </m:sub>
                              </m:sSub>
                            </m:e>
                          </m:mr>
                        </m:m>
                      </m:e>
                    </m:d>
                    <m:r>
                      <a:rPr lang="en-US" sz="1600" b="0" i="1" smtClean="0">
                        <a:latin typeface="Cambria Math" panose="02040503050406030204" pitchFamily="18" charset="0"/>
                      </a:rPr>
                      <m:t>≤</m:t>
                    </m:r>
                    <m:d>
                      <m:dPr>
                        <m:begChr m:val="["/>
                        <m:endChr m:val="]"/>
                        <m:ctrlPr>
                          <a:rPr lang="en-US" sz="1600" i="1">
                            <a:latin typeface="Cambria Math" panose="02040503050406030204" pitchFamily="18" charset="0"/>
                          </a:rPr>
                        </m:ctrlPr>
                      </m:dPr>
                      <m:e>
                        <m:m>
                          <m:mPr>
                            <m:mcs>
                              <m:mc>
                                <m:mcPr>
                                  <m:count m:val="2"/>
                                  <m:mcJc m:val="center"/>
                                </m:mcPr>
                              </m:mc>
                            </m:mcs>
                            <m:ctrlPr>
                              <a:rPr lang="en-US" sz="1600" i="1">
                                <a:latin typeface="Cambria Math" panose="02040503050406030204" pitchFamily="18" charset="0"/>
                              </a:rPr>
                            </m:ctrlPr>
                          </m:mPr>
                          <m:mr>
                            <m:e>
                              <m:r>
                                <m:rPr>
                                  <m:brk m:alnAt="7"/>
                                </m:rPr>
                                <a:rPr lang="en-US" sz="1600" i="1">
                                  <a:latin typeface="Cambria Math" panose="02040503050406030204" pitchFamily="18" charset="0"/>
                                </a:rPr>
                                <m:t>1</m:t>
                              </m:r>
                            </m:e>
                            <m:e>
                              <m:r>
                                <a:rPr lang="en-US" sz="1600" b="0" i="1" smtClean="0">
                                  <a:latin typeface="Cambria Math" panose="02040503050406030204" pitchFamily="18" charset="0"/>
                                </a:rPr>
                                <m:t>1</m:t>
                              </m:r>
                            </m:e>
                          </m:mr>
                          <m:mr>
                            <m:e>
                              <m:r>
                                <a:rPr lang="en-US" sz="1600" b="0" i="1" smtClean="0">
                                  <a:latin typeface="Cambria Math" panose="02040503050406030204" pitchFamily="18" charset="0"/>
                                </a:rPr>
                                <m:t>1</m:t>
                              </m:r>
                            </m:e>
                            <m:e>
                              <m:r>
                                <a:rPr lang="en-US" sz="1600" b="0" i="1" smtClean="0">
                                  <a:latin typeface="Cambria Math" panose="02040503050406030204" pitchFamily="18" charset="0"/>
                                </a:rPr>
                                <m:t>0</m:t>
                              </m:r>
                            </m:e>
                          </m:mr>
                        </m:m>
                      </m:e>
                    </m:d>
                    <m:d>
                      <m:dPr>
                        <m:begChr m:val="["/>
                        <m:endChr m:val="]"/>
                        <m:ctrlPr>
                          <a:rPr lang="en-US" sz="1600" i="1">
                            <a:latin typeface="Cambria Math" panose="02040503050406030204" pitchFamily="18" charset="0"/>
                          </a:rPr>
                        </m:ctrlPr>
                      </m:dPr>
                      <m:e>
                        <m:m>
                          <m:mPr>
                            <m:mcs>
                              <m:mc>
                                <m:mcPr>
                                  <m:count m:val="1"/>
                                  <m:mcJc m:val="center"/>
                                </m:mcPr>
                              </m:mc>
                            </m:mcs>
                            <m:ctrlPr>
                              <a:rPr lang="en-US" sz="1600" i="1">
                                <a:latin typeface="Cambria Math" panose="02040503050406030204" pitchFamily="18" charset="0"/>
                              </a:rPr>
                            </m:ctrlPr>
                          </m:mPr>
                          <m:mr>
                            <m:e>
                              <m:r>
                                <a:rPr lang="en-US" sz="1600" b="0" i="1" smtClean="0">
                                  <a:latin typeface="Cambria Math" panose="02040503050406030204" pitchFamily="18" charset="0"/>
                                </a:rPr>
                                <m:t>.3</m:t>
                              </m:r>
                            </m:e>
                          </m:mr>
                          <m:mr>
                            <m:e>
                              <m:r>
                                <a:rPr lang="en-US" sz="1600" b="0" i="1" smtClean="0">
                                  <a:latin typeface="Cambria Math" panose="02040503050406030204" pitchFamily="18" charset="0"/>
                                </a:rPr>
                                <m:t>.4</m:t>
                              </m:r>
                            </m:e>
                          </m:mr>
                        </m:m>
                      </m:e>
                    </m:d>
                    <m:r>
                      <a:rPr lang="en-US" sz="1600" b="0" i="1" smtClean="0">
                        <a:latin typeface="Cambria Math" panose="02040503050406030204" pitchFamily="18" charset="0"/>
                      </a:rPr>
                      <m:t>+</m:t>
                    </m:r>
                    <m:d>
                      <m:dPr>
                        <m:begChr m:val="["/>
                        <m:endChr m:val="]"/>
                        <m:ctrlPr>
                          <a:rPr lang="en-US" sz="1600" i="1">
                            <a:latin typeface="Cambria Math" panose="02040503050406030204" pitchFamily="18" charset="0"/>
                          </a:rPr>
                        </m:ctrlPr>
                      </m:dPr>
                      <m:e>
                        <m:m>
                          <m:mPr>
                            <m:mcs>
                              <m:mc>
                                <m:mcPr>
                                  <m:count m:val="2"/>
                                  <m:mcJc m:val="center"/>
                                </m:mcPr>
                              </m:mc>
                            </m:mcs>
                            <m:ctrlPr>
                              <a:rPr lang="en-US" sz="1600" i="1">
                                <a:latin typeface="Cambria Math" panose="02040503050406030204" pitchFamily="18" charset="0"/>
                              </a:rPr>
                            </m:ctrlPr>
                          </m:mPr>
                          <m:mr>
                            <m:e>
                              <m:r>
                                <a:rPr lang="en-US" sz="1600" b="0" i="1" smtClean="0">
                                  <a:latin typeface="Cambria Math" panose="02040503050406030204" pitchFamily="18" charset="0"/>
                                </a:rPr>
                                <m:t>0</m:t>
                              </m:r>
                            </m:e>
                            <m:e>
                              <m:r>
                                <a:rPr lang="en-US" sz="1600" b="0" i="1" smtClean="0">
                                  <a:latin typeface="Cambria Math" panose="02040503050406030204" pitchFamily="18" charset="0"/>
                                </a:rPr>
                                <m:t>0</m:t>
                              </m:r>
                            </m:e>
                          </m:mr>
                          <m:mr>
                            <m:e>
                              <m:r>
                                <a:rPr lang="en-US" sz="1600" b="0" i="1" smtClean="0">
                                  <a:latin typeface="Cambria Math" panose="02040503050406030204" pitchFamily="18" charset="0"/>
                                </a:rPr>
                                <m:t>0</m:t>
                              </m:r>
                            </m:e>
                            <m:e>
                              <m:r>
                                <a:rPr lang="en-US" sz="1600" b="0" i="1" smtClean="0">
                                  <a:latin typeface="Cambria Math" panose="02040503050406030204" pitchFamily="18" charset="0"/>
                                </a:rPr>
                                <m:t>−1</m:t>
                              </m:r>
                            </m:e>
                          </m:mr>
                        </m:m>
                      </m:e>
                    </m:d>
                    <m:d>
                      <m:dPr>
                        <m:begChr m:val="["/>
                        <m:endChr m:val="]"/>
                        <m:ctrlPr>
                          <a:rPr lang="en-US" sz="1600" i="1">
                            <a:latin typeface="Cambria Math" panose="02040503050406030204" pitchFamily="18" charset="0"/>
                          </a:rPr>
                        </m:ctrlPr>
                      </m:dPr>
                      <m:e>
                        <m:m>
                          <m:mPr>
                            <m:mcs>
                              <m:mc>
                                <m:mcPr>
                                  <m:count m:val="1"/>
                                  <m:mcJc m:val="center"/>
                                </m:mcPr>
                              </m:mc>
                            </m:mcs>
                            <m:ctrlPr>
                              <a:rPr lang="en-US" sz="1600" i="1">
                                <a:latin typeface="Cambria Math" panose="02040503050406030204" pitchFamily="18" charset="0"/>
                              </a:rPr>
                            </m:ctrlPr>
                          </m:mPr>
                          <m:mr>
                            <m:e>
                              <m:r>
                                <a:rPr lang="en-US" sz="1600" b="0" i="1" smtClean="0">
                                  <a:latin typeface="Cambria Math" panose="02040503050406030204" pitchFamily="18" charset="0"/>
                                </a:rPr>
                                <m:t>0</m:t>
                              </m:r>
                            </m:e>
                          </m:mr>
                          <m:mr>
                            <m:e>
                              <m:r>
                                <a:rPr lang="en-US" sz="1600" b="0" i="1" smtClean="0">
                                  <a:latin typeface="Cambria Math" panose="02040503050406030204" pitchFamily="18" charset="0"/>
                                </a:rPr>
                                <m:t>.1</m:t>
                              </m:r>
                            </m:e>
                          </m:mr>
                        </m:m>
                      </m:e>
                    </m:d>
                    <m:r>
                      <a:rPr lang="en-US" sz="1600" b="0" i="1" smtClean="0">
                        <a:latin typeface="Cambria Math" panose="02040503050406030204" pitchFamily="18" charset="0"/>
                      </a:rPr>
                      <m:t>=</m:t>
                    </m:r>
                    <m:d>
                      <m:dPr>
                        <m:begChr m:val="["/>
                        <m:endChr m:val="]"/>
                        <m:ctrlPr>
                          <a:rPr lang="en-US" sz="1600" i="1">
                            <a:latin typeface="Cambria Math" panose="02040503050406030204" pitchFamily="18" charset="0"/>
                          </a:rPr>
                        </m:ctrlPr>
                      </m:dPr>
                      <m:e>
                        <m:m>
                          <m:mPr>
                            <m:mcs>
                              <m:mc>
                                <m:mcPr>
                                  <m:count m:val="1"/>
                                  <m:mcJc m:val="center"/>
                                </m:mcPr>
                              </m:mc>
                            </m:mcs>
                            <m:ctrlPr>
                              <a:rPr lang="en-US" sz="1600" i="1">
                                <a:latin typeface="Cambria Math" panose="02040503050406030204" pitchFamily="18" charset="0"/>
                              </a:rPr>
                            </m:ctrlPr>
                          </m:mPr>
                          <m:mr>
                            <m:e>
                              <m:r>
                                <a:rPr lang="en-US" sz="1600" i="1">
                                  <a:latin typeface="Cambria Math" panose="02040503050406030204" pitchFamily="18" charset="0"/>
                                </a:rPr>
                                <m:t>.7</m:t>
                              </m:r>
                            </m:e>
                          </m:mr>
                          <m:mr>
                            <m:e>
                              <m:r>
                                <a:rPr lang="en-US" sz="1600" i="1">
                                  <a:latin typeface="Cambria Math" panose="02040503050406030204" pitchFamily="18" charset="0"/>
                                </a:rPr>
                                <m:t>.2</m:t>
                              </m:r>
                            </m:e>
                          </m:mr>
                        </m:m>
                      </m:e>
                    </m:d>
                  </m:oMath>
                </a14:m>
                <a:endParaRPr lang="en-US" sz="1600" b="0" i="1" dirty="0">
                  <a:latin typeface="Cambria Math" panose="02040503050406030204" pitchFamily="18" charset="0"/>
                </a:endParaRPr>
              </a:p>
              <a:p>
                <a:r>
                  <a:rPr lang="en-US" sz="1600" dirty="0"/>
                  <a:t>To get </a:t>
                </a:r>
                <a14:m>
                  <m:oMath xmlns:m="http://schemas.openxmlformats.org/officeDocument/2006/math">
                    <m:r>
                      <a:rPr lang="en-US" sz="1600" i="1">
                        <a:latin typeface="Cambria Math" panose="02040503050406030204" pitchFamily="18" charset="0"/>
                      </a:rPr>
                      <m:t>𝑊𝑧</m:t>
                    </m:r>
                  </m:oMath>
                </a14:m>
                <a:r>
                  <a:rPr lang="en-US" sz="1600" dirty="0"/>
                  <a:t>’s </a:t>
                </a:r>
                <a:r>
                  <a:rPr lang="en-US" sz="1600" dirty="0">
                    <a:solidFill>
                      <a:srgbClr val="FF0000"/>
                    </a:solidFill>
                  </a:rPr>
                  <a:t>lower</a:t>
                </a:r>
                <a:r>
                  <a:rPr lang="en-US" sz="1600" dirty="0"/>
                  <a:t> bound, whenever a scalar element of matrix </a:t>
                </a:r>
                <a14:m>
                  <m:oMath xmlns:m="http://schemas.openxmlformats.org/officeDocument/2006/math">
                    <m:r>
                      <a:rPr lang="en-US" sz="1600" i="1">
                        <a:latin typeface="Cambria Math" panose="02040503050406030204" pitchFamily="18" charset="0"/>
                      </a:rPr>
                      <m:t>𝑊</m:t>
                    </m:r>
                  </m:oMath>
                </a14:m>
                <a:r>
                  <a:rPr lang="en-US" sz="1600" dirty="0"/>
                  <a:t> is </a:t>
                </a:r>
                <a:r>
                  <a:rPr lang="en-US" sz="1600" dirty="0">
                    <a:solidFill>
                      <a:srgbClr val="FF0000"/>
                    </a:solidFill>
                  </a:rPr>
                  <a:t>negative (positive)</a:t>
                </a:r>
                <a:r>
                  <a:rPr lang="en-US" sz="1600" dirty="0"/>
                  <a:t>, set the corresponding entry in vector </a:t>
                </a:r>
                <a14:m>
                  <m:oMath xmlns:m="http://schemas.openxmlformats.org/officeDocument/2006/math">
                    <m:r>
                      <a:rPr lang="en-US" sz="1600" b="0" i="1" smtClean="0">
                        <a:latin typeface="Cambria Math" panose="02040503050406030204" pitchFamily="18" charset="0"/>
                      </a:rPr>
                      <m:t>𝑧</m:t>
                    </m:r>
                  </m:oMath>
                </a14:m>
                <a:r>
                  <a:rPr lang="en-US" sz="1600" dirty="0"/>
                  <a:t> to be its </a:t>
                </a:r>
                <a:r>
                  <a:rPr lang="en-US" sz="1600" dirty="0">
                    <a:solidFill>
                      <a:srgbClr val="FF0000"/>
                    </a:solidFill>
                  </a:rPr>
                  <a:t>upper (lower)</a:t>
                </a:r>
                <a:r>
                  <a:rPr lang="en-US" sz="1600" dirty="0"/>
                  <a:t> bound</a:t>
                </a:r>
                <a:endParaRPr lang="en-US" sz="1600" b="0" dirty="0"/>
              </a:p>
              <a:p>
                <a:r>
                  <a:rPr lang="en-US" sz="1600" dirty="0"/>
                  <a:t>To get </a:t>
                </a:r>
                <a14:m>
                  <m:oMath xmlns:m="http://schemas.openxmlformats.org/officeDocument/2006/math">
                    <m:r>
                      <a:rPr lang="en-US" sz="1600" i="1">
                        <a:latin typeface="Cambria Math" panose="02040503050406030204" pitchFamily="18" charset="0"/>
                      </a:rPr>
                      <m:t>𝑊𝑧</m:t>
                    </m:r>
                  </m:oMath>
                </a14:m>
                <a:r>
                  <a:rPr lang="en-US" sz="1600" dirty="0"/>
                  <a:t>’s </a:t>
                </a:r>
                <a:r>
                  <a:rPr lang="en-US" sz="1600" dirty="0">
                    <a:solidFill>
                      <a:srgbClr val="FF0000"/>
                    </a:solidFill>
                  </a:rPr>
                  <a:t>upper</a:t>
                </a:r>
                <a:r>
                  <a:rPr lang="en-US" sz="1600" dirty="0"/>
                  <a:t> bound, whenever a scalar element of matrix </a:t>
                </a:r>
                <a14:m>
                  <m:oMath xmlns:m="http://schemas.openxmlformats.org/officeDocument/2006/math">
                    <m:r>
                      <a:rPr lang="en-US" sz="1600" i="1">
                        <a:latin typeface="Cambria Math" panose="02040503050406030204" pitchFamily="18" charset="0"/>
                      </a:rPr>
                      <m:t>𝑊</m:t>
                    </m:r>
                  </m:oMath>
                </a14:m>
                <a:r>
                  <a:rPr lang="en-US" sz="1600" dirty="0"/>
                  <a:t> is </a:t>
                </a:r>
                <a:r>
                  <a:rPr lang="en-US" sz="1600" dirty="0">
                    <a:solidFill>
                      <a:srgbClr val="FF0000"/>
                    </a:solidFill>
                  </a:rPr>
                  <a:t>negative (positive)</a:t>
                </a:r>
                <a:r>
                  <a:rPr lang="en-US" sz="1600" dirty="0"/>
                  <a:t>, set the corresponding entry in vector </a:t>
                </a:r>
                <a14:m>
                  <m:oMath xmlns:m="http://schemas.openxmlformats.org/officeDocument/2006/math">
                    <m:r>
                      <a:rPr lang="en-US" sz="1600" b="0" i="1" smtClean="0">
                        <a:latin typeface="Cambria Math" panose="02040503050406030204" pitchFamily="18" charset="0"/>
                      </a:rPr>
                      <m:t>𝑧</m:t>
                    </m:r>
                  </m:oMath>
                </a14:m>
                <a:r>
                  <a:rPr lang="en-US" sz="1600" dirty="0"/>
                  <a:t> to be its </a:t>
                </a:r>
                <a:r>
                  <a:rPr lang="en-US" sz="1600" dirty="0">
                    <a:solidFill>
                      <a:srgbClr val="FF0000"/>
                    </a:solidFill>
                  </a:rPr>
                  <a:t>lower (upper)</a:t>
                </a:r>
                <a:r>
                  <a:rPr lang="en-US" sz="1600" dirty="0"/>
                  <a:t> bound</a:t>
                </a:r>
              </a:p>
            </p:txBody>
          </p:sp>
        </mc:Choice>
        <mc:Fallback xmlns="">
          <p:sp>
            <p:nvSpPr>
              <p:cNvPr id="3" name="Content Placeholder 2">
                <a:extLst>
                  <a:ext uri="{FF2B5EF4-FFF2-40B4-BE49-F238E27FC236}">
                    <a16:creationId xmlns:a16="http://schemas.microsoft.com/office/drawing/2014/main" id="{FCF38A8A-6AE4-40CD-A0CB-1F7F1E52B4C2}"/>
                  </a:ext>
                </a:extLst>
              </p:cNvPr>
              <p:cNvSpPr>
                <a:spLocks noGrp="1" noRot="1" noChangeAspect="1" noMove="1" noResize="1" noEditPoints="1" noAdjustHandles="1" noChangeArrowheads="1" noChangeShapeType="1" noTextEdit="1"/>
              </p:cNvSpPr>
              <p:nvPr>
                <p:ph idx="1"/>
              </p:nvPr>
            </p:nvSpPr>
            <p:spPr>
              <a:xfrm>
                <a:off x="457200" y="1196752"/>
                <a:ext cx="8229600" cy="2664296"/>
              </a:xfrm>
              <a:blipFill>
                <a:blip r:embed="rId2"/>
                <a:stretch>
                  <a:fillRect l="-296"/>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2DD18730-B738-4BC3-8126-80170BCA0CC4}"/>
              </a:ext>
            </a:extLst>
          </p:cNvPr>
          <p:cNvSpPr>
            <a:spLocks noGrp="1"/>
          </p:cNvSpPr>
          <p:nvPr>
            <p:ph type="sldNum" sz="quarter" idx="12"/>
          </p:nvPr>
        </p:nvSpPr>
        <p:spPr/>
        <p:txBody>
          <a:bodyPr/>
          <a:lstStyle/>
          <a:p>
            <a:pPr>
              <a:defRPr/>
            </a:pPr>
            <a:fld id="{F57F456A-00AF-44E6-8D70-638C0D0130FF}" type="slidenum">
              <a:rPr lang="en-US" altLang="zh-CN" smtClean="0"/>
              <a:pPr>
                <a:defRPr/>
              </a:pPr>
              <a:t>50</a:t>
            </a:fld>
            <a:endParaRPr lang="en-US" altLang="zh-CN"/>
          </a:p>
        </p:txBody>
      </p:sp>
      <p:pic>
        <p:nvPicPr>
          <p:cNvPr id="6" name="Picture 5">
            <a:extLst>
              <a:ext uri="{FF2B5EF4-FFF2-40B4-BE49-F238E27FC236}">
                <a16:creationId xmlns:a16="http://schemas.microsoft.com/office/drawing/2014/main" id="{6EB0C98C-38EE-4F52-A242-9DF114635CA5}"/>
              </a:ext>
            </a:extLst>
          </p:cNvPr>
          <p:cNvPicPr>
            <a:picLocks noChangeAspect="1"/>
          </p:cNvPicPr>
          <p:nvPr/>
        </p:nvPicPr>
        <p:blipFill>
          <a:blip r:embed="rId3"/>
          <a:stretch>
            <a:fillRect/>
          </a:stretch>
        </p:blipFill>
        <p:spPr>
          <a:xfrm>
            <a:off x="2933609" y="3429000"/>
            <a:ext cx="3276781" cy="3276781"/>
          </a:xfrm>
          <a:prstGeom prst="rect">
            <a:avLst/>
          </a:prstGeom>
        </p:spPr>
      </p:pic>
    </p:spTree>
    <p:extLst>
      <p:ext uri="{BB962C8B-B14F-4D97-AF65-F5344CB8AC3E}">
        <p14:creationId xmlns:p14="http://schemas.microsoft.com/office/powerpoint/2010/main" val="192648682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D54400-C9CE-484F-B21D-53FBBFCF1116}"/>
              </a:ext>
            </a:extLst>
          </p:cNvPr>
          <p:cNvSpPr>
            <a:spLocks noGrp="1"/>
          </p:cNvSpPr>
          <p:nvPr>
            <p:ph type="title"/>
          </p:nvPr>
        </p:nvSpPr>
        <p:spPr/>
        <p:txBody>
          <a:bodyPr/>
          <a:lstStyle/>
          <a:p>
            <a:r>
              <a:rPr lang="en-US" dirty="0"/>
              <a:t>Final ILP Formulation</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F1E4FBC-D3D5-403A-8270-AF219937891F}"/>
                  </a:ext>
                </a:extLst>
              </p:cNvPr>
              <p:cNvSpPr>
                <a:spLocks noGrp="1"/>
              </p:cNvSpPr>
              <p:nvPr>
                <p:ph idx="1"/>
              </p:nvPr>
            </p:nvSpPr>
            <p:spPr>
              <a:xfrm>
                <a:off x="457200" y="1295399"/>
                <a:ext cx="8229600" cy="5234635"/>
              </a:xfrm>
            </p:spPr>
            <p:txBody>
              <a:bodyPr>
                <a:normAutofit fontScale="70000" lnSpcReduction="20000"/>
              </a:bodyPr>
              <a:lstStyle/>
              <a:p>
                <a14:m>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min</m:t>
                            </m:r>
                          </m:e>
                          <m:lim>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1</m:t>
                                </m:r>
                                <m:r>
                                  <a:rPr lang="en-US" i="1">
                                    <a:latin typeface="Cambria Math" panose="02040503050406030204" pitchFamily="18" charset="0"/>
                                  </a:rPr>
                                  <m:t>:</m:t>
                                </m:r>
                                <m:r>
                                  <a:rPr lang="en-US" i="1">
                                    <a:latin typeface="Cambria Math" panose="02040503050406030204" pitchFamily="18" charset="0"/>
                                  </a:rPr>
                                  <m:t>𝑑</m:t>
                                </m:r>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r>
                                  <a:rPr lang="en-US" b="0" i="1" smtClean="0">
                                    <a:latin typeface="Cambria Math" panose="02040503050406030204" pitchFamily="18" charset="0"/>
                                  </a:rPr>
                                  <m:t>𝑑</m:t>
                                </m:r>
                                <m:r>
                                  <a:rPr lang="en-US" b="0" i="1" smtClean="0">
                                    <a:latin typeface="Cambria Math" panose="02040503050406030204" pitchFamily="18" charset="0"/>
                                  </a:rPr>
                                  <m:t>−1</m:t>
                                </m:r>
                              </m:sub>
                            </m:sSub>
                          </m:lim>
                        </m:limLow>
                      </m:fName>
                      <m:e>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r>
                                      <a:rPr lang="en-US" b="0" i="1" smtClean="0">
                                        <a:latin typeface="Cambria Math" panose="02040503050406030204" pitchFamily="18" charset="0"/>
                                      </a:rPr>
                                      <m:t>𝑦</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𝑡𝑎𝑟𝑔</m:t>
                                        </m:r>
                                      </m:sub>
                                    </m:sSub>
                                  </m:sub>
                                </m:sSub>
                              </m:e>
                            </m:d>
                          </m:e>
                          <m:sup>
                            <m:r>
                              <a:rPr lang="en-US" b="0" i="1" smtClean="0">
                                <a:latin typeface="Cambria Math" panose="02040503050406030204" pitchFamily="18" charset="0"/>
                              </a:rPr>
                              <m:t>𝑇</m:t>
                            </m:r>
                          </m:sup>
                        </m:sSup>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r>
                              <a:rPr lang="en-US" i="1">
                                <a:latin typeface="Cambria Math" panose="02040503050406030204" pitchFamily="18" charset="0"/>
                              </a:rPr>
                              <m:t>+1</m:t>
                            </m:r>
                          </m:sub>
                        </m:sSub>
                      </m:e>
                    </m:func>
                  </m:oMath>
                </a14:m>
                <a:r>
                  <a:rPr lang="en-US" dirty="0"/>
                  <a:t> </a:t>
                </a:r>
                <a:r>
                  <a:rPr lang="en-US" dirty="0" err="1"/>
                  <a:t>s.t.</a:t>
                </a:r>
                <a:r>
                  <a:rPr lang="en-US" dirty="0"/>
                  <a:t> </a:t>
                </a:r>
              </a:p>
              <a:p>
                <a:r>
                  <a:rPr lang="en-US" dirty="0"/>
                  <a:t>(</a:t>
                </a:r>
                <a:r>
                  <a:rPr lang="en-US" dirty="0" err="1"/>
                  <a:t>Éncoding</a:t>
                </a:r>
                <a:r>
                  <a:rPr lang="en-US" dirty="0"/>
                  <a:t> </a:t>
                </a:r>
                <a:r>
                  <a:rPr lang="en-US" dirty="0" err="1"/>
                  <a:t>ReLU</a:t>
                </a:r>
                <a:r>
                  <a:rPr lang="en-US" dirty="0"/>
                  <a:t>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r>
                          <a:rPr lang="en-US" i="1">
                            <a:latin typeface="Cambria Math" panose="02040503050406030204" pitchFamily="18" charset="0"/>
                          </a:rPr>
                          <m:t>+1</m:t>
                        </m:r>
                      </m:sub>
                    </m:sSub>
                    <m:r>
                      <a:rPr lang="en-US" i="1">
                        <a:latin typeface="Cambria Math" panose="02040503050406030204" pitchFamily="18" charset="0"/>
                      </a:rPr>
                      <m:t>=</m:t>
                    </m:r>
                    <m:r>
                      <m:rPr>
                        <m:sty m:val="p"/>
                      </m:rPr>
                      <a:rPr lang="en-US" b="0" i="0" smtClean="0">
                        <a:latin typeface="Cambria Math" panose="02040503050406030204" pitchFamily="18" charset="0"/>
                      </a:rPr>
                      <m:t>ReLU</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𝑖</m:t>
                            </m:r>
                          </m:sub>
                        </m:sSub>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𝑖</m:t>
                            </m:r>
                          </m:sub>
                        </m:sSub>
                      </m:e>
                    </m:d>
                    <m:r>
                      <a:rPr lang="en-US" i="1">
                        <a:latin typeface="Cambria Math" panose="02040503050406030204" pitchFamily="18" charset="0"/>
                      </a:rPr>
                      <m:t>,</m:t>
                    </m:r>
                    <m:r>
                      <a:rPr lang="en-US" i="1">
                        <a:latin typeface="Cambria Math" panose="02040503050406030204" pitchFamily="18" charset="0"/>
                      </a:rPr>
                      <m:t>𝑖</m:t>
                    </m:r>
                    <m:r>
                      <a:rPr lang="en-US" i="1">
                        <a:latin typeface="Cambria Math" panose="02040503050406030204" pitchFamily="18" charset="0"/>
                      </a:rPr>
                      <m:t>=1,…,</m:t>
                    </m:r>
                    <m:r>
                      <a:rPr lang="en-US" i="1">
                        <a:latin typeface="Cambria Math" panose="02040503050406030204" pitchFamily="18" charset="0"/>
                      </a:rPr>
                      <m:t>𝑑</m:t>
                    </m:r>
                    <m:r>
                      <a:rPr lang="en-US" i="1">
                        <a:latin typeface="Cambria Math" panose="02040503050406030204" pitchFamily="18" charset="0"/>
                      </a:rPr>
                      <m:t>−1</m:t>
                    </m:r>
                  </m:oMath>
                </a14:m>
                <a:r>
                  <a:rPr lang="en-US" dirty="0"/>
                  <a:t>)</a:t>
                </a: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𝑖</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𝑖</m:t>
                        </m:r>
                      </m:sub>
                    </m:sSub>
                    <m:r>
                      <a:rPr lang="en-US" b="0" i="1" smtClean="0">
                        <a:latin typeface="Cambria Math" panose="02040503050406030204" pitchFamily="18" charset="0"/>
                      </a:rPr>
                      <m:t>, </m:t>
                    </m:r>
                    <m:r>
                      <a:rPr lang="en-US" b="0" i="1" smtClean="0">
                        <a:latin typeface="Cambria Math" panose="02040503050406030204" pitchFamily="18" charset="0"/>
                      </a:rPr>
                      <m:t>𝑖</m:t>
                    </m:r>
                    <m:r>
                      <a:rPr lang="en-US" b="0" i="1" smtClean="0">
                        <a:latin typeface="Cambria Math" panose="02040503050406030204" pitchFamily="18" charset="0"/>
                      </a:rPr>
                      <m:t>=1,…,</m:t>
                    </m:r>
                    <m:r>
                      <a:rPr lang="en-US" b="0" i="1" smtClean="0">
                        <a:latin typeface="Cambria Math" panose="02040503050406030204" pitchFamily="18" charset="0"/>
                      </a:rPr>
                      <m:t>𝑑</m:t>
                    </m:r>
                    <m:r>
                      <a:rPr lang="en-US" b="0" i="1" smtClean="0">
                        <a:latin typeface="Cambria Math" panose="02040503050406030204" pitchFamily="18" charset="0"/>
                      </a:rPr>
                      <m:t>−1</m:t>
                    </m:r>
                  </m:oMath>
                </a14:m>
                <a:endParaRPr lang="en-US" b="0"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r>
                          <a:rPr lang="en-US" i="1">
                            <a:latin typeface="Cambria Math" panose="02040503050406030204" pitchFamily="18" charset="0"/>
                          </a:rPr>
                          <m:t>+1</m:t>
                        </m:r>
                      </m:sub>
                    </m:sSub>
                    <m:r>
                      <a:rPr lang="en-US" i="1">
                        <a:latin typeface="Cambria Math" panose="02040503050406030204" pitchFamily="18" charset="0"/>
                      </a:rPr>
                      <m:t>≥</m:t>
                    </m:r>
                    <m:r>
                      <a:rPr lang="en-US" b="0" i="1" smtClean="0">
                        <a:latin typeface="Cambria Math" panose="02040503050406030204" pitchFamily="18" charset="0"/>
                      </a:rPr>
                      <m:t>0, </m:t>
                    </m:r>
                    <m:r>
                      <a:rPr lang="en-US" i="1">
                        <a:latin typeface="Cambria Math" panose="02040503050406030204" pitchFamily="18" charset="0"/>
                      </a:rPr>
                      <m:t>𝑖</m:t>
                    </m:r>
                    <m:r>
                      <a:rPr lang="en-US" i="1">
                        <a:latin typeface="Cambria Math" panose="02040503050406030204" pitchFamily="18" charset="0"/>
                      </a:rPr>
                      <m:t>=1,…,</m:t>
                    </m:r>
                    <m:r>
                      <a:rPr lang="en-US" i="1">
                        <a:latin typeface="Cambria Math" panose="02040503050406030204" pitchFamily="18" charset="0"/>
                      </a:rPr>
                      <m:t>𝑑</m:t>
                    </m:r>
                    <m:r>
                      <a:rPr lang="en-US" i="1">
                        <a:latin typeface="Cambria Math" panose="02040503050406030204" pitchFamily="18" charset="0"/>
                      </a:rPr>
                      <m:t>−1</m:t>
                    </m:r>
                  </m:oMath>
                </a14:m>
                <a:endParaRPr lang="en-US" b="0" dirty="0"/>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i="1" smtClean="0">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𝑖</m:t>
                    </m:r>
                    <m:r>
                      <a:rPr lang="en-US" i="1">
                        <a:latin typeface="Cambria Math" panose="02040503050406030204" pitchFamily="18" charset="0"/>
                      </a:rPr>
                      <m:t>=1,…,</m:t>
                    </m:r>
                    <m:r>
                      <a:rPr lang="en-US" i="1">
                        <a:latin typeface="Cambria Math" panose="02040503050406030204" pitchFamily="18" charset="0"/>
                      </a:rPr>
                      <m:t>𝑑</m:t>
                    </m:r>
                    <m:r>
                      <a:rPr lang="en-US" i="1">
                        <a:latin typeface="Cambria Math" panose="02040503050406030204" pitchFamily="18" charset="0"/>
                      </a:rPr>
                      <m:t>−1</m:t>
                    </m:r>
                  </m:oMath>
                </a14:m>
                <a:endParaRPr lang="en-US" dirty="0"/>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𝑖</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i="1" smtClean="0">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r>
                          <a:rPr lang="en-US" i="1">
                            <a:latin typeface="Cambria Math" panose="02040503050406030204" pitchFamily="18" charset="0"/>
                          </a:rPr>
                          <m:t>+1</m:t>
                        </m:r>
                      </m:sub>
                    </m:sSub>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e>
                    </m:d>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𝑖</m:t>
                        </m:r>
                      </m:sub>
                    </m:sSub>
                    <m:r>
                      <a:rPr lang="en-US" i="1">
                        <a:latin typeface="Cambria Math" panose="02040503050406030204" pitchFamily="18" charset="0"/>
                      </a:rPr>
                      <m:t>,</m:t>
                    </m:r>
                    <m:r>
                      <a:rPr lang="en-US" i="1">
                        <a:latin typeface="Cambria Math" panose="02040503050406030204" pitchFamily="18" charset="0"/>
                      </a:rPr>
                      <m:t>𝑖</m:t>
                    </m:r>
                    <m:r>
                      <a:rPr lang="en-US" i="1">
                        <a:latin typeface="Cambria Math" panose="02040503050406030204" pitchFamily="18" charset="0"/>
                      </a:rPr>
                      <m:t>=1,…,</m:t>
                    </m:r>
                    <m:r>
                      <a:rPr lang="en-US" i="1">
                        <a:latin typeface="Cambria Math" panose="02040503050406030204" pitchFamily="18" charset="0"/>
                      </a:rPr>
                      <m:t>𝑑</m:t>
                    </m:r>
                    <m:r>
                      <a:rPr lang="en-US" i="1">
                        <a:latin typeface="Cambria Math" panose="02040503050406030204" pitchFamily="18" charset="0"/>
                      </a:rPr>
                      <m:t>−1</m:t>
                    </m:r>
                  </m:oMath>
                </a14:m>
                <a:endParaRPr lang="en-SE" dirty="0"/>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𝑖</m:t>
                        </m:r>
                      </m:sub>
                    </m:sSub>
                    <m:r>
                      <a:rPr lang="en-US" i="1">
                        <a:latin typeface="Cambria Math" panose="02040503050406030204" pitchFamily="18" charset="0"/>
                      </a:rPr>
                      <m:t>∈</m:t>
                    </m:r>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r>
                              <a:rPr lang="en-US" i="1">
                                <a:latin typeface="Cambria Math" panose="02040503050406030204" pitchFamily="18" charset="0"/>
                              </a:rPr>
                              <m:t>0,1</m:t>
                            </m:r>
                          </m:e>
                        </m:d>
                      </m:e>
                      <m:sup>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𝑖</m:t>
                                </m:r>
                              </m:sub>
                            </m:sSub>
                          </m:e>
                        </m:d>
                      </m:sup>
                    </m:sSup>
                    <m:r>
                      <a:rPr lang="en-US" i="1">
                        <a:latin typeface="Cambria Math" panose="02040503050406030204" pitchFamily="18" charset="0"/>
                      </a:rPr>
                      <m:t>,</m:t>
                    </m:r>
                    <m:r>
                      <a:rPr lang="en-US" i="1">
                        <a:latin typeface="Cambria Math" panose="02040503050406030204" pitchFamily="18" charset="0"/>
                      </a:rPr>
                      <m:t>𝑖</m:t>
                    </m:r>
                    <m:r>
                      <a:rPr lang="en-US" i="1">
                        <a:latin typeface="Cambria Math" panose="02040503050406030204" pitchFamily="18" charset="0"/>
                      </a:rPr>
                      <m:t>=1,…,</m:t>
                    </m:r>
                    <m:r>
                      <a:rPr lang="en-US" i="1">
                        <a:latin typeface="Cambria Math" panose="02040503050406030204" pitchFamily="18" charset="0"/>
                      </a:rPr>
                      <m:t>𝑑</m:t>
                    </m:r>
                    <m:r>
                      <a:rPr lang="en-US" i="1">
                        <a:latin typeface="Cambria Math" panose="02040503050406030204" pitchFamily="18" charset="0"/>
                      </a:rPr>
                      <m:t>−1</m:t>
                    </m:r>
                  </m:oMath>
                </a14:m>
                <a:endParaRPr lang="en-US" dirty="0"/>
              </a:p>
              <a:p>
                <a:r>
                  <a:rPr lang="en-US" dirty="0"/>
                  <a:t>(Encoding </a:t>
                </a:r>
                <a14:m>
                  <m:oMath xmlns:m="http://schemas.openxmlformats.org/officeDocument/2006/math">
                    <m:sSub>
                      <m:sSubPr>
                        <m:ctrlPr>
                          <a:rPr lang="en-US" b="0" i="1" smtClean="0">
                            <a:latin typeface="Cambria Math" panose="02040503050406030204" pitchFamily="18" charset="0"/>
                          </a:rPr>
                        </m:ctrlPr>
                      </m:sSubPr>
                      <m:e>
                        <m:d>
                          <m:dPr>
                            <m:begChr m:val="‖"/>
                            <m:endChr m:val="‖"/>
                            <m:ctrlPr>
                              <a:rPr lang="en-US"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𝑥</m:t>
                            </m:r>
                          </m:e>
                        </m:d>
                      </m:e>
                      <m:sub>
                        <m:r>
                          <a:rPr lang="en-US" b="0" i="1" smtClean="0">
                            <a:latin typeface="Cambria Math" panose="02040503050406030204" pitchFamily="18" charset="0"/>
                          </a:rPr>
                          <m:t>∞</m:t>
                        </m:r>
                      </m:sub>
                    </m:sSub>
                    <m:r>
                      <a:rPr lang="en-US" b="0" i="1" smtClean="0">
                        <a:latin typeface="Cambria Math" panose="02040503050406030204" pitchFamily="18" charset="0"/>
                      </a:rPr>
                      <m:t>≤</m:t>
                    </m:r>
                    <m:r>
                      <a:rPr lang="en-US" b="0" i="1" smtClean="0">
                        <a:latin typeface="Cambria Math" panose="02040503050406030204" pitchFamily="18" charset="0"/>
                      </a:rPr>
                      <m:t>𝜖</m:t>
                    </m:r>
                  </m:oMath>
                </a14:m>
                <a:r>
                  <a:rPr lang="en-US" dirty="0"/>
                  <a:t>)</a:t>
                </a:r>
                <a:endParaRPr lang="en-SE" dirty="0"/>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𝜖</m:t>
                    </m:r>
                  </m:oMath>
                </a14:m>
                <a:endParaRPr lang="en-US" i="1" dirty="0">
                  <a:latin typeface="Cambria Math" panose="02040503050406030204" pitchFamily="18" charset="0"/>
                </a:endParaRP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i="1">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𝜖</m:t>
                    </m:r>
                  </m:oMath>
                </a14:m>
                <a:endParaRPr lang="en-US" i="1" dirty="0">
                  <a:latin typeface="Cambria Math" panose="02040503050406030204" pitchFamily="18" charset="0"/>
                </a:endParaRPr>
              </a:p>
              <a:p>
                <a:r>
                  <a:rPr lang="en-US" dirty="0"/>
                  <a:t>(Last linear layer)</a:t>
                </a:r>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𝑑</m:t>
                        </m:r>
                      </m:sub>
                    </m:sSub>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𝑑</m:t>
                        </m:r>
                      </m:sub>
                    </m:sSub>
                  </m:oMath>
                </a14:m>
                <a:endParaRPr lang="en-US" dirty="0"/>
              </a:p>
              <a:p>
                <a:r>
                  <a:rPr lang="en-US" dirty="0"/>
                  <a:t>Can be solved with solvers like CPEX or </a:t>
                </a:r>
                <a:r>
                  <a:rPr lang="en-US" dirty="0" err="1"/>
                  <a:t>cvxpy+Gurobi</a:t>
                </a:r>
                <a:r>
                  <a:rPr lang="en-US" dirty="0"/>
                  <a:t> </a:t>
                </a:r>
              </a:p>
            </p:txBody>
          </p:sp>
        </mc:Choice>
        <mc:Fallback xmlns="">
          <p:sp>
            <p:nvSpPr>
              <p:cNvPr id="3" name="Content Placeholder 2">
                <a:extLst>
                  <a:ext uri="{FF2B5EF4-FFF2-40B4-BE49-F238E27FC236}">
                    <a16:creationId xmlns:a16="http://schemas.microsoft.com/office/drawing/2014/main" id="{DF1E4FBC-D3D5-403A-8270-AF219937891F}"/>
                  </a:ext>
                </a:extLst>
              </p:cNvPr>
              <p:cNvSpPr>
                <a:spLocks noGrp="1" noRot="1" noChangeAspect="1" noMove="1" noResize="1" noEditPoints="1" noAdjustHandles="1" noChangeArrowheads="1" noChangeShapeType="1" noTextEdit="1"/>
              </p:cNvSpPr>
              <p:nvPr>
                <p:ph idx="1"/>
              </p:nvPr>
            </p:nvSpPr>
            <p:spPr>
              <a:xfrm>
                <a:off x="457200" y="1295399"/>
                <a:ext cx="8229600" cy="5234635"/>
              </a:xfrm>
              <a:blipFill>
                <a:blip r:embed="rId3"/>
                <a:stretch>
                  <a:fillRect l="-815" t="-349"/>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6C166A97-B2D9-459F-93C5-84C23F700EE6}"/>
              </a:ext>
            </a:extLst>
          </p:cNvPr>
          <p:cNvSpPr>
            <a:spLocks noGrp="1"/>
          </p:cNvSpPr>
          <p:nvPr>
            <p:ph type="sldNum" sz="quarter" idx="12"/>
          </p:nvPr>
        </p:nvSpPr>
        <p:spPr/>
        <p:txBody>
          <a:bodyPr/>
          <a:lstStyle/>
          <a:p>
            <a:pPr>
              <a:defRPr/>
            </a:pPr>
            <a:fld id="{F57F456A-00AF-44E6-8D70-638C0D0130FF}" type="slidenum">
              <a:rPr lang="en-US" altLang="zh-CN" smtClean="0"/>
              <a:pPr>
                <a:defRPr/>
              </a:pPr>
              <a:t>51</a:t>
            </a:fld>
            <a:endParaRPr lang="en-US" altLang="zh-CN"/>
          </a:p>
        </p:txBody>
      </p:sp>
    </p:spTree>
    <p:extLst>
      <p:ext uri="{BB962C8B-B14F-4D97-AF65-F5344CB8AC3E}">
        <p14:creationId xmlns:p14="http://schemas.microsoft.com/office/powerpoint/2010/main" val="321496724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96D0C-4896-40B1-9986-ECA4A4E47C5E}"/>
              </a:ext>
            </a:extLst>
          </p:cNvPr>
          <p:cNvSpPr>
            <a:spLocks noGrp="1"/>
          </p:cNvSpPr>
          <p:nvPr>
            <p:ph type="title"/>
          </p:nvPr>
        </p:nvSpPr>
        <p:spPr/>
        <p:txBody>
          <a:bodyPr/>
          <a:lstStyle/>
          <a:p>
            <a:r>
              <a:rPr lang="en-US" dirty="0"/>
              <a:t>Certifying Robustness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98EEFB7-5733-4822-831F-E09FFB5A22E3}"/>
                  </a:ext>
                </a:extLst>
              </p:cNvPr>
              <p:cNvSpPr>
                <a:spLocks noGrp="1"/>
              </p:cNvSpPr>
              <p:nvPr>
                <p:ph idx="1"/>
              </p:nvPr>
            </p:nvSpPr>
            <p:spPr>
              <a:xfrm>
                <a:off x="457200" y="1196752"/>
                <a:ext cx="8229600" cy="3384376"/>
              </a:xfrm>
            </p:spPr>
            <p:txBody>
              <a:bodyPr>
                <a:normAutofit fontScale="55000" lnSpcReduction="20000"/>
              </a:bodyPr>
              <a:lstStyle/>
              <a:p>
                <a:r>
                  <a:rPr lang="en-US" sz="3200" b="0" i="0" u="none" strike="noStrike" baseline="0" dirty="0">
                    <a:solidFill>
                      <a:srgbClr val="000000"/>
                    </a:solidFill>
                    <a:latin typeface="HelveticaNeue-Light"/>
                  </a:rPr>
                  <a:t>Consider </a:t>
                </a:r>
                <a:r>
                  <a:rPr lang="en-US" dirty="0">
                    <a:solidFill>
                      <a:srgbClr val="000000"/>
                    </a:solidFill>
                    <a:latin typeface="HelveticaNeue-Light"/>
                  </a:rPr>
                  <a:t>the optimization </a:t>
                </a:r>
                <a:r>
                  <a:rPr lang="en-US" sz="3200" b="0" i="0" u="none" strike="noStrike" baseline="0" dirty="0">
                    <a:solidFill>
                      <a:srgbClr val="000000"/>
                    </a:solidFill>
                    <a:latin typeface="HelveticaNeue-Light"/>
                  </a:rPr>
                  <a:t>objective </a:t>
                </a:r>
                <a14:m>
                  <m:oMath xmlns:m="http://schemas.openxmlformats.org/officeDocument/2006/math">
                    <m:sSup>
                      <m:sSupPr>
                        <m:ctrlPr>
                          <a:rPr lang="en-US" sz="3200" b="0" i="1" smtClean="0">
                            <a:latin typeface="Cambria Math" panose="02040503050406030204" pitchFamily="18" charset="0"/>
                          </a:rPr>
                        </m:ctrlPr>
                      </m:sSupPr>
                      <m:e>
                        <m:d>
                          <m:dPr>
                            <m:ctrlPr>
                              <a:rPr lang="en-US" sz="3200" b="0" i="1" smtClean="0">
                                <a:latin typeface="Cambria Math" panose="02040503050406030204" pitchFamily="18" charset="0"/>
                              </a:rPr>
                            </m:ctrlPr>
                          </m:dPr>
                          <m:e>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𝑒</m:t>
                                </m:r>
                              </m:e>
                              <m:sub>
                                <m:r>
                                  <a:rPr lang="en-US" sz="3200" b="0" i="1" smtClean="0">
                                    <a:latin typeface="Cambria Math" panose="02040503050406030204" pitchFamily="18" charset="0"/>
                                  </a:rPr>
                                  <m:t>𝑦</m:t>
                                </m:r>
                              </m:sub>
                            </m:sSub>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𝑒</m:t>
                                </m:r>
                              </m:e>
                              <m:sub>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𝑦</m:t>
                                    </m:r>
                                  </m:e>
                                  <m:sub>
                                    <m:r>
                                      <a:rPr lang="en-US" sz="3200" b="0" i="1" smtClean="0">
                                        <a:latin typeface="Cambria Math" panose="02040503050406030204" pitchFamily="18" charset="0"/>
                                      </a:rPr>
                                      <m:t>𝑡𝑎𝑟𝑔</m:t>
                                    </m:r>
                                  </m:sub>
                                </m:sSub>
                              </m:sub>
                            </m:sSub>
                          </m:e>
                        </m:d>
                      </m:e>
                      <m:sup>
                        <m:r>
                          <a:rPr lang="en-US" sz="3200" b="0" i="1" smtClean="0">
                            <a:latin typeface="Cambria Math" panose="02040503050406030204" pitchFamily="18" charset="0"/>
                          </a:rPr>
                          <m:t>𝑇</m:t>
                        </m:r>
                      </m:sup>
                    </m:sSup>
                    <m:sSub>
                      <m:sSubPr>
                        <m:ctrlPr>
                          <a:rPr lang="en-US" sz="3200" i="1">
                            <a:latin typeface="Cambria Math" panose="02040503050406030204" pitchFamily="18" charset="0"/>
                          </a:rPr>
                        </m:ctrlPr>
                      </m:sSubPr>
                      <m:e>
                        <m:r>
                          <a:rPr lang="en-US" sz="3200" i="1">
                            <a:latin typeface="Cambria Math" panose="02040503050406030204" pitchFamily="18" charset="0"/>
                          </a:rPr>
                          <m:t>𝑧</m:t>
                        </m:r>
                      </m:e>
                      <m:sub>
                        <m:r>
                          <a:rPr lang="en-US" sz="3200" i="1">
                            <a:latin typeface="Cambria Math" panose="02040503050406030204" pitchFamily="18" charset="0"/>
                          </a:rPr>
                          <m:t>𝑑</m:t>
                        </m:r>
                        <m:r>
                          <a:rPr lang="en-US" sz="3200" i="1">
                            <a:latin typeface="Cambria Math" panose="02040503050406030204" pitchFamily="18" charset="0"/>
                          </a:rPr>
                          <m:t>+1</m:t>
                        </m:r>
                      </m:sub>
                    </m:sSub>
                  </m:oMath>
                </a14:m>
                <a:r>
                  <a:rPr lang="en-US" sz="3200" b="0" i="0" u="none" strike="noStrike" baseline="0" dirty="0">
                    <a:solidFill>
                      <a:srgbClr val="000000"/>
                    </a:solidFill>
                    <a:latin typeface="HelveticaNeue-Light"/>
                  </a:rPr>
                  <a:t>. If we solve it for some </a:t>
                </a:r>
                <a14:m>
                  <m:oMath xmlns:m="http://schemas.openxmlformats.org/officeDocument/2006/math">
                    <m:sSub>
                      <m:sSubPr>
                        <m:ctrlPr>
                          <a:rPr lang="en-US" sz="3200" b="0" i="1" u="none" strike="noStrike" baseline="0" smtClean="0">
                            <a:solidFill>
                              <a:srgbClr val="000000"/>
                            </a:solidFill>
                            <a:latin typeface="Cambria Math" panose="02040503050406030204" pitchFamily="18" charset="0"/>
                          </a:rPr>
                        </m:ctrlPr>
                      </m:sSubPr>
                      <m:e>
                        <m:r>
                          <a:rPr lang="en-US" sz="3200" b="0" i="1" u="none" strike="noStrike" baseline="0" smtClean="0">
                            <a:solidFill>
                              <a:srgbClr val="000000"/>
                            </a:solidFill>
                            <a:latin typeface="Cambria Math" panose="02040503050406030204" pitchFamily="18" charset="0"/>
                          </a:rPr>
                          <m:t>𝑦</m:t>
                        </m:r>
                      </m:e>
                      <m:sub>
                        <m:r>
                          <a:rPr lang="en-US" sz="3200" b="0" i="1" u="none" strike="noStrike" baseline="0" smtClean="0">
                            <a:solidFill>
                              <a:srgbClr val="000000"/>
                            </a:solidFill>
                            <a:latin typeface="Cambria Math" panose="02040503050406030204" pitchFamily="18" charset="0"/>
                          </a:rPr>
                          <m:t>𝑡𝑎𝑟𝑔</m:t>
                        </m:r>
                      </m:sub>
                    </m:sSub>
                  </m:oMath>
                </a14:m>
                <a:r>
                  <a:rPr lang="en-US" sz="3200" b="0" i="0" u="none" strike="noStrike" baseline="0" dirty="0">
                    <a:solidFill>
                      <a:srgbClr val="000000"/>
                    </a:solidFill>
                    <a:latin typeface="CambriaMath"/>
                  </a:rPr>
                  <a:t> </a:t>
                </a:r>
                <a:r>
                  <a:rPr lang="en-US" sz="3200" b="0" i="0" u="none" strike="noStrike" baseline="0" dirty="0">
                    <a:solidFill>
                      <a:srgbClr val="000000"/>
                    </a:solidFill>
                    <a:latin typeface="HelveticaNeue-Light"/>
                  </a:rPr>
                  <a:t>and the objective is </a:t>
                </a:r>
                <a:r>
                  <a:rPr lang="en-US" sz="3200" b="0" u="none" strike="noStrike" baseline="0" dirty="0">
                    <a:solidFill>
                      <a:srgbClr val="000000"/>
                    </a:solidFill>
                    <a:latin typeface="HelveticaNeue-LightItalic"/>
                  </a:rPr>
                  <a:t>positive</a:t>
                </a:r>
                <a:r>
                  <a:rPr lang="en-US" sz="3200" b="0" i="1" u="none" strike="noStrike" baseline="0" dirty="0">
                    <a:solidFill>
                      <a:srgbClr val="000000"/>
                    </a:solidFill>
                    <a:latin typeface="HelveticaNeue-LightItalic"/>
                  </a:rPr>
                  <a:t>, </a:t>
                </a:r>
                <a:r>
                  <a:rPr lang="en-US" sz="3200" b="0" i="0" u="none" strike="noStrike" baseline="0" dirty="0">
                    <a:solidFill>
                      <a:srgbClr val="000000"/>
                    </a:solidFill>
                    <a:latin typeface="HelveticaNeue-Light"/>
                  </a:rPr>
                  <a:t>then this gives a robustness </a:t>
                </a:r>
                <a:r>
                  <a:rPr lang="en-US" sz="3200" b="0" u="none" strike="noStrike" baseline="0" dirty="0">
                    <a:solidFill>
                      <a:srgbClr val="000000"/>
                    </a:solidFill>
                    <a:latin typeface="HelveticaNeue-LightItalic"/>
                  </a:rPr>
                  <a:t>certificate: Given a data input </a:t>
                </a:r>
                <a14:m>
                  <m:oMath xmlns:m="http://schemas.openxmlformats.org/officeDocument/2006/math">
                    <m:r>
                      <a:rPr lang="en-US" sz="3200" b="0" i="1" u="none" strike="noStrike" baseline="0" smtClean="0">
                        <a:solidFill>
                          <a:srgbClr val="000000"/>
                        </a:solidFill>
                        <a:latin typeface="Cambria Math" panose="02040503050406030204" pitchFamily="18" charset="0"/>
                      </a:rPr>
                      <m:t>𝑥</m:t>
                    </m:r>
                  </m:oMath>
                </a14:m>
                <a:r>
                  <a:rPr lang="en-US" sz="3200" b="0" u="none" strike="noStrike" baseline="0" dirty="0">
                    <a:solidFill>
                      <a:srgbClr val="000000"/>
                    </a:solidFill>
                    <a:latin typeface="HelveticaNeue-LightItalic"/>
                  </a:rPr>
                  <a:t> and a NN model, under the specified threat model (e.g., </a:t>
                </a:r>
                <a14:m>
                  <m:oMath xmlns:m="http://schemas.openxmlformats.org/officeDocument/2006/math">
                    <m:sSub>
                      <m:sSubPr>
                        <m:ctrlPr>
                          <a:rPr lang="en-US" sz="3200" b="0" i="1" u="none" strike="noStrike" baseline="0" smtClean="0">
                            <a:solidFill>
                              <a:srgbClr val="000000"/>
                            </a:solidFill>
                            <a:latin typeface="Cambria Math" panose="02040503050406030204" pitchFamily="18" charset="0"/>
                          </a:rPr>
                        </m:ctrlPr>
                      </m:sSubPr>
                      <m:e>
                        <m:r>
                          <a:rPr lang="en-US" sz="3200" b="0" i="1" u="none" strike="noStrike" baseline="0" smtClean="0">
                            <a:solidFill>
                              <a:srgbClr val="000000"/>
                            </a:solidFill>
                            <a:latin typeface="Cambria Math" panose="02040503050406030204" pitchFamily="18" charset="0"/>
                          </a:rPr>
                          <m:t>𝑙</m:t>
                        </m:r>
                      </m:e>
                      <m:sub>
                        <m:r>
                          <a:rPr lang="en-US" sz="3200" b="0" i="1" u="none" strike="noStrike" baseline="0" smtClean="0">
                            <a:solidFill>
                              <a:srgbClr val="000000"/>
                            </a:solidFill>
                            <a:latin typeface="Cambria Math" panose="02040503050406030204" pitchFamily="18" charset="0"/>
                          </a:rPr>
                          <m:t>∞</m:t>
                        </m:r>
                      </m:sub>
                    </m:sSub>
                  </m:oMath>
                </a14:m>
                <a:r>
                  <a:rPr lang="en-US" sz="3200" b="0" u="none" strike="noStrike" baseline="0" dirty="0">
                    <a:solidFill>
                      <a:srgbClr val="000000"/>
                    </a:solidFill>
                    <a:latin typeface="HelveticaNeue-LightItalic"/>
                  </a:rPr>
                  <a:t>-norm ball </a:t>
                </a:r>
                <a14:m>
                  <m:oMath xmlns:m="http://schemas.openxmlformats.org/officeDocument/2006/math">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𝑥</m:t>
                            </m:r>
                          </m:e>
                        </m:d>
                      </m:e>
                      <m:sub>
                        <m:r>
                          <a:rPr lang="en-US" i="1">
                            <a:latin typeface="Cambria Math" panose="02040503050406030204" pitchFamily="18" charset="0"/>
                          </a:rPr>
                          <m:t>∞</m:t>
                        </m:r>
                      </m:sub>
                    </m:sSub>
                    <m:r>
                      <a:rPr lang="en-US" i="1">
                        <a:latin typeface="Cambria Math" panose="02040503050406030204" pitchFamily="18" charset="0"/>
                      </a:rPr>
                      <m:t>≤</m:t>
                    </m:r>
                    <m:r>
                      <a:rPr lang="en-US" i="1">
                        <a:latin typeface="Cambria Math" panose="02040503050406030204" pitchFamily="18" charset="0"/>
                      </a:rPr>
                      <m:t>𝜖</m:t>
                    </m:r>
                  </m:oMath>
                </a14:m>
                <a:r>
                  <a:rPr lang="en-US" sz="3200" b="0" u="none" strike="noStrike" baseline="0" dirty="0">
                    <a:solidFill>
                      <a:srgbClr val="000000"/>
                    </a:solidFill>
                    <a:latin typeface="HelveticaNeue-LightItalic"/>
                  </a:rPr>
                  <a:t>), the top-1 prediction of the perturbed input will not be altered</a:t>
                </a:r>
                <a:r>
                  <a:rPr lang="en-US" sz="3200" b="0" u="none" strike="noStrike" dirty="0">
                    <a:solidFill>
                      <a:srgbClr val="000000"/>
                    </a:solidFill>
                    <a:latin typeface="HelveticaNeue-LightItalic"/>
                  </a:rPr>
                  <a:t> to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𝑦</m:t>
                        </m:r>
                      </m:e>
                      <m:sub>
                        <m:r>
                          <a:rPr lang="en-US" i="1">
                            <a:solidFill>
                              <a:srgbClr val="000000"/>
                            </a:solidFill>
                            <a:latin typeface="Cambria Math" panose="02040503050406030204" pitchFamily="18" charset="0"/>
                          </a:rPr>
                          <m:t>𝑡𝑎𝑟𝑔</m:t>
                        </m:r>
                      </m:sub>
                    </m:sSub>
                  </m:oMath>
                </a14:m>
                <a:r>
                  <a:rPr lang="en-US" sz="3200" b="0" u="none" strike="noStrike" baseline="0" dirty="0">
                    <a:solidFill>
                      <a:srgbClr val="000000"/>
                    </a:solidFill>
                    <a:latin typeface="HelveticaNeue-LightItalic"/>
                  </a:rPr>
                  <a:t>, i.e.,</a:t>
                </a:r>
                <a:r>
                  <a:rPr lang="en-US" sz="3200" b="0" i="1" u="none" strike="noStrike" baseline="0" dirty="0">
                    <a:solidFill>
                      <a:srgbClr val="000000"/>
                    </a:solidFill>
                    <a:latin typeface="HelveticaNeue-LightItalic"/>
                  </a:rPr>
                  <a:t> </a:t>
                </a:r>
                <a:r>
                  <a:rPr lang="en-US" sz="3200" b="0" i="0" u="none" strike="noStrike" baseline="0" dirty="0">
                    <a:solidFill>
                      <a:srgbClr val="000000"/>
                    </a:solidFill>
                    <a:latin typeface="HelveticaNeue-Light"/>
                  </a:rPr>
                  <a:t>there exists </a:t>
                </a:r>
                <a:r>
                  <a:rPr lang="en-US" sz="3200" b="0" u="none" strike="noStrike" baseline="0" dirty="0">
                    <a:solidFill>
                      <a:srgbClr val="000000"/>
                    </a:solidFill>
                    <a:latin typeface="HelveticaNeue-LightItalic"/>
                  </a:rPr>
                  <a:t>no</a:t>
                </a:r>
                <a:r>
                  <a:rPr lang="en-US" sz="3200" b="0" i="1" u="none" strike="noStrike" baseline="0" dirty="0">
                    <a:solidFill>
                      <a:srgbClr val="000000"/>
                    </a:solidFill>
                    <a:latin typeface="HelveticaNeue-LightItalic"/>
                  </a:rPr>
                  <a:t> </a:t>
                </a:r>
                <a:r>
                  <a:rPr lang="en-US" sz="3200" b="0" i="0" u="none" strike="noStrike" baseline="0" dirty="0">
                    <a:solidFill>
                      <a:srgbClr val="000000"/>
                    </a:solidFill>
                    <a:latin typeface="HelveticaNeue-Light"/>
                  </a:rPr>
                  <a:t>adversarial example for target class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𝑦</m:t>
                        </m:r>
                      </m:e>
                      <m:sub>
                        <m:r>
                          <a:rPr lang="en-US" i="1">
                            <a:solidFill>
                              <a:srgbClr val="000000"/>
                            </a:solidFill>
                            <a:latin typeface="Cambria Math" panose="02040503050406030204" pitchFamily="18" charset="0"/>
                          </a:rPr>
                          <m:t>𝑡𝑎𝑟𝑔</m:t>
                        </m:r>
                      </m:sub>
                    </m:sSub>
                  </m:oMath>
                </a14:m>
                <a:r>
                  <a:rPr lang="en-US" dirty="0">
                    <a:solidFill>
                      <a:srgbClr val="000000"/>
                    </a:solidFill>
                    <a:latin typeface="CambriaMath"/>
                  </a:rPr>
                  <a:t> </a:t>
                </a:r>
                <a:endParaRPr lang="en-US" sz="3200" b="0" i="0" u="none" strike="noStrike" baseline="0" dirty="0">
                  <a:solidFill>
                    <a:srgbClr val="000000"/>
                  </a:solidFill>
                  <a:latin typeface="HelveticaNeue-Light"/>
                </a:endParaRPr>
              </a:p>
              <a:p>
                <a:pPr lvl="1"/>
                <a:r>
                  <a:rPr lang="en-US" dirty="0"/>
                  <a:t>Example: binary classification </a:t>
                </a:r>
                <a14:m>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𝑐𝑎𝑡</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𝑡𝑎𝑟𝑔𝑒𝑡</m:t>
                        </m:r>
                      </m:sub>
                    </m:sSub>
                    <m:r>
                      <a:rPr lang="en-US" b="0" i="1" smtClean="0">
                        <a:latin typeface="Cambria Math" panose="02040503050406030204" pitchFamily="18" charset="0"/>
                      </a:rPr>
                      <m:t>=</m:t>
                    </m:r>
                    <m:r>
                      <a:rPr lang="en-US" b="0" i="1" smtClean="0">
                        <a:latin typeface="Cambria Math" panose="02040503050406030204" pitchFamily="18" charset="0"/>
                      </a:rPr>
                      <m:t>𝑑𝑜𝑔</m:t>
                    </m:r>
                  </m:oMath>
                </a14:m>
                <a:r>
                  <a:rPr lang="en-US" dirty="0"/>
                  <a:t>. If </a:t>
                </a:r>
                <a14:m>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min</m:t>
                            </m:r>
                          </m:e>
                          <m:lim>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1:</m:t>
                                </m:r>
                                <m:r>
                                  <a:rPr lang="en-US" i="1">
                                    <a:latin typeface="Cambria Math" panose="02040503050406030204" pitchFamily="18" charset="0"/>
                                  </a:rPr>
                                  <m:t>𝑑</m:t>
                                </m:r>
                              </m:sub>
                            </m:sSub>
                          </m:lim>
                        </m:limLow>
                      </m:fName>
                      <m:e>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r>
                                          <a:rPr lang="en-US" i="1">
                                            <a:latin typeface="Cambria Math" panose="02040503050406030204" pitchFamily="18" charset="0"/>
                                          </a:rPr>
                                          <m:t>+1</m:t>
                                        </m:r>
                                      </m:sub>
                                    </m:sSub>
                                  </m:e>
                                </m:d>
                              </m:e>
                              <m:sub>
                                <m:r>
                                  <a:rPr lang="en-US" i="1">
                                    <a:latin typeface="Cambria Math" panose="02040503050406030204" pitchFamily="18" charset="0"/>
                                  </a:rPr>
                                  <m:t>𝑦</m:t>
                                </m:r>
                              </m:sub>
                            </m:sSub>
                            <m:r>
                              <a:rPr lang="en-US" i="1">
                                <a:latin typeface="Cambria Math" panose="02040503050406030204" pitchFamily="18" charset="0"/>
                              </a:rPr>
                              <m:t>−</m:t>
                            </m:r>
                            <m:sSub>
                              <m:sSubPr>
                                <m:ctrlPr>
                                  <a:rPr lang="en-US" i="1">
                                    <a:latin typeface="Cambria Math" panose="02040503050406030204" pitchFamily="18" charset="0"/>
                                  </a:rPr>
                                </m:ctrlPr>
                              </m:sSub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r>
                                          <a:rPr lang="en-US" i="1">
                                            <a:latin typeface="Cambria Math" panose="02040503050406030204" pitchFamily="18" charset="0"/>
                                          </a:rPr>
                                          <m:t>+1</m:t>
                                        </m:r>
                                      </m:sub>
                                    </m:sSub>
                                  </m:e>
                                </m:d>
                              </m:e>
                              <m:sub>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𝑡𝑎𝑟𝑔</m:t>
                                    </m:r>
                                  </m:sub>
                                </m:sSub>
                              </m:sub>
                            </m:sSub>
                          </m:e>
                        </m:d>
                        <m:r>
                          <a:rPr lang="en-US" b="0" i="1" smtClean="0">
                            <a:latin typeface="Cambria Math" panose="02040503050406030204" pitchFamily="18" charset="0"/>
                          </a:rPr>
                          <m:t>&gt;0</m:t>
                        </m:r>
                      </m:e>
                    </m:func>
                  </m:oMath>
                </a14:m>
                <a:r>
                  <a:rPr lang="en-US" dirty="0"/>
                  <a:t>, then it is not possible to misclassify a perturbed cat image as a dog</a:t>
                </a:r>
              </a:p>
              <a:p>
                <a:r>
                  <a:rPr lang="en-US" sz="3200" b="0" i="0" u="none" strike="noStrike" baseline="0" dirty="0">
                    <a:solidFill>
                      <a:srgbClr val="000000"/>
                    </a:solidFill>
                    <a:latin typeface="HelveticaNeue-Light"/>
                  </a:rPr>
                  <a:t>If the objective is positive for all </a:t>
                </a:r>
                <a14:m>
                  <m:oMath xmlns:m="http://schemas.openxmlformats.org/officeDocument/2006/math">
                    <m:sSub>
                      <m:sSubPr>
                        <m:ctrlPr>
                          <a:rPr lang="en-US" sz="3200" b="0" i="1" u="none" strike="noStrike" baseline="0" smtClean="0">
                            <a:solidFill>
                              <a:srgbClr val="000000"/>
                            </a:solidFill>
                            <a:latin typeface="Cambria Math" panose="02040503050406030204" pitchFamily="18" charset="0"/>
                          </a:rPr>
                        </m:ctrlPr>
                      </m:sSubPr>
                      <m:e>
                        <m:r>
                          <a:rPr lang="en-US" sz="3200" b="0" i="1" u="none" strike="noStrike" baseline="0" smtClean="0">
                            <a:solidFill>
                              <a:srgbClr val="000000"/>
                            </a:solidFill>
                            <a:latin typeface="Cambria Math" panose="02040503050406030204" pitchFamily="18" charset="0"/>
                          </a:rPr>
                          <m:t>𝑦</m:t>
                        </m:r>
                      </m:e>
                      <m:sub>
                        <m:r>
                          <a:rPr lang="en-US" sz="3200" b="0" i="1" u="none" strike="noStrike" baseline="0" smtClean="0">
                            <a:solidFill>
                              <a:srgbClr val="000000"/>
                            </a:solidFill>
                            <a:latin typeface="Cambria Math" panose="02040503050406030204" pitchFamily="18" charset="0"/>
                          </a:rPr>
                          <m:t>𝑡𝑎𝑟𝑔</m:t>
                        </m:r>
                      </m:sub>
                    </m:sSub>
                  </m:oMath>
                </a14:m>
                <a:r>
                  <a:rPr lang="en-US" sz="3200" b="0" i="0" u="none" strike="noStrike" baseline="0" dirty="0">
                    <a:solidFill>
                      <a:srgbClr val="000000"/>
                    </a:solidFill>
                    <a:latin typeface="HelveticaNeue-Light"/>
                  </a:rPr>
                  <a:t>, this is a </a:t>
                </a:r>
                <a:r>
                  <a:rPr lang="en-US" sz="3200" b="0" u="none" strike="noStrike" baseline="0" dirty="0">
                    <a:solidFill>
                      <a:srgbClr val="000000"/>
                    </a:solidFill>
                    <a:latin typeface="HelveticaNeue-LightItalic"/>
                  </a:rPr>
                  <a:t>verified proof</a:t>
                </a:r>
                <a:r>
                  <a:rPr lang="en-US" sz="3200" b="0" i="1" u="none" strike="noStrike" baseline="0" dirty="0">
                    <a:solidFill>
                      <a:srgbClr val="000000"/>
                    </a:solidFill>
                    <a:latin typeface="HelveticaNeue-LightItalic"/>
                  </a:rPr>
                  <a:t> </a:t>
                </a:r>
                <a:r>
                  <a:rPr lang="en-US" sz="3200" b="0" i="0" u="none" strike="noStrike" baseline="0" dirty="0">
                    <a:solidFill>
                      <a:srgbClr val="000000"/>
                    </a:solidFill>
                    <a:latin typeface="HelveticaNeue-Light"/>
                  </a:rPr>
                  <a:t>that there exists no adversarial example at all</a:t>
                </a:r>
              </a:p>
            </p:txBody>
          </p:sp>
        </mc:Choice>
        <mc:Fallback xmlns="">
          <p:sp>
            <p:nvSpPr>
              <p:cNvPr id="3" name="Content Placeholder 2">
                <a:extLst>
                  <a:ext uri="{FF2B5EF4-FFF2-40B4-BE49-F238E27FC236}">
                    <a16:creationId xmlns:a16="http://schemas.microsoft.com/office/drawing/2014/main" id="{098EEFB7-5733-4822-831F-E09FFB5A22E3}"/>
                  </a:ext>
                </a:extLst>
              </p:cNvPr>
              <p:cNvSpPr>
                <a:spLocks noGrp="1" noRot="1" noChangeAspect="1" noMove="1" noResize="1" noEditPoints="1" noAdjustHandles="1" noChangeArrowheads="1" noChangeShapeType="1" noTextEdit="1"/>
              </p:cNvSpPr>
              <p:nvPr>
                <p:ph idx="1"/>
              </p:nvPr>
            </p:nvSpPr>
            <p:spPr>
              <a:xfrm>
                <a:off x="457200" y="1196752"/>
                <a:ext cx="8229600" cy="3384376"/>
              </a:xfrm>
              <a:blipFill>
                <a:blip r:embed="rId2"/>
                <a:stretch>
                  <a:fillRect l="-444" r="-1333" b="-7387"/>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39FCCEAB-0E36-43C6-BDF7-09F9B5A4C75C}"/>
              </a:ext>
            </a:extLst>
          </p:cNvPr>
          <p:cNvSpPr>
            <a:spLocks noGrp="1"/>
          </p:cNvSpPr>
          <p:nvPr>
            <p:ph type="sldNum" sz="quarter" idx="12"/>
          </p:nvPr>
        </p:nvSpPr>
        <p:spPr/>
        <p:txBody>
          <a:bodyPr/>
          <a:lstStyle/>
          <a:p>
            <a:pPr>
              <a:defRPr/>
            </a:pPr>
            <a:fld id="{F57F456A-00AF-44E6-8D70-638C0D0130FF}" type="slidenum">
              <a:rPr lang="en-US" altLang="zh-CN" smtClean="0"/>
              <a:pPr>
                <a:defRPr/>
              </a:pPr>
              <a:t>52</a:t>
            </a:fld>
            <a:endParaRPr lang="en-US" altLang="zh-CN"/>
          </a:p>
        </p:txBody>
      </p:sp>
      <p:pic>
        <p:nvPicPr>
          <p:cNvPr id="6" name="Picture 5">
            <a:extLst>
              <a:ext uri="{FF2B5EF4-FFF2-40B4-BE49-F238E27FC236}">
                <a16:creationId xmlns:a16="http://schemas.microsoft.com/office/drawing/2014/main" id="{C65A2149-FA68-4B75-95F6-BCCAFF843C77}"/>
              </a:ext>
            </a:extLst>
          </p:cNvPr>
          <p:cNvPicPr>
            <a:picLocks noChangeAspect="1"/>
          </p:cNvPicPr>
          <p:nvPr/>
        </p:nvPicPr>
        <p:blipFill>
          <a:blip r:embed="rId3"/>
          <a:stretch>
            <a:fillRect/>
          </a:stretch>
        </p:blipFill>
        <p:spPr>
          <a:xfrm>
            <a:off x="706912" y="4366675"/>
            <a:ext cx="7730176" cy="2409406"/>
          </a:xfrm>
          <a:prstGeom prst="rect">
            <a:avLst/>
          </a:prstGeom>
        </p:spPr>
      </p:pic>
    </p:spTree>
    <p:extLst>
      <p:ext uri="{BB962C8B-B14F-4D97-AF65-F5344CB8AC3E}">
        <p14:creationId xmlns:p14="http://schemas.microsoft.com/office/powerpoint/2010/main" val="215531658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C747EA-51FD-42E7-871D-1551DB885447}"/>
              </a:ext>
            </a:extLst>
          </p:cNvPr>
          <p:cNvSpPr>
            <a:spLocks noGrp="1"/>
          </p:cNvSpPr>
          <p:nvPr>
            <p:ph type="title"/>
          </p:nvPr>
        </p:nvSpPr>
        <p:spPr/>
        <p:txBody>
          <a:bodyPr/>
          <a:lstStyle/>
          <a:p>
            <a:r>
              <a:rPr lang="en-US" dirty="0"/>
              <a:t>Certified Robustness Illustration</a:t>
            </a:r>
            <a:endParaRPr lang="en-SE" dirty="0"/>
          </a:p>
        </p:txBody>
      </p:sp>
      <p:sp>
        <p:nvSpPr>
          <p:cNvPr id="3" name="Content Placeholder 2">
            <a:extLst>
              <a:ext uri="{FF2B5EF4-FFF2-40B4-BE49-F238E27FC236}">
                <a16:creationId xmlns:a16="http://schemas.microsoft.com/office/drawing/2014/main" id="{5987FE06-7317-4C1C-A594-7DFDA12002C8}"/>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9D796509-FFBC-4821-9F04-3685E0269665}"/>
              </a:ext>
            </a:extLst>
          </p:cNvPr>
          <p:cNvSpPr>
            <a:spLocks noGrp="1"/>
          </p:cNvSpPr>
          <p:nvPr>
            <p:ph type="sldNum" sz="quarter" idx="12"/>
          </p:nvPr>
        </p:nvSpPr>
        <p:spPr/>
        <p:txBody>
          <a:bodyPr/>
          <a:lstStyle/>
          <a:p>
            <a:pPr>
              <a:defRPr/>
            </a:pPr>
            <a:fld id="{F57F456A-00AF-44E6-8D70-638C0D0130FF}" type="slidenum">
              <a:rPr lang="en-US" altLang="zh-CN" smtClean="0"/>
              <a:pPr>
                <a:defRPr/>
              </a:pPr>
              <a:t>53</a:t>
            </a:fld>
            <a:endParaRPr lang="en-US" altLang="zh-CN"/>
          </a:p>
        </p:txBody>
      </p:sp>
      <p:pic>
        <p:nvPicPr>
          <p:cNvPr id="6" name="Picture 5">
            <a:extLst>
              <a:ext uri="{FF2B5EF4-FFF2-40B4-BE49-F238E27FC236}">
                <a16:creationId xmlns:a16="http://schemas.microsoft.com/office/drawing/2014/main" id="{EA598FE7-051C-4230-BF4C-EEAB0493028C}"/>
              </a:ext>
            </a:extLst>
          </p:cNvPr>
          <p:cNvPicPr>
            <a:picLocks noChangeAspect="1"/>
          </p:cNvPicPr>
          <p:nvPr/>
        </p:nvPicPr>
        <p:blipFill>
          <a:blip r:embed="rId2"/>
          <a:stretch>
            <a:fillRect/>
          </a:stretch>
        </p:blipFill>
        <p:spPr>
          <a:xfrm>
            <a:off x="0" y="1484820"/>
            <a:ext cx="9144000" cy="4726560"/>
          </a:xfrm>
          <a:prstGeom prst="rect">
            <a:avLst/>
          </a:prstGeom>
        </p:spPr>
      </p:pic>
      <p:sp>
        <p:nvSpPr>
          <p:cNvPr id="7" name="TextBox 6">
            <a:extLst>
              <a:ext uri="{FF2B5EF4-FFF2-40B4-BE49-F238E27FC236}">
                <a16:creationId xmlns:a16="http://schemas.microsoft.com/office/drawing/2014/main" id="{8A7232A5-53A9-4A9E-8163-D4F2E330849F}"/>
              </a:ext>
            </a:extLst>
          </p:cNvPr>
          <p:cNvSpPr txBox="1"/>
          <p:nvPr/>
        </p:nvSpPr>
        <p:spPr>
          <a:xfrm>
            <a:off x="1277634" y="6583362"/>
            <a:ext cx="6588732" cy="253916"/>
          </a:xfrm>
          <a:prstGeom prst="rect">
            <a:avLst/>
          </a:prstGeom>
          <a:noFill/>
        </p:spPr>
        <p:txBody>
          <a:bodyPr wrap="square">
            <a:spAutoFit/>
          </a:bodyPr>
          <a:lstStyle/>
          <a:p>
            <a:pPr algn="l"/>
            <a:r>
              <a:rPr lang="en-US" sz="1050" b="0" i="0" dirty="0">
                <a:effectLst/>
                <a:latin typeface="Roboto"/>
              </a:rPr>
              <a:t>ECCV 2020 Tutorial on Adversarial Robustness of Deep Learning Models by Pin-Yu Chen (IBM Research)</a:t>
            </a:r>
          </a:p>
        </p:txBody>
      </p:sp>
    </p:spTree>
    <p:extLst>
      <p:ext uri="{BB962C8B-B14F-4D97-AF65-F5344CB8AC3E}">
        <p14:creationId xmlns:p14="http://schemas.microsoft.com/office/powerpoint/2010/main" val="91277434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9F9D12-E300-43FF-BB73-3EC010A94235}"/>
              </a:ext>
            </a:extLst>
          </p:cNvPr>
          <p:cNvSpPr>
            <a:spLocks noGrp="1"/>
          </p:cNvSpPr>
          <p:nvPr>
            <p:ph type="title"/>
          </p:nvPr>
        </p:nvSpPr>
        <p:spPr/>
        <p:txBody>
          <a:bodyPr/>
          <a:lstStyle/>
          <a:p>
            <a:r>
              <a:rPr lang="en-US" dirty="0"/>
              <a:t>Certified Robustness Illustration</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50612DB-AA42-4FA1-A3CE-AC48F33606D3}"/>
                  </a:ext>
                </a:extLst>
              </p:cNvPr>
              <p:cNvSpPr>
                <a:spLocks noGrp="1"/>
              </p:cNvSpPr>
              <p:nvPr>
                <p:ph idx="1"/>
              </p:nvPr>
            </p:nvSpPr>
            <p:spPr>
              <a:xfrm>
                <a:off x="457200" y="1052736"/>
                <a:ext cx="8229600" cy="971480"/>
              </a:xfrm>
            </p:spPr>
            <p:txBody>
              <a:bodyPr/>
              <a:lstStyle/>
              <a:p>
                <a:r>
                  <a:rPr lang="en-US" sz="2400" dirty="0"/>
                  <a:t>We can use an iterative process (e.g. binary search) to find the maximum </a:t>
                </a:r>
                <a14:m>
                  <m:oMath xmlns:m="http://schemas.openxmlformats.org/officeDocument/2006/math">
                    <m:r>
                      <a:rPr lang="en-US" sz="2400" b="0" i="1" smtClean="0">
                        <a:latin typeface="Cambria Math" panose="02040503050406030204" pitchFamily="18" charset="0"/>
                      </a:rPr>
                      <m:t>𝜖</m:t>
                    </m:r>
                  </m:oMath>
                </a14:m>
                <a:r>
                  <a:rPr lang="en-US" sz="2400" dirty="0"/>
                  <a:t> for the robustness certificate </a:t>
                </a:r>
                <a:endParaRPr lang="en-SE" sz="2400" dirty="0"/>
              </a:p>
            </p:txBody>
          </p:sp>
        </mc:Choice>
        <mc:Fallback xmlns="">
          <p:sp>
            <p:nvSpPr>
              <p:cNvPr id="3" name="Content Placeholder 2">
                <a:extLst>
                  <a:ext uri="{FF2B5EF4-FFF2-40B4-BE49-F238E27FC236}">
                    <a16:creationId xmlns:a16="http://schemas.microsoft.com/office/drawing/2014/main" id="{150612DB-AA42-4FA1-A3CE-AC48F33606D3}"/>
                  </a:ext>
                </a:extLst>
              </p:cNvPr>
              <p:cNvSpPr>
                <a:spLocks noGrp="1" noRot="1" noChangeAspect="1" noMove="1" noResize="1" noEditPoints="1" noAdjustHandles="1" noChangeArrowheads="1" noChangeShapeType="1" noTextEdit="1"/>
              </p:cNvSpPr>
              <p:nvPr>
                <p:ph idx="1"/>
              </p:nvPr>
            </p:nvSpPr>
            <p:spPr>
              <a:xfrm>
                <a:off x="457200" y="1052736"/>
                <a:ext cx="8229600" cy="971480"/>
              </a:xfrm>
              <a:blipFill>
                <a:blip r:embed="rId2"/>
                <a:stretch>
                  <a:fillRect l="-963" t="-440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5073D6A2-355E-4978-AB3A-E083327BCC5D}"/>
              </a:ext>
            </a:extLst>
          </p:cNvPr>
          <p:cNvSpPr>
            <a:spLocks noGrp="1"/>
          </p:cNvSpPr>
          <p:nvPr>
            <p:ph type="sldNum" sz="quarter" idx="12"/>
          </p:nvPr>
        </p:nvSpPr>
        <p:spPr/>
        <p:txBody>
          <a:bodyPr/>
          <a:lstStyle/>
          <a:p>
            <a:pPr>
              <a:defRPr/>
            </a:pPr>
            <a:fld id="{F57F456A-00AF-44E6-8D70-638C0D0130FF}" type="slidenum">
              <a:rPr lang="en-US" altLang="zh-CN" smtClean="0"/>
              <a:pPr>
                <a:defRPr/>
              </a:pPr>
              <a:t>54</a:t>
            </a:fld>
            <a:endParaRPr lang="en-US" altLang="zh-CN"/>
          </a:p>
        </p:txBody>
      </p:sp>
      <p:pic>
        <p:nvPicPr>
          <p:cNvPr id="6" name="Picture 5">
            <a:extLst>
              <a:ext uri="{FF2B5EF4-FFF2-40B4-BE49-F238E27FC236}">
                <a16:creationId xmlns:a16="http://schemas.microsoft.com/office/drawing/2014/main" id="{7FEFAC09-83AB-4363-BDF1-36F3281B21E5}"/>
              </a:ext>
            </a:extLst>
          </p:cNvPr>
          <p:cNvPicPr>
            <a:picLocks noChangeAspect="1"/>
          </p:cNvPicPr>
          <p:nvPr/>
        </p:nvPicPr>
        <p:blipFill>
          <a:blip r:embed="rId3"/>
          <a:stretch>
            <a:fillRect/>
          </a:stretch>
        </p:blipFill>
        <p:spPr>
          <a:xfrm>
            <a:off x="13155" y="2024216"/>
            <a:ext cx="9144000" cy="4505819"/>
          </a:xfrm>
          <a:prstGeom prst="rect">
            <a:avLst/>
          </a:prstGeom>
        </p:spPr>
      </p:pic>
      <p:sp>
        <p:nvSpPr>
          <p:cNvPr id="7" name="TextBox 6">
            <a:extLst>
              <a:ext uri="{FF2B5EF4-FFF2-40B4-BE49-F238E27FC236}">
                <a16:creationId xmlns:a16="http://schemas.microsoft.com/office/drawing/2014/main" id="{A1441DC0-AB91-4272-B453-5EBAD112BA77}"/>
              </a:ext>
            </a:extLst>
          </p:cNvPr>
          <p:cNvSpPr txBox="1"/>
          <p:nvPr/>
        </p:nvSpPr>
        <p:spPr>
          <a:xfrm>
            <a:off x="1277634" y="6583362"/>
            <a:ext cx="6588732" cy="253916"/>
          </a:xfrm>
          <a:prstGeom prst="rect">
            <a:avLst/>
          </a:prstGeom>
          <a:noFill/>
        </p:spPr>
        <p:txBody>
          <a:bodyPr wrap="square">
            <a:spAutoFit/>
          </a:bodyPr>
          <a:lstStyle/>
          <a:p>
            <a:pPr algn="l"/>
            <a:r>
              <a:rPr lang="en-US" sz="1050" b="0" i="0" dirty="0">
                <a:effectLst/>
                <a:latin typeface="Roboto"/>
              </a:rPr>
              <a:t>ECCV 2020 Tutorial on Adversarial Robustness of Deep Learning Models by Pin-Yu Chen (IBM Research)</a:t>
            </a:r>
          </a:p>
        </p:txBody>
      </p:sp>
    </p:spTree>
    <p:extLst>
      <p:ext uri="{BB962C8B-B14F-4D97-AF65-F5344CB8AC3E}">
        <p14:creationId xmlns:p14="http://schemas.microsoft.com/office/powerpoint/2010/main" val="21543532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EE044-95F3-46A5-9DBA-2EDDE8B42C8A}"/>
              </a:ext>
            </a:extLst>
          </p:cNvPr>
          <p:cNvSpPr>
            <a:spLocks noGrp="1"/>
          </p:cNvSpPr>
          <p:nvPr>
            <p:ph type="title"/>
          </p:nvPr>
        </p:nvSpPr>
        <p:spPr/>
        <p:txBody>
          <a:bodyPr/>
          <a:lstStyle/>
          <a:p>
            <a:r>
              <a:rPr lang="en-US" dirty="0"/>
              <a:t>Approach #3</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6D4E8E8-0ADC-4CC2-A700-823362CA4728}"/>
                  </a:ext>
                </a:extLst>
              </p:cNvPr>
              <p:cNvSpPr>
                <a:spLocks noGrp="1"/>
              </p:cNvSpPr>
              <p:nvPr>
                <p:ph idx="1"/>
              </p:nvPr>
            </p:nvSpPr>
            <p:spPr>
              <a:xfrm>
                <a:off x="457200" y="1295400"/>
                <a:ext cx="8003232" cy="2574032"/>
              </a:xfrm>
            </p:spPr>
            <p:txBody>
              <a:bodyPr>
                <a:normAutofit fontScale="85000" lnSpcReduction="20000"/>
              </a:bodyPr>
              <a:lstStyle/>
              <a:p>
                <a:r>
                  <a:rPr lang="en-US" sz="2800" dirty="0"/>
                  <a:t>To solve </a:t>
                </a:r>
                <a14:m>
                  <m:oMath xmlns:m="http://schemas.openxmlformats.org/officeDocument/2006/math">
                    <m:func>
                      <m:funcPr>
                        <m:ctrlPr>
                          <a:rPr lang="en-US" sz="2800" i="1">
                            <a:latin typeface="Cambria Math" panose="02040503050406030204" pitchFamily="18" charset="0"/>
                          </a:rPr>
                        </m:ctrlPr>
                      </m:funcPr>
                      <m:fName>
                        <m:limLow>
                          <m:limLowPr>
                            <m:ctrlPr>
                              <a:rPr lang="en-US" sz="2800" i="1">
                                <a:latin typeface="Cambria Math" panose="02040503050406030204" pitchFamily="18" charset="0"/>
                              </a:rPr>
                            </m:ctrlPr>
                          </m:limLowPr>
                          <m:e>
                            <m:r>
                              <m:rPr>
                                <m:sty m:val="p"/>
                              </m:rPr>
                              <a:rPr lang="en-US" sz="2800">
                                <a:latin typeface="Cambria Math" panose="02040503050406030204" pitchFamily="18" charset="0"/>
                              </a:rPr>
                              <m:t>max</m:t>
                            </m:r>
                          </m:e>
                          <m:lim>
                            <m:r>
                              <a:rPr lang="en-US" sz="2800" i="1">
                                <a:latin typeface="Cambria Math" panose="02040503050406030204" pitchFamily="18" charset="0"/>
                              </a:rPr>
                              <m:t>𝛿</m:t>
                            </m:r>
                            <m:r>
                              <a:rPr lang="en-US" sz="2800" i="1">
                                <a:latin typeface="Cambria Math" panose="02040503050406030204" pitchFamily="18" charset="0"/>
                              </a:rPr>
                              <m:t>∈</m:t>
                            </m:r>
                            <m:r>
                              <m:rPr>
                                <m:sty m:val="p"/>
                              </m:rPr>
                              <a:rPr lang="en-US" sz="2800">
                                <a:latin typeface="Cambria Math" panose="02040503050406030204" pitchFamily="18" charset="0"/>
                              </a:rPr>
                              <m:t>Δ</m:t>
                            </m:r>
                          </m:lim>
                        </m:limLow>
                      </m:fName>
                      <m:e>
                        <m:r>
                          <m:rPr>
                            <m:sty m:val="p"/>
                          </m:rPr>
                          <a:rPr lang="en-US" sz="2800">
                            <a:latin typeface="Cambria Math" panose="02040503050406030204" pitchFamily="18" charset="0"/>
                          </a:rPr>
                          <m:t>Loss</m:t>
                        </m:r>
                        <m:r>
                          <a:rPr lang="en-US" sz="2800" i="1">
                            <a:latin typeface="Cambria Math" panose="02040503050406030204" pitchFamily="18" charset="0"/>
                          </a:rPr>
                          <m:t>(</m:t>
                        </m:r>
                        <m:r>
                          <a:rPr lang="en-US" sz="2800" i="1">
                            <a:latin typeface="Cambria Math" panose="02040503050406030204" pitchFamily="18" charset="0"/>
                          </a:rPr>
                          <m:t>𝑥</m:t>
                        </m:r>
                        <m:r>
                          <a:rPr lang="en-US" sz="2800" i="1">
                            <a:latin typeface="Cambria Math" panose="02040503050406030204" pitchFamily="18" charset="0"/>
                          </a:rPr>
                          <m:t>+</m:t>
                        </m:r>
                        <m:r>
                          <a:rPr lang="en-US" sz="2800" i="1">
                            <a:latin typeface="Cambria Math" panose="02040503050406030204" pitchFamily="18" charset="0"/>
                          </a:rPr>
                          <m:t>𝛿</m:t>
                        </m:r>
                        <m:r>
                          <a:rPr lang="en-US" sz="2800" i="1">
                            <a:latin typeface="Cambria Math" panose="02040503050406030204" pitchFamily="18" charset="0"/>
                          </a:rPr>
                          <m:t>,</m:t>
                        </m:r>
                        <m:r>
                          <a:rPr lang="en-US" sz="2800" i="1">
                            <a:latin typeface="Cambria Math" panose="02040503050406030204" pitchFamily="18" charset="0"/>
                          </a:rPr>
                          <m:t>𝑦</m:t>
                        </m:r>
                        <m:r>
                          <a:rPr lang="en-US" sz="2800" i="1">
                            <a:latin typeface="Cambria Math" panose="02040503050406030204" pitchFamily="18" charset="0"/>
                          </a:rPr>
                          <m:t>;</m:t>
                        </m:r>
                        <m:r>
                          <a:rPr lang="en-US" sz="2800" i="1">
                            <a:latin typeface="Cambria Math" panose="02040503050406030204" pitchFamily="18" charset="0"/>
                          </a:rPr>
                          <m:t>𝜃</m:t>
                        </m:r>
                        <m:r>
                          <a:rPr lang="en-US" sz="2800" i="1">
                            <a:latin typeface="Cambria Math" panose="02040503050406030204" pitchFamily="18" charset="0"/>
                          </a:rPr>
                          <m:t>)</m:t>
                        </m:r>
                      </m:e>
                    </m:func>
                  </m:oMath>
                </a14:m>
                <a:r>
                  <a:rPr lang="en-US" sz="2800" dirty="0">
                    <a:solidFill>
                      <a:srgbClr val="996633"/>
                    </a:solidFill>
                  </a:rPr>
                  <a:t>:</a:t>
                </a:r>
              </a:p>
              <a:p>
                <a:r>
                  <a:rPr lang="en-US" sz="2800" dirty="0">
                    <a:solidFill>
                      <a:schemeClr val="bg1">
                        <a:lumMod val="85000"/>
                      </a:schemeClr>
                    </a:solidFill>
                  </a:rPr>
                  <a:t>1. Constructing adversarial examples via local search (</a:t>
                </a:r>
              </a:p>
              <a:p>
                <a:pPr lvl="1"/>
                <a:r>
                  <a:rPr lang="en-US" sz="2400" dirty="0">
                    <a:solidFill>
                      <a:schemeClr val="bg1">
                        <a:lumMod val="85000"/>
                      </a:schemeClr>
                    </a:solidFill>
                  </a:rPr>
                  <a:t>Lower bound on objective</a:t>
                </a:r>
              </a:p>
              <a:p>
                <a:r>
                  <a:rPr lang="en-US" sz="2800" dirty="0">
                    <a:solidFill>
                      <a:schemeClr val="bg1">
                        <a:lumMod val="85000"/>
                      </a:schemeClr>
                    </a:solidFill>
                  </a:rPr>
                  <a:t>2. Formal verification via combinatorial optimization</a:t>
                </a:r>
              </a:p>
              <a:p>
                <a:pPr lvl="1"/>
                <a:r>
                  <a:rPr lang="en-US" sz="2400" dirty="0">
                    <a:solidFill>
                      <a:schemeClr val="bg1">
                        <a:lumMod val="85000"/>
                      </a:schemeClr>
                    </a:solidFill>
                  </a:rPr>
                  <a:t>Exactly solve objective</a:t>
                </a:r>
              </a:p>
              <a:p>
                <a:r>
                  <a:rPr lang="en-US" sz="2800" dirty="0">
                    <a:solidFill>
                      <a:srgbClr val="008000"/>
                    </a:solidFill>
                  </a:rPr>
                  <a:t>3. Formal verification via convex relaxation </a:t>
                </a:r>
              </a:p>
              <a:p>
                <a:pPr lvl="1"/>
                <a:r>
                  <a:rPr lang="en-US" sz="2400" dirty="0">
                    <a:solidFill>
                      <a:srgbClr val="008000"/>
                    </a:solidFill>
                  </a:rPr>
                  <a:t>Upper bound on objective</a:t>
                </a:r>
                <a:endParaRPr lang="en-SE" sz="2400" dirty="0">
                  <a:solidFill>
                    <a:srgbClr val="008000"/>
                  </a:solidFill>
                </a:endParaRPr>
              </a:p>
            </p:txBody>
          </p:sp>
        </mc:Choice>
        <mc:Fallback xmlns="">
          <p:sp>
            <p:nvSpPr>
              <p:cNvPr id="3" name="Content Placeholder 2">
                <a:extLst>
                  <a:ext uri="{FF2B5EF4-FFF2-40B4-BE49-F238E27FC236}">
                    <a16:creationId xmlns:a16="http://schemas.microsoft.com/office/drawing/2014/main" id="{06D4E8E8-0ADC-4CC2-A700-823362CA4728}"/>
                  </a:ext>
                </a:extLst>
              </p:cNvPr>
              <p:cNvSpPr>
                <a:spLocks noGrp="1" noRot="1" noChangeAspect="1" noMove="1" noResize="1" noEditPoints="1" noAdjustHandles="1" noChangeArrowheads="1" noChangeShapeType="1" noTextEdit="1"/>
              </p:cNvSpPr>
              <p:nvPr>
                <p:ph idx="1"/>
              </p:nvPr>
            </p:nvSpPr>
            <p:spPr>
              <a:xfrm>
                <a:off x="457200" y="1295400"/>
                <a:ext cx="8003232" cy="2574032"/>
              </a:xfrm>
              <a:blipFill>
                <a:blip r:embed="rId2"/>
                <a:stretch>
                  <a:fillRect l="-990" t="-4739" r="-76" b="-711"/>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7E5CB527-D76D-4CDE-BD14-0E9E71E1754D}"/>
              </a:ext>
            </a:extLst>
          </p:cNvPr>
          <p:cNvSpPr>
            <a:spLocks noGrp="1"/>
          </p:cNvSpPr>
          <p:nvPr>
            <p:ph type="sldNum" sz="quarter" idx="12"/>
          </p:nvPr>
        </p:nvSpPr>
        <p:spPr/>
        <p:txBody>
          <a:bodyPr/>
          <a:lstStyle/>
          <a:p>
            <a:pPr>
              <a:defRPr/>
            </a:pPr>
            <a:fld id="{F57F456A-00AF-44E6-8D70-638C0D0130FF}" type="slidenum">
              <a:rPr lang="en-US" altLang="zh-CN" smtClean="0"/>
              <a:pPr>
                <a:defRPr/>
              </a:pPr>
              <a:t>55</a:t>
            </a:fld>
            <a:endParaRPr lang="en-US" altLang="zh-CN"/>
          </a:p>
        </p:txBody>
      </p:sp>
      <p:pic>
        <p:nvPicPr>
          <p:cNvPr id="6" name="Picture 5">
            <a:extLst>
              <a:ext uri="{FF2B5EF4-FFF2-40B4-BE49-F238E27FC236}">
                <a16:creationId xmlns:a16="http://schemas.microsoft.com/office/drawing/2014/main" id="{CCC24271-AB2B-4FB9-BBEC-3A199921B45D}"/>
              </a:ext>
            </a:extLst>
          </p:cNvPr>
          <p:cNvPicPr>
            <a:picLocks noChangeAspect="1"/>
          </p:cNvPicPr>
          <p:nvPr/>
        </p:nvPicPr>
        <p:blipFill>
          <a:blip r:embed="rId3"/>
          <a:stretch>
            <a:fillRect/>
          </a:stretch>
        </p:blipFill>
        <p:spPr>
          <a:xfrm>
            <a:off x="1682316" y="3818282"/>
            <a:ext cx="4536504" cy="2923369"/>
          </a:xfrm>
          <a:prstGeom prst="rect">
            <a:avLst/>
          </a:prstGeom>
        </p:spPr>
      </p:pic>
    </p:spTree>
    <p:extLst>
      <p:ext uri="{BB962C8B-B14F-4D97-AF65-F5344CB8AC3E}">
        <p14:creationId xmlns:p14="http://schemas.microsoft.com/office/powerpoint/2010/main" val="38702676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E64FF3-1C29-49F7-A8A6-CA0CE0443DC6}"/>
              </a:ext>
            </a:extLst>
          </p:cNvPr>
          <p:cNvSpPr>
            <a:spLocks noGrp="1"/>
          </p:cNvSpPr>
          <p:nvPr>
            <p:ph type="title"/>
          </p:nvPr>
        </p:nvSpPr>
        <p:spPr/>
        <p:txBody>
          <a:bodyPr/>
          <a:lstStyle/>
          <a:p>
            <a:r>
              <a:rPr lang="en-US" sz="4400" dirty="0"/>
              <a:t>Convex Relaxation</a:t>
            </a:r>
            <a:endParaRPr lang="en-SE" sz="44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56D0E18-8F5B-4FA1-970A-98000AF9F306}"/>
                  </a:ext>
                </a:extLst>
              </p:cNvPr>
              <p:cNvSpPr>
                <a:spLocks noGrp="1"/>
              </p:cNvSpPr>
              <p:nvPr>
                <p:ph idx="1"/>
              </p:nvPr>
            </p:nvSpPr>
            <p:spPr>
              <a:xfrm>
                <a:off x="457200" y="1150879"/>
                <a:ext cx="8229600" cy="2215549"/>
              </a:xfrm>
            </p:spPr>
            <p:txBody>
              <a:bodyPr>
                <a:normAutofit fontScale="70000" lnSpcReduction="20000"/>
              </a:bodyPr>
              <a:lstStyle/>
              <a:p>
                <a:r>
                  <a:rPr lang="en-US" dirty="0"/>
                  <a:t>For a </a:t>
                </a:r>
                <a:r>
                  <a:rPr lang="en-US" dirty="0" err="1"/>
                  <a:t>ReLU</a:t>
                </a:r>
                <a:r>
                  <a:rPr lang="en-US" dirty="0"/>
                  <a:t>-based NN, solving the ILP with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0,1</m:t>
                            </m:r>
                          </m:e>
                        </m:d>
                      </m:e>
                      <m:sup>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e>
                        </m:d>
                      </m:sup>
                    </m:sSup>
                  </m:oMath>
                </a14:m>
                <a:r>
                  <a:rPr lang="en-US" dirty="0"/>
                  <a:t> (the </a:t>
                </a:r>
                <a:r>
                  <a:rPr lang="en-US" dirty="0" err="1"/>
                  <a:t>ReLU</a:t>
                </a:r>
                <a:r>
                  <a:rPr lang="en-US" dirty="0"/>
                  <a:t> can be either off or on) is too computationally expensive</a:t>
                </a:r>
              </a:p>
              <a:p>
                <a:r>
                  <a:rPr lang="en-US" dirty="0"/>
                  <a:t>Convex relaxation: replace the </a:t>
                </a:r>
                <a:r>
                  <a:rPr lang="en-US" dirty="0" err="1"/>
                  <a:t>ReLU</a:t>
                </a:r>
                <a:r>
                  <a:rPr lang="en-US" dirty="0"/>
                  <a:t> constraints with their convex hull </a:t>
                </a:r>
                <a14:m>
                  <m:oMath xmlns:m="http://schemas.openxmlformats.org/officeDocument/2006/math">
                    <m:r>
                      <a:rPr lang="en-US" b="0" i="1" smtClean="0">
                        <a:latin typeface="Cambria Math" panose="02040503050406030204" pitchFamily="18" charset="0"/>
                      </a:rPr>
                      <m:t>0≤</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r>
                      <a:rPr lang="en-US" b="0" i="1" smtClean="0">
                        <a:latin typeface="Cambria Math" panose="02040503050406030204" pitchFamily="18" charset="0"/>
                      </a:rPr>
                      <m:t>≤1</m:t>
                    </m:r>
                  </m:oMath>
                </a14:m>
                <a:r>
                  <a:rPr lang="en-US" dirty="0"/>
                  <a:t> (the </a:t>
                </a:r>
                <a:r>
                  <a:rPr lang="en-US" dirty="0" err="1"/>
                  <a:t>ReLU</a:t>
                </a:r>
                <a:r>
                  <a:rPr lang="en-US" dirty="0"/>
                  <a:t> can be partially off and partially on). Then optimization problem becomes a Linear Program (instead of ILP)</a:t>
                </a:r>
                <a:endParaRPr lang="en-SE" dirty="0"/>
              </a:p>
            </p:txBody>
          </p:sp>
        </mc:Choice>
        <mc:Fallback xmlns="">
          <p:sp>
            <p:nvSpPr>
              <p:cNvPr id="3" name="Content Placeholder 2">
                <a:extLst>
                  <a:ext uri="{FF2B5EF4-FFF2-40B4-BE49-F238E27FC236}">
                    <a16:creationId xmlns:a16="http://schemas.microsoft.com/office/drawing/2014/main" id="{B56D0E18-8F5B-4FA1-970A-98000AF9F306}"/>
                  </a:ext>
                </a:extLst>
              </p:cNvPr>
              <p:cNvSpPr>
                <a:spLocks noGrp="1" noRot="1" noChangeAspect="1" noMove="1" noResize="1" noEditPoints="1" noAdjustHandles="1" noChangeArrowheads="1" noChangeShapeType="1" noTextEdit="1"/>
              </p:cNvSpPr>
              <p:nvPr>
                <p:ph idx="1"/>
              </p:nvPr>
            </p:nvSpPr>
            <p:spPr>
              <a:xfrm>
                <a:off x="457200" y="1150879"/>
                <a:ext cx="8229600" cy="2215549"/>
              </a:xfrm>
              <a:blipFill>
                <a:blip r:embed="rId2"/>
                <a:stretch>
                  <a:fillRect l="-815" t="-413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AC05E0AE-52C2-4987-BB27-B5EA3C9A38C3}"/>
              </a:ext>
            </a:extLst>
          </p:cNvPr>
          <p:cNvSpPr>
            <a:spLocks noGrp="1"/>
          </p:cNvSpPr>
          <p:nvPr>
            <p:ph type="sldNum" sz="quarter" idx="12"/>
          </p:nvPr>
        </p:nvSpPr>
        <p:spPr/>
        <p:txBody>
          <a:bodyPr/>
          <a:lstStyle/>
          <a:p>
            <a:pPr>
              <a:defRPr/>
            </a:pPr>
            <a:fld id="{F57F456A-00AF-44E6-8D70-638C0D0130FF}" type="slidenum">
              <a:rPr lang="en-US" altLang="zh-CN" smtClean="0"/>
              <a:pPr>
                <a:defRPr/>
              </a:pPr>
              <a:t>56</a:t>
            </a:fld>
            <a:endParaRPr lang="en-US" altLang="zh-CN"/>
          </a:p>
        </p:txBody>
      </p:sp>
      <p:pic>
        <p:nvPicPr>
          <p:cNvPr id="8" name="Picture 7">
            <a:extLst>
              <a:ext uri="{FF2B5EF4-FFF2-40B4-BE49-F238E27FC236}">
                <a16:creationId xmlns:a16="http://schemas.microsoft.com/office/drawing/2014/main" id="{F81FDAC9-D557-4E6A-ADCC-4F31381E1A30}"/>
              </a:ext>
            </a:extLst>
          </p:cNvPr>
          <p:cNvPicPr>
            <a:picLocks noChangeAspect="1"/>
          </p:cNvPicPr>
          <p:nvPr/>
        </p:nvPicPr>
        <p:blipFill>
          <a:blip r:embed="rId3"/>
          <a:stretch>
            <a:fillRect/>
          </a:stretch>
        </p:blipFill>
        <p:spPr>
          <a:xfrm>
            <a:off x="341898" y="3491573"/>
            <a:ext cx="2904445" cy="3010447"/>
          </a:xfrm>
          <a:prstGeom prst="rect">
            <a:avLst/>
          </a:prstGeom>
        </p:spPr>
      </p:pic>
      <p:pic>
        <p:nvPicPr>
          <p:cNvPr id="11" name="Picture 10">
            <a:extLst>
              <a:ext uri="{FF2B5EF4-FFF2-40B4-BE49-F238E27FC236}">
                <a16:creationId xmlns:a16="http://schemas.microsoft.com/office/drawing/2014/main" id="{1454669D-6411-47DE-B222-E6CEA7C54ACB}"/>
              </a:ext>
            </a:extLst>
          </p:cNvPr>
          <p:cNvPicPr>
            <a:picLocks noChangeAspect="1"/>
          </p:cNvPicPr>
          <p:nvPr/>
        </p:nvPicPr>
        <p:blipFill>
          <a:blip r:embed="rId4"/>
          <a:stretch>
            <a:fillRect/>
          </a:stretch>
        </p:blipFill>
        <p:spPr>
          <a:xfrm>
            <a:off x="3344459" y="3378514"/>
            <a:ext cx="4323885" cy="3383910"/>
          </a:xfrm>
          <a:prstGeom prst="rect">
            <a:avLst/>
          </a:prstGeom>
        </p:spPr>
      </p:pic>
      <p:sp>
        <p:nvSpPr>
          <p:cNvPr id="12" name="TextBox 11">
            <a:extLst>
              <a:ext uri="{FF2B5EF4-FFF2-40B4-BE49-F238E27FC236}">
                <a16:creationId xmlns:a16="http://schemas.microsoft.com/office/drawing/2014/main" id="{11D20F1C-77FC-4259-94A7-58FDCBCC2DC9}"/>
              </a:ext>
            </a:extLst>
          </p:cNvPr>
          <p:cNvSpPr txBox="1"/>
          <p:nvPr/>
        </p:nvSpPr>
        <p:spPr>
          <a:xfrm>
            <a:off x="7668344" y="3717032"/>
            <a:ext cx="1149121" cy="584775"/>
          </a:xfrm>
          <a:prstGeom prst="rect">
            <a:avLst/>
          </a:prstGeom>
          <a:noFill/>
        </p:spPr>
        <p:txBody>
          <a:bodyPr wrap="square" rtlCol="0">
            <a:spAutoFit/>
          </a:bodyPr>
          <a:lstStyle/>
          <a:p>
            <a:r>
              <a:rPr lang="en-US" sz="1600" dirty="0"/>
              <a:t>Accurate </a:t>
            </a:r>
            <a:r>
              <a:rPr lang="en-US" sz="1600" dirty="0" err="1"/>
              <a:t>ReLU</a:t>
            </a:r>
            <a:endParaRPr lang="en-SE" sz="1600" dirty="0"/>
          </a:p>
        </p:txBody>
      </p:sp>
      <p:sp>
        <p:nvSpPr>
          <p:cNvPr id="13" name="TextBox 12">
            <a:extLst>
              <a:ext uri="{FF2B5EF4-FFF2-40B4-BE49-F238E27FC236}">
                <a16:creationId xmlns:a16="http://schemas.microsoft.com/office/drawing/2014/main" id="{18880B63-692E-4F4F-A6B3-A6DAD44BAE6B}"/>
              </a:ext>
            </a:extLst>
          </p:cNvPr>
          <p:cNvSpPr txBox="1"/>
          <p:nvPr/>
        </p:nvSpPr>
        <p:spPr>
          <a:xfrm>
            <a:off x="7668344" y="5699038"/>
            <a:ext cx="1791259" cy="830997"/>
          </a:xfrm>
          <a:prstGeom prst="rect">
            <a:avLst/>
          </a:prstGeom>
          <a:noFill/>
        </p:spPr>
        <p:txBody>
          <a:bodyPr wrap="square" rtlCol="0">
            <a:spAutoFit/>
          </a:bodyPr>
          <a:lstStyle/>
          <a:p>
            <a:r>
              <a:rPr lang="en-US" sz="1600" dirty="0"/>
              <a:t>Convex relaxation</a:t>
            </a:r>
          </a:p>
          <a:p>
            <a:r>
              <a:rPr lang="en-US" sz="1600" dirty="0"/>
              <a:t>of </a:t>
            </a:r>
            <a:r>
              <a:rPr lang="en-US" sz="1600" dirty="0" err="1"/>
              <a:t>ReLU</a:t>
            </a:r>
            <a:endParaRPr lang="en-SE" sz="1600" dirty="0"/>
          </a:p>
        </p:txBody>
      </p:sp>
    </p:spTree>
    <p:extLst>
      <p:ext uri="{BB962C8B-B14F-4D97-AF65-F5344CB8AC3E}">
        <p14:creationId xmlns:p14="http://schemas.microsoft.com/office/powerpoint/2010/main" val="191944257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0E822-E12B-429A-A22B-BF47E26F4D59}"/>
              </a:ext>
            </a:extLst>
          </p:cNvPr>
          <p:cNvSpPr>
            <a:spLocks noGrp="1"/>
          </p:cNvSpPr>
          <p:nvPr>
            <p:ph type="title"/>
          </p:nvPr>
        </p:nvSpPr>
        <p:spPr/>
        <p:txBody>
          <a:bodyPr/>
          <a:lstStyle/>
          <a:p>
            <a:r>
              <a:rPr lang="en-US" sz="3600" dirty="0"/>
              <a:t>Convex Relaxation as Conservative Approximation</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729FDC7-04E3-46F5-A94E-EEEB6FA8096A}"/>
                  </a:ext>
                </a:extLst>
              </p:cNvPr>
              <p:cNvSpPr>
                <a:spLocks noGrp="1"/>
              </p:cNvSpPr>
              <p:nvPr>
                <p:ph idx="1"/>
              </p:nvPr>
            </p:nvSpPr>
            <p:spPr>
              <a:xfrm>
                <a:off x="457200" y="1295398"/>
                <a:ext cx="8229600" cy="2709666"/>
              </a:xfrm>
            </p:spPr>
            <p:txBody>
              <a:bodyPr>
                <a:normAutofit fontScale="62500" lnSpcReduction="20000"/>
              </a:bodyPr>
              <a:lstStyle/>
              <a:p>
                <a:r>
                  <a:rPr lang="en-US" dirty="0"/>
                  <a:t>Convex relaxation provides a strict lower bound on the ILP objective (because feasible set is larger) </a:t>
                </a:r>
                <a14:m>
                  <m:oMath xmlns:m="http://schemas.openxmlformats.org/officeDocument/2006/math">
                    <m:r>
                      <m:rPr>
                        <m:sty m:val="p"/>
                      </m:rPr>
                      <a:rPr lang="en-US" i="0" dirty="0" smtClean="0">
                        <a:latin typeface="Cambria Math" panose="02040503050406030204" pitchFamily="18" charset="0"/>
                      </a:rPr>
                      <m:t>Obj</m:t>
                    </m:r>
                    <m:r>
                      <a:rPr lang="en-US" i="0" dirty="0" smtClean="0">
                        <a:latin typeface="Cambria Math" panose="02040503050406030204" pitchFamily="18" charset="0"/>
                      </a:rPr>
                      <m:t>(</m:t>
                    </m:r>
                    <m:r>
                      <m:rPr>
                        <m:sty m:val="p"/>
                      </m:rPr>
                      <a:rPr lang="en-US" i="0" dirty="0" smtClean="0">
                        <a:latin typeface="Cambria Math" panose="02040503050406030204" pitchFamily="18" charset="0"/>
                      </a:rPr>
                      <m:t>LP</m:t>
                    </m:r>
                    <m:r>
                      <a:rPr lang="en-US" i="0" dirty="0" smtClean="0">
                        <a:latin typeface="Cambria Math" panose="02040503050406030204" pitchFamily="18" charset="0"/>
                      </a:rPr>
                      <m:t>) ≤ </m:t>
                    </m:r>
                    <m:r>
                      <m:rPr>
                        <m:sty m:val="p"/>
                      </m:rPr>
                      <a:rPr lang="en-US" i="0" dirty="0" smtClean="0">
                        <a:latin typeface="Cambria Math" panose="02040503050406030204" pitchFamily="18" charset="0"/>
                      </a:rPr>
                      <m:t>Obj</m:t>
                    </m:r>
                    <m:r>
                      <a:rPr lang="en-US" i="0" dirty="0" smtClean="0">
                        <a:latin typeface="Cambria Math" panose="02040503050406030204" pitchFamily="18" charset="0"/>
                      </a:rPr>
                      <m:t>(</m:t>
                    </m:r>
                    <m:r>
                      <m:rPr>
                        <m:sty m:val="p"/>
                      </m:rPr>
                      <a:rPr lang="en-US" i="1" dirty="0" smtClean="0">
                        <a:latin typeface="Cambria Math" panose="02040503050406030204" pitchFamily="18" charset="0"/>
                      </a:rPr>
                      <m:t>ILP</m:t>
                    </m:r>
                    <m:r>
                      <a:rPr lang="en-US" i="0" dirty="0" smtClean="0">
                        <a:latin typeface="Cambria Math" panose="02040503050406030204" pitchFamily="18" charset="0"/>
                      </a:rPr>
                      <m:t>)</m:t>
                    </m:r>
                  </m:oMath>
                </a14:m>
                <a:r>
                  <a:rPr lang="en-US" dirty="0"/>
                  <a:t> (</a:t>
                </a:r>
                <a:r>
                  <a:rPr lang="en-US" dirty="0">
                    <a:hlinkClick r:id="rId2" action="ppaction://hlinksldjump"/>
                  </a:rPr>
                  <a:t>refer to p. 17</a:t>
                </a:r>
                <a:r>
                  <a:rPr lang="en-US" dirty="0"/>
                  <a:t>)</a:t>
                </a:r>
              </a:p>
              <a:p>
                <a:r>
                  <a:rPr lang="en-US" dirty="0"/>
                  <a:t>If </a:t>
                </a:r>
                <a14:m>
                  <m:oMath xmlns:m="http://schemas.openxmlformats.org/officeDocument/2006/math">
                    <m:r>
                      <m:rPr>
                        <m:sty m:val="p"/>
                      </m:rPr>
                      <a:rPr lang="en-US" i="0" dirty="0" smtClean="0">
                        <a:latin typeface="Cambria Math" panose="02040503050406030204" pitchFamily="18" charset="0"/>
                      </a:rPr>
                      <m:t>Objective</m:t>
                    </m:r>
                    <m:r>
                      <a:rPr lang="en-US" i="0" dirty="0" smtClean="0">
                        <a:latin typeface="Cambria Math" panose="02040503050406030204" pitchFamily="18" charset="0"/>
                      </a:rPr>
                      <m:t>(</m:t>
                    </m:r>
                    <m:r>
                      <m:rPr>
                        <m:sty m:val="p"/>
                      </m:rPr>
                      <a:rPr lang="en-US" i="0" dirty="0" smtClean="0">
                        <a:latin typeface="Cambria Math" panose="02040503050406030204" pitchFamily="18" charset="0"/>
                      </a:rPr>
                      <m:t>LP</m:t>
                    </m:r>
                    <m:r>
                      <a:rPr lang="en-US" i="0" dirty="0" smtClean="0">
                        <a:latin typeface="Cambria Math" panose="02040503050406030204" pitchFamily="18" charset="0"/>
                      </a:rPr>
                      <m:t>)</m:t>
                    </m:r>
                  </m:oMath>
                </a14:m>
                <a:r>
                  <a:rPr lang="en-US" dirty="0"/>
                  <a:t> is still positive for all target classes, the relaxation gives a verifiable proof that no adversarial example exists</a:t>
                </a:r>
              </a:p>
              <a:p>
                <a:r>
                  <a:rPr lang="en-US" dirty="0"/>
                  <a:t>If </a:t>
                </a:r>
                <a14:m>
                  <m:oMath xmlns:m="http://schemas.openxmlformats.org/officeDocument/2006/math">
                    <m:r>
                      <m:rPr>
                        <m:sty m:val="p"/>
                      </m:rPr>
                      <a:rPr lang="en-US" i="0" dirty="0" smtClean="0">
                        <a:latin typeface="Cambria Math" panose="02040503050406030204" pitchFamily="18" charset="0"/>
                      </a:rPr>
                      <m:t>Objective</m:t>
                    </m:r>
                    <m:r>
                      <a:rPr lang="en-US" i="0" dirty="0" smtClean="0">
                        <a:latin typeface="Cambria Math" panose="02040503050406030204" pitchFamily="18" charset="0"/>
                      </a:rPr>
                      <m:t>(</m:t>
                    </m:r>
                    <m:r>
                      <m:rPr>
                        <m:sty m:val="p"/>
                      </m:rPr>
                      <a:rPr lang="en-US" i="0" dirty="0" smtClean="0">
                        <a:latin typeface="Cambria Math" panose="02040503050406030204" pitchFamily="18" charset="0"/>
                      </a:rPr>
                      <m:t>LP</m:t>
                    </m:r>
                    <m:r>
                      <a:rPr lang="en-US" i="0" dirty="0" smtClean="0">
                        <a:latin typeface="Cambria Math" panose="02040503050406030204" pitchFamily="18" charset="0"/>
                      </a:rPr>
                      <m:t>)</m:t>
                    </m:r>
                  </m:oMath>
                </a14:m>
                <a:r>
                  <a:rPr lang="en-US" dirty="0"/>
                  <a:t> may be negative for some target class, we can say nothing about existence of adversarial examples. Solving the relaxed problem does not actually produce a true adversarial example anymore. The relaxation may be able to construct an example with a negative objective, even though no actual example could achieve this</a:t>
                </a:r>
                <a:endParaRPr lang="en-SE" dirty="0"/>
              </a:p>
              <a:p>
                <a:endParaRPr lang="en-SE" dirty="0"/>
              </a:p>
            </p:txBody>
          </p:sp>
        </mc:Choice>
        <mc:Fallback xmlns="">
          <p:sp>
            <p:nvSpPr>
              <p:cNvPr id="3" name="Content Placeholder 2">
                <a:extLst>
                  <a:ext uri="{FF2B5EF4-FFF2-40B4-BE49-F238E27FC236}">
                    <a16:creationId xmlns:a16="http://schemas.microsoft.com/office/drawing/2014/main" id="{E729FDC7-04E3-46F5-A94E-EEEB6FA8096A}"/>
                  </a:ext>
                </a:extLst>
              </p:cNvPr>
              <p:cNvSpPr>
                <a:spLocks noGrp="1" noRot="1" noChangeAspect="1" noMove="1" noResize="1" noEditPoints="1" noAdjustHandles="1" noChangeArrowheads="1" noChangeShapeType="1" noTextEdit="1"/>
              </p:cNvSpPr>
              <p:nvPr>
                <p:ph idx="1"/>
              </p:nvPr>
            </p:nvSpPr>
            <p:spPr>
              <a:xfrm>
                <a:off x="457200" y="1295398"/>
                <a:ext cx="8229600" cy="2709666"/>
              </a:xfrm>
              <a:blipFill>
                <a:blip r:embed="rId3"/>
                <a:stretch>
                  <a:fillRect l="-667" t="-3146" r="-741" b="-202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05DAF690-E31C-4AA9-9BAC-900A7B7B0C69}"/>
              </a:ext>
            </a:extLst>
          </p:cNvPr>
          <p:cNvSpPr>
            <a:spLocks noGrp="1"/>
          </p:cNvSpPr>
          <p:nvPr>
            <p:ph type="sldNum" sz="quarter" idx="12"/>
          </p:nvPr>
        </p:nvSpPr>
        <p:spPr/>
        <p:txBody>
          <a:bodyPr/>
          <a:lstStyle/>
          <a:p>
            <a:pPr>
              <a:defRPr/>
            </a:pPr>
            <a:fld id="{F57F456A-00AF-44E6-8D70-638C0D0130FF}" type="slidenum">
              <a:rPr lang="en-US" altLang="zh-CN" smtClean="0"/>
              <a:pPr>
                <a:defRPr/>
              </a:pPr>
              <a:t>57</a:t>
            </a:fld>
            <a:endParaRPr lang="en-US" altLang="zh-CN"/>
          </a:p>
        </p:txBody>
      </p:sp>
      <p:pic>
        <p:nvPicPr>
          <p:cNvPr id="10" name="Picture 9">
            <a:extLst>
              <a:ext uri="{FF2B5EF4-FFF2-40B4-BE49-F238E27FC236}">
                <a16:creationId xmlns:a16="http://schemas.microsoft.com/office/drawing/2014/main" id="{5AFA5506-B6DA-4EED-AB75-B097E5FF9CE9}"/>
              </a:ext>
            </a:extLst>
          </p:cNvPr>
          <p:cNvPicPr>
            <a:picLocks noChangeAspect="1"/>
          </p:cNvPicPr>
          <p:nvPr/>
        </p:nvPicPr>
        <p:blipFill>
          <a:blip r:embed="rId4"/>
          <a:stretch>
            <a:fillRect/>
          </a:stretch>
        </p:blipFill>
        <p:spPr>
          <a:xfrm>
            <a:off x="1259632" y="4001451"/>
            <a:ext cx="6856412" cy="2732829"/>
          </a:xfrm>
          <a:prstGeom prst="rect">
            <a:avLst/>
          </a:prstGeom>
        </p:spPr>
      </p:pic>
    </p:spTree>
    <p:extLst>
      <p:ext uri="{BB962C8B-B14F-4D97-AF65-F5344CB8AC3E}">
        <p14:creationId xmlns:p14="http://schemas.microsoft.com/office/powerpoint/2010/main" val="103444975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2F3AFC-4A9A-425A-9F59-A773885AAAB5}"/>
              </a:ext>
            </a:extLst>
          </p:cNvPr>
          <p:cNvSpPr>
            <a:spLocks noGrp="1"/>
          </p:cNvSpPr>
          <p:nvPr>
            <p:ph type="title"/>
          </p:nvPr>
        </p:nvSpPr>
        <p:spPr/>
        <p:txBody>
          <a:bodyPr/>
          <a:lstStyle/>
          <a:p>
            <a:r>
              <a:rPr lang="en-US" dirty="0"/>
              <a:t>Interval-based Bounds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1367485-D47D-416E-B1A4-F1A9363CFC12}"/>
                  </a:ext>
                </a:extLst>
              </p:cNvPr>
              <p:cNvSpPr>
                <a:spLocks noGrp="1"/>
              </p:cNvSpPr>
              <p:nvPr>
                <p:ph idx="1"/>
              </p:nvPr>
            </p:nvSpPr>
            <p:spPr>
              <a:xfrm>
                <a:off x="457200" y="1295400"/>
                <a:ext cx="8229600" cy="5479110"/>
              </a:xfrm>
            </p:spPr>
            <p:txBody>
              <a:bodyPr>
                <a:normAutofit fontScale="70000" lnSpcReduction="20000"/>
              </a:bodyPr>
              <a:lstStyle/>
              <a:p>
                <a:r>
                  <a:rPr lang="en-US" sz="3100" dirty="0"/>
                  <a:t>We can formulate optimization considering </a:t>
                </a:r>
                <a:r>
                  <a:rPr lang="en-US" sz="3100" dirty="0">
                    <a:solidFill>
                      <a:srgbClr val="FF0000"/>
                    </a:solidFill>
                  </a:rPr>
                  <a:t>only bound constraints</a:t>
                </a:r>
                <a:r>
                  <a:rPr lang="en-US" sz="3100" dirty="0"/>
                  <a:t>. We propagate interval bounds to the second-to-last layer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sub>
                    </m:sSub>
                  </m:oMath>
                </a14:m>
                <a:r>
                  <a:rPr lang="en-US" sz="3100" dirty="0"/>
                  <a:t>, and then solve the minimization problem at the last linear layer:</a:t>
                </a:r>
              </a:p>
              <a:p>
                <a:pPr lvl="1"/>
                <a14:m>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min</m:t>
                            </m:r>
                          </m:e>
                          <m:lim>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i="1">
                                    <a:latin typeface="Cambria Math" panose="02040503050406030204" pitchFamily="18" charset="0"/>
                                  </a:rPr>
                                  <m:t>𝑑</m:t>
                                </m:r>
                              </m:sub>
                            </m:sSub>
                            <m:r>
                              <a:rPr lang="en-US" b="0" i="1" smtClean="0">
                                <a:latin typeface="Cambria Math" panose="02040503050406030204" pitchFamily="18" charset="0"/>
                              </a:rPr>
                              <m:t> </m:t>
                            </m:r>
                          </m:lim>
                        </m:limLow>
                      </m:fName>
                      <m:e>
                        <m:sSup>
                          <m:sSupPr>
                            <m:ctrlPr>
                              <a:rPr lang="en-US" b="0" i="1" smtClean="0">
                                <a:latin typeface="Cambria Math" panose="02040503050406030204" pitchFamily="18" charset="0"/>
                              </a:rPr>
                            </m:ctrlPr>
                          </m:sSupPr>
                          <m:e>
                            <m:r>
                              <a:rPr lang="en-US" b="0" i="1" smtClean="0">
                                <a:latin typeface="Cambria Math" panose="02040503050406030204" pitchFamily="18" charset="0"/>
                              </a:rPr>
                              <m:t>𝑐</m:t>
                            </m:r>
                          </m:e>
                          <m:sup>
                            <m:r>
                              <a:rPr lang="en-US" b="0" i="1" smtClean="0">
                                <a:latin typeface="Cambria Math" panose="02040503050406030204" pitchFamily="18" charset="0"/>
                              </a:rPr>
                              <m:t>𝑇</m:t>
                            </m:r>
                          </m:sup>
                        </m:sSup>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𝑑</m:t>
                                </m:r>
                              </m:sub>
                            </m:sSub>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𝑑</m:t>
                                </m:r>
                              </m:sub>
                            </m:sSub>
                          </m:e>
                        </m:d>
                        <m:r>
                          <a:rPr lang="en-US" b="0" i="1" smtClean="0">
                            <a:latin typeface="Cambria Math" panose="02040503050406030204" pitchFamily="18" charset="0"/>
                          </a:rPr>
                          <m:t>=</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𝑐</m:t>
                            </m:r>
                          </m:e>
                          <m:sup>
                            <m:r>
                              <a:rPr lang="en-US" i="1">
                                <a:latin typeface="Cambria Math" panose="02040503050406030204" pitchFamily="18" charset="0"/>
                              </a:rPr>
                              <m:t>𝑇</m:t>
                            </m:r>
                          </m:sup>
                        </m:sSup>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𝑑</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sub>
                        </m:sSub>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𝑐</m:t>
                            </m:r>
                          </m:e>
                          <m:sup>
                            <m:r>
                              <a:rPr lang="en-US" i="1">
                                <a:latin typeface="Cambria Math" panose="02040503050406030204" pitchFamily="18" charset="0"/>
                              </a:rPr>
                              <m:t>𝑇</m:t>
                            </m:r>
                          </m:sup>
                        </m:sSup>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𝑑</m:t>
                            </m:r>
                          </m:sub>
                        </m:sSub>
                      </m:e>
                    </m:func>
                  </m:oMath>
                </a14:m>
                <a:r>
                  <a:rPr lang="en-US" dirty="0"/>
                  <a:t> </a:t>
                </a:r>
                <a:r>
                  <a:rPr lang="en-US" dirty="0" err="1"/>
                  <a:t>s.t.</a:t>
                </a:r>
                <a:r>
                  <a:rPr lang="en-US" dirty="0"/>
                  <a:t> </a:t>
                </a:r>
              </a:p>
              <a:p>
                <a:pPr lvl="1"/>
                <a14:m>
                  <m:oMath xmlns:m="http://schemas.openxmlformats.org/officeDocument/2006/math">
                    <m:r>
                      <a:rPr lang="en-US" i="1">
                        <a:latin typeface="Cambria Math" panose="02040503050406030204" pitchFamily="18" charset="0"/>
                      </a:rPr>
                      <m:t>𝑙</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sub>
                    </m:sSub>
                    <m:r>
                      <a:rPr lang="en-US" i="1">
                        <a:latin typeface="Cambria Math" panose="02040503050406030204" pitchFamily="18" charset="0"/>
                      </a:rPr>
                      <m:t>≤</m:t>
                    </m:r>
                    <m:r>
                      <a:rPr lang="en-US" i="1">
                        <a:latin typeface="Cambria Math" panose="02040503050406030204" pitchFamily="18" charset="0"/>
                      </a:rPr>
                      <m:t>𝑢</m:t>
                    </m:r>
                  </m:oMath>
                </a14:m>
                <a:endParaRPr lang="en-US" dirty="0"/>
              </a:p>
              <a:p>
                <a:r>
                  <a:rPr lang="en-US" dirty="0"/>
                  <a:t>Since the minimization problem is to find the lower bound, the solution is to choose </a:t>
                </a:r>
                <a14:m>
                  <m:oMath xmlns:m="http://schemas.openxmlformats.org/officeDocument/2006/math">
                    <m:sSub>
                      <m:sSubPr>
                        <m:ctrlPr>
                          <a:rPr lang="en-US" b="0" i="1" smtClean="0">
                            <a:latin typeface="Cambria Math" panose="02040503050406030204" pitchFamily="18" charset="0"/>
                          </a:rPr>
                        </m:ctrlPr>
                      </m:sSubPr>
                      <m:e>
                        <m:d>
                          <m:dPr>
                            <m:ctrlPr>
                              <a:rPr lang="en-US" b="0" i="1" smtClean="0">
                                <a:latin typeface="Cambria Math" panose="02040503050406030204" pitchFamily="18" charset="0"/>
                              </a:rPr>
                            </m:ctrlPr>
                          </m:dPr>
                          <m:e>
                            <m:sSub>
                              <m:sSubPr>
                                <m:ctrlPr>
                                  <a:rPr lang="en-US" i="1" smtClean="0">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sub>
                            </m:sSub>
                          </m:e>
                        </m:d>
                      </m:e>
                      <m:sub>
                        <m:r>
                          <a:rPr lang="en-US" b="0" i="1" smtClean="0">
                            <a:latin typeface="Cambria Math" panose="02040503050406030204" pitchFamily="18" charset="0"/>
                          </a:rPr>
                          <m:t>𝑗</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𝑗</m:t>
                        </m:r>
                      </m:sub>
                    </m:sSub>
                  </m:oMath>
                </a14:m>
                <a:r>
                  <a:rPr lang="en-US" dirty="0"/>
                  <a:t> if </a:t>
                </a:r>
                <a14:m>
                  <m:oMath xmlns:m="http://schemas.openxmlformats.org/officeDocument/2006/math">
                    <m:sSub>
                      <m:sSubPr>
                        <m:ctrlPr>
                          <a:rPr lang="en-US" b="0" i="1" smtClean="0">
                            <a:latin typeface="Cambria Math" panose="02040503050406030204" pitchFamily="18" charset="0"/>
                          </a:rPr>
                        </m:ctrlPr>
                      </m:sSubPr>
                      <m:e>
                        <m:d>
                          <m:dPr>
                            <m:ctrlPr>
                              <a:rPr lang="en-US" b="0" i="1" smtClean="0">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𝑐</m:t>
                                </m:r>
                              </m:e>
                              <m:sup>
                                <m:r>
                                  <a:rPr lang="en-US" i="1">
                                    <a:latin typeface="Cambria Math" panose="02040503050406030204" pitchFamily="18" charset="0"/>
                                  </a:rPr>
                                  <m:t>𝑇</m:t>
                                </m:r>
                              </m:sup>
                            </m:sSup>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𝑑</m:t>
                                </m:r>
                              </m:sub>
                            </m:sSub>
                          </m:e>
                        </m:d>
                      </m:e>
                      <m:sub>
                        <m:r>
                          <a:rPr lang="en-US" b="0" i="1" smtClean="0">
                            <a:latin typeface="Cambria Math" panose="02040503050406030204" pitchFamily="18" charset="0"/>
                          </a:rPr>
                          <m:t>𝑗</m:t>
                        </m:r>
                      </m:sub>
                    </m:sSub>
                    <m:r>
                      <a:rPr lang="en-US" b="0" i="1" smtClean="0">
                        <a:latin typeface="Cambria Math" panose="02040503050406030204" pitchFamily="18" charset="0"/>
                      </a:rPr>
                      <m:t>&gt;0</m:t>
                    </m:r>
                  </m:oMath>
                </a14:m>
                <a:r>
                  <a:rPr lang="en-US" dirty="0"/>
                  <a:t>, and </a:t>
                </a:r>
                <a14:m>
                  <m:oMath xmlns:m="http://schemas.openxmlformats.org/officeDocument/2006/math">
                    <m:sSub>
                      <m:sSubPr>
                        <m:ctrlPr>
                          <a:rPr lang="en-US" i="1">
                            <a:latin typeface="Cambria Math" panose="02040503050406030204" pitchFamily="18" charset="0"/>
                          </a:rPr>
                        </m:ctrlPr>
                      </m:sSub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sub>
                            </m:sSub>
                          </m:e>
                        </m:d>
                      </m:e>
                      <m:sub>
                        <m:r>
                          <a:rPr lang="en-US" i="1">
                            <a:latin typeface="Cambria Math" panose="02040503050406030204" pitchFamily="18" charset="0"/>
                          </a:rPr>
                          <m:t>𝑗</m:t>
                        </m:r>
                      </m:sub>
                    </m:sSub>
                    <m:r>
                      <a:rPr lang="en-US" i="1">
                        <a:latin typeface="Cambria Math" panose="02040503050406030204" pitchFamily="18" charset="0"/>
                      </a:rPr>
                      <m:t>=</m:t>
                    </m:r>
                    <m:sSub>
                      <m:sSubPr>
                        <m:ctrlPr>
                          <a:rPr lang="en-US" b="0" i="1" smtClean="0">
                            <a:latin typeface="Cambria Math" panose="02040503050406030204" pitchFamily="18" charset="0"/>
                          </a:rPr>
                        </m:ctrlPr>
                      </m:sSubPr>
                      <m:e>
                        <m:r>
                          <a:rPr lang="en-US" i="1" smtClean="0">
                            <a:latin typeface="Cambria Math" panose="02040503050406030204" pitchFamily="18" charset="0"/>
                          </a:rPr>
                          <m:t>𝑢</m:t>
                        </m:r>
                      </m:e>
                      <m:sub>
                        <m:r>
                          <a:rPr lang="en-US" b="0" i="1" smtClean="0">
                            <a:latin typeface="Cambria Math" panose="02040503050406030204" pitchFamily="18" charset="0"/>
                          </a:rPr>
                          <m:t>𝑗</m:t>
                        </m:r>
                      </m:sub>
                    </m:sSub>
                  </m:oMath>
                </a14:m>
                <a:r>
                  <a:rPr lang="en-US" dirty="0"/>
                  <a:t> otherwise. This results in the analytical solution for the optimal objective:</a:t>
                </a:r>
              </a:p>
              <a:p>
                <a:pPr lvl="1"/>
                <a14:m>
                  <m:oMath xmlns:m="http://schemas.openxmlformats.org/officeDocument/2006/math">
                    <m:func>
                      <m:funcPr>
                        <m:ctrlPr>
                          <a:rPr lang="en-US" b="0" i="1" smtClean="0">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min</m:t>
                            </m:r>
                          </m:e>
                          <m:lim>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sub>
                            </m:sSub>
                            <m:r>
                              <a:rPr lang="en-US" i="1">
                                <a:latin typeface="Cambria Math" panose="02040503050406030204" pitchFamily="18" charset="0"/>
                              </a:rPr>
                              <m:t> </m:t>
                            </m:r>
                          </m:lim>
                        </m:limLow>
                      </m:fName>
                      <m:e>
                        <m:sSup>
                          <m:sSupPr>
                            <m:ctrlPr>
                              <a:rPr lang="en-US" i="1">
                                <a:latin typeface="Cambria Math" panose="02040503050406030204" pitchFamily="18" charset="0"/>
                              </a:rPr>
                            </m:ctrlPr>
                          </m:sSupPr>
                          <m:e>
                            <m:r>
                              <a:rPr lang="en-US" i="1">
                                <a:latin typeface="Cambria Math" panose="02040503050406030204" pitchFamily="18" charset="0"/>
                              </a:rPr>
                              <m:t>𝑐</m:t>
                            </m:r>
                          </m:e>
                          <m:sup>
                            <m:r>
                              <a:rPr lang="en-US" i="1">
                                <a:latin typeface="Cambria Math" panose="02040503050406030204" pitchFamily="18" charset="0"/>
                              </a:rPr>
                              <m:t>𝑇</m:t>
                            </m:r>
                          </m:sup>
                        </m:sSup>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𝑑</m:t>
                                </m:r>
                              </m:sub>
                            </m:sSub>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𝑑</m:t>
                                </m:r>
                              </m:sub>
                            </m:sSub>
                          </m:e>
                        </m:d>
                      </m:e>
                    </m:func>
                    <m:r>
                      <a:rPr lang="en-US" b="0" i="1" smtClean="0">
                        <a:latin typeface="Cambria Math" panose="02040503050406030204" pitchFamily="18" charset="0"/>
                      </a:rPr>
                      <m:t>=</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𝑐</m:t>
                                </m:r>
                              </m:e>
                              <m:sup>
                                <m:r>
                                  <a:rPr lang="en-US" i="1">
                                    <a:latin typeface="Cambria Math" panose="02040503050406030204" pitchFamily="18" charset="0"/>
                                  </a:rPr>
                                  <m:t>𝑇</m:t>
                                </m:r>
                              </m:sup>
                            </m:sSup>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𝑑</m:t>
                                </m:r>
                              </m:sub>
                            </m:sSub>
                          </m:e>
                        </m:d>
                      </m:e>
                      <m:sub>
                        <m:r>
                          <a:rPr lang="en-US" i="1">
                            <a:latin typeface="Cambria Math" panose="02040503050406030204" pitchFamily="18" charset="0"/>
                          </a:rPr>
                          <m:t>+</m:t>
                        </m:r>
                      </m:sub>
                    </m:sSub>
                    <m:r>
                      <a:rPr lang="en-US" i="1">
                        <a:latin typeface="Cambria Math" panose="02040503050406030204" pitchFamily="18" charset="0"/>
                      </a:rPr>
                      <m:t>𝑙</m:t>
                    </m:r>
                    <m:r>
                      <a:rPr lang="en-US" i="1">
                        <a:latin typeface="Cambria Math" panose="02040503050406030204" pitchFamily="18" charset="0"/>
                      </a:rPr>
                      <m:t>+</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𝑐</m:t>
                                </m:r>
                              </m:e>
                              <m:sup>
                                <m:r>
                                  <a:rPr lang="en-US" i="1">
                                    <a:latin typeface="Cambria Math" panose="02040503050406030204" pitchFamily="18" charset="0"/>
                                  </a:rPr>
                                  <m:t>𝑇</m:t>
                                </m:r>
                              </m:sup>
                            </m:sSup>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𝑑</m:t>
                                </m:r>
                              </m:sub>
                            </m:sSub>
                          </m:e>
                        </m:d>
                      </m:e>
                      <m:sub>
                        <m:r>
                          <a:rPr lang="en-US" b="0" i="1" smtClean="0">
                            <a:latin typeface="Cambria Math" panose="02040503050406030204" pitchFamily="18" charset="0"/>
                          </a:rPr>
                          <m:t>−</m:t>
                        </m:r>
                      </m:sub>
                    </m:sSub>
                    <m:r>
                      <a:rPr lang="en-US" b="0" i="1" smtClean="0">
                        <a:latin typeface="Cambria Math" panose="02040503050406030204" pitchFamily="18" charset="0"/>
                      </a:rPr>
                      <m:t>𝑢</m:t>
                    </m:r>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𝑐</m:t>
                        </m:r>
                      </m:e>
                      <m:sup>
                        <m:r>
                          <a:rPr lang="en-US" i="1">
                            <a:latin typeface="Cambria Math" panose="02040503050406030204" pitchFamily="18" charset="0"/>
                          </a:rPr>
                          <m:t>𝑇</m:t>
                        </m:r>
                      </m:sup>
                    </m:sSup>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𝑑</m:t>
                        </m:r>
                      </m:sub>
                    </m:sSub>
                  </m:oMath>
                </a14:m>
                <a:endParaRPr lang="en-US" dirty="0"/>
              </a:p>
              <a:p>
                <a:r>
                  <a:rPr lang="en-US" dirty="0"/>
                  <a:t>These bounds are even more pessimistic than bounds obtained by convex relaxation. There is no single input (even with relaxed activations) that creates these bounds on the logit differences: each individual activation assumes that the previous layer could take on a separate set of values to minimize or maximize just that one activation</a:t>
                </a:r>
              </a:p>
            </p:txBody>
          </p:sp>
        </mc:Choice>
        <mc:Fallback xmlns="">
          <p:sp>
            <p:nvSpPr>
              <p:cNvPr id="3" name="Content Placeholder 2">
                <a:extLst>
                  <a:ext uri="{FF2B5EF4-FFF2-40B4-BE49-F238E27FC236}">
                    <a16:creationId xmlns:a16="http://schemas.microsoft.com/office/drawing/2014/main" id="{21367485-D47D-416E-B1A4-F1A9363CFC12}"/>
                  </a:ext>
                </a:extLst>
              </p:cNvPr>
              <p:cNvSpPr>
                <a:spLocks noGrp="1" noRot="1" noChangeAspect="1" noMove="1" noResize="1" noEditPoints="1" noAdjustHandles="1" noChangeArrowheads="1" noChangeShapeType="1" noTextEdit="1"/>
              </p:cNvSpPr>
              <p:nvPr>
                <p:ph idx="1"/>
              </p:nvPr>
            </p:nvSpPr>
            <p:spPr>
              <a:xfrm>
                <a:off x="457200" y="1295400"/>
                <a:ext cx="8229600" cy="5479110"/>
              </a:xfrm>
              <a:blipFill>
                <a:blip r:embed="rId3"/>
                <a:stretch>
                  <a:fillRect l="-815" t="-1893" r="-163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3390B264-9246-4115-A28E-90456FC7EF25}"/>
              </a:ext>
            </a:extLst>
          </p:cNvPr>
          <p:cNvSpPr>
            <a:spLocks noGrp="1"/>
          </p:cNvSpPr>
          <p:nvPr>
            <p:ph type="sldNum" sz="quarter" idx="12"/>
          </p:nvPr>
        </p:nvSpPr>
        <p:spPr/>
        <p:txBody>
          <a:bodyPr/>
          <a:lstStyle/>
          <a:p>
            <a:pPr>
              <a:defRPr/>
            </a:pPr>
            <a:fld id="{F57F456A-00AF-44E6-8D70-638C0D0130FF}" type="slidenum">
              <a:rPr lang="en-US" altLang="zh-CN" smtClean="0"/>
              <a:pPr>
                <a:defRPr/>
              </a:pPr>
              <a:t>58</a:t>
            </a:fld>
            <a:endParaRPr lang="en-US" altLang="zh-CN"/>
          </a:p>
        </p:txBody>
      </p:sp>
    </p:spTree>
    <p:extLst>
      <p:ext uri="{BB962C8B-B14F-4D97-AF65-F5344CB8AC3E}">
        <p14:creationId xmlns:p14="http://schemas.microsoft.com/office/powerpoint/2010/main" val="250368709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EE044-95F3-46A5-9DBA-2EDDE8B42C8A}"/>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06D4E8E8-0ADC-4CC2-A700-823362CA4728}"/>
              </a:ext>
            </a:extLst>
          </p:cNvPr>
          <p:cNvSpPr>
            <a:spLocks noGrp="1"/>
          </p:cNvSpPr>
          <p:nvPr>
            <p:ph idx="1"/>
          </p:nvPr>
        </p:nvSpPr>
        <p:spPr/>
        <p:txBody>
          <a:bodyPr>
            <a:normAutofit fontScale="92500" lnSpcReduction="10000"/>
          </a:bodyPr>
          <a:lstStyle/>
          <a:p>
            <a:r>
              <a:rPr lang="en-US" dirty="0"/>
              <a:t>Introduction</a:t>
            </a:r>
          </a:p>
          <a:p>
            <a:r>
              <a:rPr lang="en-US" dirty="0"/>
              <a:t>Adversarial examples and verification</a:t>
            </a:r>
          </a:p>
          <a:p>
            <a:pPr lvl="1"/>
            <a:r>
              <a:rPr lang="en-US" dirty="0"/>
              <a:t>Constructing adversarial examples via local search</a:t>
            </a:r>
          </a:p>
          <a:p>
            <a:pPr lvl="2"/>
            <a:r>
              <a:rPr lang="en-US" dirty="0"/>
              <a:t>Physically-realizable attacks</a:t>
            </a:r>
          </a:p>
          <a:p>
            <a:pPr lvl="1"/>
            <a:r>
              <a:rPr lang="en-US" dirty="0"/>
              <a:t>Formal verification via combinatorial optimization</a:t>
            </a:r>
          </a:p>
          <a:p>
            <a:pPr lvl="1"/>
            <a:r>
              <a:rPr lang="en-US" dirty="0"/>
              <a:t>Formal verification via convex relaxations</a:t>
            </a:r>
          </a:p>
          <a:p>
            <a:r>
              <a:rPr lang="en-US" dirty="0">
                <a:solidFill>
                  <a:srgbClr val="FF0000"/>
                </a:solidFill>
              </a:rPr>
              <a:t>Training </a:t>
            </a:r>
            <a:r>
              <a:rPr lang="en-US" dirty="0" err="1">
                <a:solidFill>
                  <a:srgbClr val="FF0000"/>
                </a:solidFill>
              </a:rPr>
              <a:t>adversarially</a:t>
            </a:r>
            <a:r>
              <a:rPr lang="en-US" dirty="0">
                <a:solidFill>
                  <a:srgbClr val="FF0000"/>
                </a:solidFill>
              </a:rPr>
              <a:t> robust models</a:t>
            </a:r>
          </a:p>
          <a:p>
            <a:pPr lvl="1"/>
            <a:r>
              <a:rPr lang="en-US" dirty="0"/>
              <a:t>Adversarial training</a:t>
            </a:r>
          </a:p>
          <a:p>
            <a:pPr lvl="1"/>
            <a:r>
              <a:rPr lang="en-US" dirty="0"/>
              <a:t>Robust optimization with convex  relaxations</a:t>
            </a:r>
          </a:p>
          <a:p>
            <a:r>
              <a:rPr lang="en-US" dirty="0"/>
              <a:t>Adversarial robustness beyond security</a:t>
            </a:r>
            <a:endParaRPr lang="en-SE" dirty="0"/>
          </a:p>
        </p:txBody>
      </p:sp>
      <p:sp>
        <p:nvSpPr>
          <p:cNvPr id="4" name="Slide Number Placeholder 3">
            <a:extLst>
              <a:ext uri="{FF2B5EF4-FFF2-40B4-BE49-F238E27FC236}">
                <a16:creationId xmlns:a16="http://schemas.microsoft.com/office/drawing/2014/main" id="{7E5CB527-D76D-4CDE-BD14-0E9E71E1754D}"/>
              </a:ext>
            </a:extLst>
          </p:cNvPr>
          <p:cNvSpPr>
            <a:spLocks noGrp="1"/>
          </p:cNvSpPr>
          <p:nvPr>
            <p:ph type="sldNum" sz="quarter" idx="12"/>
          </p:nvPr>
        </p:nvSpPr>
        <p:spPr/>
        <p:txBody>
          <a:bodyPr/>
          <a:lstStyle/>
          <a:p>
            <a:pPr>
              <a:defRPr/>
            </a:pPr>
            <a:fld id="{F57F456A-00AF-44E6-8D70-638C0D0130FF}" type="slidenum">
              <a:rPr lang="en-US" altLang="zh-CN" smtClean="0"/>
              <a:pPr>
                <a:defRPr/>
              </a:pPr>
              <a:t>59</a:t>
            </a:fld>
            <a:endParaRPr lang="en-US" altLang="zh-CN"/>
          </a:p>
        </p:txBody>
      </p:sp>
    </p:spTree>
    <p:extLst>
      <p:ext uri="{BB962C8B-B14F-4D97-AF65-F5344CB8AC3E}">
        <p14:creationId xmlns:p14="http://schemas.microsoft.com/office/powerpoint/2010/main" val="3920755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C8635B-88C3-486D-8E7F-540C2EC4EE91}"/>
              </a:ext>
            </a:extLst>
          </p:cNvPr>
          <p:cNvSpPr>
            <a:spLocks noGrp="1"/>
          </p:cNvSpPr>
          <p:nvPr>
            <p:ph type="title"/>
          </p:nvPr>
        </p:nvSpPr>
        <p:spPr/>
        <p:txBody>
          <a:bodyPr/>
          <a:lstStyle/>
          <a:p>
            <a:r>
              <a:rPr lang="en-US" dirty="0"/>
              <a:t>Training Time Attack vs. Inference Time Attack</a:t>
            </a:r>
            <a:endParaRPr lang="en-SE" dirty="0"/>
          </a:p>
        </p:txBody>
      </p:sp>
      <p:sp>
        <p:nvSpPr>
          <p:cNvPr id="3" name="Content Placeholder 2">
            <a:extLst>
              <a:ext uri="{FF2B5EF4-FFF2-40B4-BE49-F238E27FC236}">
                <a16:creationId xmlns:a16="http://schemas.microsoft.com/office/drawing/2014/main" id="{B5F5758D-FE3E-4C11-8B88-AEC06236159A}"/>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5061B0C6-D1AF-4F29-956F-BAD2AEA3383A}"/>
              </a:ext>
            </a:extLst>
          </p:cNvPr>
          <p:cNvSpPr>
            <a:spLocks noGrp="1"/>
          </p:cNvSpPr>
          <p:nvPr>
            <p:ph type="sldNum" sz="quarter" idx="12"/>
          </p:nvPr>
        </p:nvSpPr>
        <p:spPr/>
        <p:txBody>
          <a:bodyPr/>
          <a:lstStyle/>
          <a:p>
            <a:pPr>
              <a:defRPr/>
            </a:pPr>
            <a:fld id="{F57F456A-00AF-44E6-8D70-638C0D0130FF}" type="slidenum">
              <a:rPr lang="en-US" altLang="zh-CN" smtClean="0"/>
              <a:pPr>
                <a:defRPr/>
              </a:pPr>
              <a:t>6</a:t>
            </a:fld>
            <a:endParaRPr lang="en-US" altLang="zh-CN"/>
          </a:p>
        </p:txBody>
      </p:sp>
      <p:pic>
        <p:nvPicPr>
          <p:cNvPr id="6" name="Picture 5">
            <a:extLst>
              <a:ext uri="{FF2B5EF4-FFF2-40B4-BE49-F238E27FC236}">
                <a16:creationId xmlns:a16="http://schemas.microsoft.com/office/drawing/2014/main" id="{1AED6DBF-959D-40BD-A9F9-0382D1402152}"/>
              </a:ext>
            </a:extLst>
          </p:cNvPr>
          <p:cNvPicPr>
            <a:picLocks noChangeAspect="1"/>
          </p:cNvPicPr>
          <p:nvPr/>
        </p:nvPicPr>
        <p:blipFill>
          <a:blip r:embed="rId2"/>
          <a:stretch>
            <a:fillRect/>
          </a:stretch>
        </p:blipFill>
        <p:spPr>
          <a:xfrm>
            <a:off x="205833" y="2204864"/>
            <a:ext cx="8732334" cy="2016224"/>
          </a:xfrm>
          <a:prstGeom prst="rect">
            <a:avLst/>
          </a:prstGeom>
        </p:spPr>
      </p:pic>
    </p:spTree>
    <p:extLst>
      <p:ext uri="{BB962C8B-B14F-4D97-AF65-F5344CB8AC3E}">
        <p14:creationId xmlns:p14="http://schemas.microsoft.com/office/powerpoint/2010/main" val="165672500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D6AC0B-4617-499E-BD04-AC0DD03844B2}"/>
              </a:ext>
            </a:extLst>
          </p:cNvPr>
          <p:cNvSpPr>
            <a:spLocks noGrp="1"/>
          </p:cNvSpPr>
          <p:nvPr>
            <p:ph type="title"/>
          </p:nvPr>
        </p:nvSpPr>
        <p:spPr>
          <a:xfrm>
            <a:off x="457200" y="83490"/>
            <a:ext cx="8229600" cy="868362"/>
          </a:xfrm>
        </p:spPr>
        <p:txBody>
          <a:bodyPr/>
          <a:lstStyle/>
          <a:p>
            <a:r>
              <a:rPr lang="en-US" sz="3200" dirty="0"/>
              <a:t>Adversarial Training w. Outer Minimization</a:t>
            </a:r>
            <a:endParaRPr lang="en-SE" sz="3200" dirty="0"/>
          </a:p>
        </p:txBody>
      </p:sp>
      <p:sp>
        <p:nvSpPr>
          <p:cNvPr id="3" name="Content Placeholder 2">
            <a:extLst>
              <a:ext uri="{FF2B5EF4-FFF2-40B4-BE49-F238E27FC236}">
                <a16:creationId xmlns:a16="http://schemas.microsoft.com/office/drawing/2014/main" id="{0AEFF594-DB97-4851-99C7-6B51BB4838F0}"/>
              </a:ext>
            </a:extLst>
          </p:cNvPr>
          <p:cNvSpPr>
            <a:spLocks noGrp="1"/>
          </p:cNvSpPr>
          <p:nvPr>
            <p:ph idx="1"/>
          </p:nvPr>
        </p:nvSpPr>
        <p:spPr>
          <a:xfrm>
            <a:off x="457200" y="5301208"/>
            <a:ext cx="8229600" cy="1099592"/>
          </a:xfrm>
        </p:spPr>
        <p:txBody>
          <a:bodyPr>
            <a:normAutofit/>
          </a:bodyPr>
          <a:lstStyle/>
          <a:p>
            <a:endParaRPr lang="en-SE" dirty="0"/>
          </a:p>
        </p:txBody>
      </p:sp>
      <p:sp>
        <p:nvSpPr>
          <p:cNvPr id="4" name="Slide Number Placeholder 3">
            <a:extLst>
              <a:ext uri="{FF2B5EF4-FFF2-40B4-BE49-F238E27FC236}">
                <a16:creationId xmlns:a16="http://schemas.microsoft.com/office/drawing/2014/main" id="{2A08B8A6-5305-4FC9-8448-3DDA787F380A}"/>
              </a:ext>
            </a:extLst>
          </p:cNvPr>
          <p:cNvSpPr>
            <a:spLocks noGrp="1"/>
          </p:cNvSpPr>
          <p:nvPr>
            <p:ph type="sldNum" sz="quarter" idx="12"/>
          </p:nvPr>
        </p:nvSpPr>
        <p:spPr/>
        <p:txBody>
          <a:bodyPr/>
          <a:lstStyle/>
          <a:p>
            <a:pPr>
              <a:defRPr/>
            </a:pPr>
            <a:fld id="{F57F456A-00AF-44E6-8D70-638C0D0130FF}" type="slidenum">
              <a:rPr lang="en-US" altLang="zh-CN" smtClean="0"/>
              <a:pPr>
                <a:defRPr/>
              </a:pPr>
              <a:t>60</a:t>
            </a:fld>
            <a:endParaRPr lang="en-US" altLang="zh-CN"/>
          </a:p>
        </p:txBody>
      </p:sp>
      <p:pic>
        <p:nvPicPr>
          <p:cNvPr id="6" name="Picture 5">
            <a:extLst>
              <a:ext uri="{FF2B5EF4-FFF2-40B4-BE49-F238E27FC236}">
                <a16:creationId xmlns:a16="http://schemas.microsoft.com/office/drawing/2014/main" id="{98681F70-380E-405D-8054-29BF70CC880C}"/>
              </a:ext>
            </a:extLst>
          </p:cNvPr>
          <p:cNvPicPr>
            <a:picLocks noChangeAspect="1"/>
          </p:cNvPicPr>
          <p:nvPr/>
        </p:nvPicPr>
        <p:blipFill>
          <a:blip r:embed="rId2"/>
          <a:stretch>
            <a:fillRect/>
          </a:stretch>
        </p:blipFill>
        <p:spPr>
          <a:xfrm>
            <a:off x="801071" y="811646"/>
            <a:ext cx="7541858" cy="3118121"/>
          </a:xfrm>
          <a:prstGeom prst="rect">
            <a:avLst/>
          </a:prstGeom>
        </p:spPr>
      </p:pic>
      <p:pic>
        <p:nvPicPr>
          <p:cNvPr id="7" name="Picture 6">
            <a:extLst>
              <a:ext uri="{FF2B5EF4-FFF2-40B4-BE49-F238E27FC236}">
                <a16:creationId xmlns:a16="http://schemas.microsoft.com/office/drawing/2014/main" id="{17B17430-5D36-41DA-97D1-905359B442E1}"/>
              </a:ext>
            </a:extLst>
          </p:cNvPr>
          <p:cNvPicPr>
            <a:picLocks noChangeAspect="1"/>
          </p:cNvPicPr>
          <p:nvPr/>
        </p:nvPicPr>
        <p:blipFill>
          <a:blip r:embed="rId3"/>
          <a:stretch>
            <a:fillRect/>
          </a:stretch>
        </p:blipFill>
        <p:spPr>
          <a:xfrm>
            <a:off x="686488" y="3982696"/>
            <a:ext cx="6322640" cy="2833995"/>
          </a:xfrm>
          <a:prstGeom prst="rect">
            <a:avLst/>
          </a:prstGeom>
        </p:spPr>
      </p:pic>
      <p:sp>
        <p:nvSpPr>
          <p:cNvPr id="8" name="TextBox 7">
            <a:extLst>
              <a:ext uri="{FF2B5EF4-FFF2-40B4-BE49-F238E27FC236}">
                <a16:creationId xmlns:a16="http://schemas.microsoft.com/office/drawing/2014/main" id="{4286C645-F833-4640-BEFA-E3C1507C0459}"/>
              </a:ext>
            </a:extLst>
          </p:cNvPr>
          <p:cNvSpPr txBox="1"/>
          <p:nvPr/>
        </p:nvSpPr>
        <p:spPr>
          <a:xfrm>
            <a:off x="7148131" y="4059002"/>
            <a:ext cx="1919669" cy="2031325"/>
          </a:xfrm>
          <a:prstGeom prst="rect">
            <a:avLst/>
          </a:prstGeom>
          <a:noFill/>
          <a:ln w="12700">
            <a:solidFill>
              <a:schemeClr val="tx1"/>
            </a:solidFill>
          </a:ln>
        </p:spPr>
        <p:txBody>
          <a:bodyPr wrap="square">
            <a:spAutoFit/>
          </a:bodyPr>
          <a:lstStyle/>
          <a:p>
            <a:r>
              <a:rPr lang="en-US" dirty="0"/>
              <a:t>Higher network capacity enables more complex decision boundary and more robust classification</a:t>
            </a:r>
            <a:endParaRPr lang="en-SE" dirty="0"/>
          </a:p>
        </p:txBody>
      </p:sp>
      <p:sp>
        <p:nvSpPr>
          <p:cNvPr id="5" name="TextBox 4">
            <a:extLst>
              <a:ext uri="{FF2B5EF4-FFF2-40B4-BE49-F238E27FC236}">
                <a16:creationId xmlns:a16="http://schemas.microsoft.com/office/drawing/2014/main" id="{8DE15D12-DD79-4FEC-9093-B16C2E68FC07}"/>
              </a:ext>
            </a:extLst>
          </p:cNvPr>
          <p:cNvSpPr txBox="1"/>
          <p:nvPr/>
        </p:nvSpPr>
        <p:spPr>
          <a:xfrm>
            <a:off x="7540332" y="3429000"/>
            <a:ext cx="1095172" cy="369332"/>
          </a:xfrm>
          <a:prstGeom prst="rect">
            <a:avLst/>
          </a:prstGeom>
          <a:noFill/>
        </p:spPr>
        <p:txBody>
          <a:bodyPr wrap="none" rtlCol="0">
            <a:spAutoFit/>
          </a:bodyPr>
          <a:lstStyle/>
          <a:p>
            <a:r>
              <a:rPr lang="en-US" dirty="0"/>
              <a:t>(omitted)</a:t>
            </a:r>
            <a:endParaRPr lang="en-SE" dirty="0"/>
          </a:p>
        </p:txBody>
      </p:sp>
    </p:spTree>
    <p:extLst>
      <p:ext uri="{BB962C8B-B14F-4D97-AF65-F5344CB8AC3E}">
        <p14:creationId xmlns:p14="http://schemas.microsoft.com/office/powerpoint/2010/main" val="111339775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FADBEC-0E06-48EC-9D2F-7706689F9F3C}"/>
              </a:ext>
            </a:extLst>
          </p:cNvPr>
          <p:cNvSpPr>
            <a:spLocks noGrp="1"/>
          </p:cNvSpPr>
          <p:nvPr>
            <p:ph type="title"/>
          </p:nvPr>
        </p:nvSpPr>
        <p:spPr/>
        <p:txBody>
          <a:bodyPr/>
          <a:lstStyle/>
          <a:p>
            <a:r>
              <a:rPr lang="en-US" dirty="0" err="1"/>
              <a:t>Danskin’s</a:t>
            </a:r>
            <a:r>
              <a:rPr lang="en-US" dirty="0"/>
              <a:t> Theorem</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EBC83A6-ACDF-432C-9877-0F0BFF08BFE7}"/>
                  </a:ext>
                </a:extLst>
              </p:cNvPr>
              <p:cNvSpPr>
                <a:spLocks noGrp="1"/>
              </p:cNvSpPr>
              <p:nvPr>
                <p:ph idx="1"/>
              </p:nvPr>
            </p:nvSpPr>
            <p:spPr/>
            <p:txBody>
              <a:bodyPr>
                <a:normAutofit fontScale="92500" lnSpcReduction="10000"/>
              </a:bodyPr>
              <a:lstStyle/>
              <a:p>
                <a:r>
                  <a:rPr lang="en-US" altLang="zh-CN" dirty="0"/>
                  <a:t>H</a:t>
                </a:r>
                <a:r>
                  <a:rPr lang="en-US" dirty="0"/>
                  <a:t>ow to compute the gradient of the objective with the </a:t>
                </a:r>
                <a14:m>
                  <m:oMath xmlns:m="http://schemas.openxmlformats.org/officeDocument/2006/math">
                    <m:r>
                      <m:rPr>
                        <m:sty m:val="p"/>
                      </m:rPr>
                      <a:rPr lang="en-US" i="1" dirty="0" smtClean="0">
                        <a:latin typeface="Cambria Math" panose="02040503050406030204" pitchFamily="18" charset="0"/>
                      </a:rPr>
                      <m:t>max</m:t>
                    </m:r>
                    <m:r>
                      <a:rPr lang="en-SE" i="1" dirty="0" smtClean="0">
                        <a:latin typeface="Cambria Math" panose="02040503050406030204" pitchFamily="18" charset="0"/>
                      </a:rPr>
                      <m:t>⁡</m:t>
                    </m:r>
                  </m:oMath>
                </a14:m>
                <a:r>
                  <a:rPr lang="en-US" dirty="0"/>
                  <a:t> term inside?</a:t>
                </a:r>
                <a:endParaRPr lang="en-SE" dirty="0"/>
              </a:p>
              <a:p>
                <a:r>
                  <a:rPr lang="en-US" dirty="0" err="1"/>
                  <a:t>Danskin’s</a:t>
                </a:r>
                <a:r>
                  <a:rPr lang="en-US" dirty="0"/>
                  <a:t> Theorem: </a:t>
                </a:r>
                <a14:m>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m:t>
                        </m:r>
                      </m:e>
                      <m:sub>
                        <m:r>
                          <a:rPr lang="en-US" b="0" i="1" smtClean="0">
                            <a:latin typeface="Cambria Math" panose="02040503050406030204" pitchFamily="18" charset="0"/>
                          </a:rPr>
                          <m:t>𝜃</m:t>
                        </m:r>
                      </m:sub>
                    </m:sSub>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max</m:t>
                            </m:r>
                          </m:e>
                          <m:lim>
                            <m:r>
                              <a:rPr lang="en-US" b="0" i="1" smtClean="0">
                                <a:latin typeface="Cambria Math" panose="02040503050406030204" pitchFamily="18" charset="0"/>
                              </a:rPr>
                              <m:t>𝛿</m:t>
                            </m:r>
                            <m:r>
                              <a:rPr lang="en-US" b="0" i="1" smtClean="0">
                                <a:latin typeface="Cambria Math" panose="02040503050406030204" pitchFamily="18" charset="0"/>
                              </a:rPr>
                              <m:t>∈</m:t>
                            </m:r>
                            <m:r>
                              <m:rPr>
                                <m:sty m:val="p"/>
                              </m:rPr>
                              <a:rPr lang="en-US" b="0" i="0" smtClean="0">
                                <a:latin typeface="Cambria Math" panose="02040503050406030204" pitchFamily="18" charset="0"/>
                              </a:rPr>
                              <m:t>Δ</m:t>
                            </m:r>
                          </m:lim>
                        </m:limLow>
                      </m:fName>
                      <m:e>
                        <m:r>
                          <m:rPr>
                            <m:sty m:val="p"/>
                          </m:rPr>
                          <a:rPr lang="en-US" b="0" i="0" smtClean="0">
                            <a:latin typeface="Cambria Math" panose="02040503050406030204" pitchFamily="18" charset="0"/>
                          </a:rPr>
                          <m:t>Loss</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𝛿</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𝜃</m:t>
                        </m:r>
                        <m:r>
                          <a:rPr lang="en-US" b="0" i="1" smtClean="0">
                            <a:latin typeface="Cambria Math" panose="02040503050406030204" pitchFamily="18" charset="0"/>
                          </a:rPr>
                          <m:t>)</m:t>
                        </m:r>
                      </m:e>
                    </m:func>
                    <m:r>
                      <a:rPr lang="en-US" b="0" i="1" smtClean="0">
                        <a:latin typeface="Cambria Math" panose="02040503050406030204" pitchFamily="18" charset="0"/>
                      </a:rPr>
                      <m:t>=</m:t>
                    </m:r>
                    <m:sSub>
                      <m:sSubPr>
                        <m:ctrlPr>
                          <a:rPr lang="en-US" i="1">
                            <a:latin typeface="Cambria Math" panose="02040503050406030204" pitchFamily="18" charset="0"/>
                          </a:rPr>
                        </m:ctrlPr>
                      </m:sSubPr>
                      <m:e>
                        <m:r>
                          <m:rPr>
                            <m:sty m:val="p"/>
                          </m:rPr>
                          <a:rPr lang="en-US">
                            <a:latin typeface="Cambria Math" panose="02040503050406030204" pitchFamily="18" charset="0"/>
                          </a:rPr>
                          <m:t>∇</m:t>
                        </m:r>
                      </m:e>
                      <m:sub>
                        <m:r>
                          <a:rPr lang="en-US" i="1">
                            <a:latin typeface="Cambria Math" panose="02040503050406030204" pitchFamily="18" charset="0"/>
                          </a:rPr>
                          <m:t>𝜃</m:t>
                        </m:r>
                      </m:sub>
                    </m:sSub>
                    <m:r>
                      <m:rPr>
                        <m:sty m:val="p"/>
                      </m:rPr>
                      <a:rPr lang="en-US">
                        <a:latin typeface="Cambria Math" panose="02040503050406030204" pitchFamily="18" charset="0"/>
                      </a:rPr>
                      <m:t>Loss</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𝛿</m:t>
                        </m:r>
                      </m:e>
                      <m:sup>
                        <m:r>
                          <a:rPr lang="en-US" i="1">
                            <a:latin typeface="Cambria Math" panose="02040503050406030204" pitchFamily="18" charset="0"/>
                          </a:rPr>
                          <m:t>∗</m:t>
                        </m:r>
                      </m:sup>
                    </m:sSup>
                    <m:r>
                      <a:rPr lang="en-US" i="1">
                        <a:latin typeface="Cambria Math" panose="02040503050406030204" pitchFamily="18" charset="0"/>
                      </a:rPr>
                      <m:t>,</m:t>
                    </m:r>
                    <m:r>
                      <a:rPr lang="en-US" i="1">
                        <a:latin typeface="Cambria Math" panose="02040503050406030204" pitchFamily="18" charset="0"/>
                      </a:rPr>
                      <m:t>𝑦</m:t>
                    </m:r>
                    <m:r>
                      <a:rPr lang="en-US" i="1">
                        <a:latin typeface="Cambria Math" panose="02040503050406030204" pitchFamily="18" charset="0"/>
                      </a:rPr>
                      <m:t>;</m:t>
                    </m:r>
                    <m:r>
                      <a:rPr lang="en-US" i="1">
                        <a:latin typeface="Cambria Math" panose="02040503050406030204" pitchFamily="18" charset="0"/>
                      </a:rPr>
                      <m:t>𝜃</m:t>
                    </m:r>
                    <m:r>
                      <a:rPr lang="en-US" i="1">
                        <a:latin typeface="Cambria Math" panose="02040503050406030204" pitchFamily="18" charset="0"/>
                      </a:rPr>
                      <m:t>)</m:t>
                    </m:r>
                  </m:oMath>
                </a14:m>
                <a:endParaRPr lang="en-US" dirty="0"/>
              </a:p>
              <a:p>
                <a:r>
                  <a:rPr lang="en-US" dirty="0"/>
                  <a:t>where </a:t>
                </a:r>
                <a14:m>
                  <m:oMath xmlns:m="http://schemas.openxmlformats.org/officeDocument/2006/math">
                    <m:func>
                      <m:funcPr>
                        <m:ctrlPr>
                          <a:rPr lang="en-US" b="0" i="1" smtClean="0">
                            <a:latin typeface="Cambria Math" panose="02040503050406030204" pitchFamily="18" charset="0"/>
                          </a:rPr>
                        </m:ctrlPr>
                      </m:funcPr>
                      <m:fName>
                        <m:sSup>
                          <m:sSupPr>
                            <m:ctrlPr>
                              <a:rPr lang="en-US" i="1">
                                <a:latin typeface="Cambria Math" panose="02040503050406030204" pitchFamily="18" charset="0"/>
                              </a:rPr>
                            </m:ctrlPr>
                          </m:sSupPr>
                          <m:e>
                            <m:r>
                              <a:rPr lang="en-US" i="1">
                                <a:latin typeface="Cambria Math" panose="02040503050406030204" pitchFamily="18" charset="0"/>
                              </a:rPr>
                              <m:t>𝛿</m:t>
                            </m:r>
                          </m:e>
                          <m:sup>
                            <m:r>
                              <a:rPr lang="en-US" i="1">
                                <a:latin typeface="Cambria Math" panose="02040503050406030204" pitchFamily="18" charset="0"/>
                              </a:rPr>
                              <m:t>∗</m:t>
                            </m:r>
                          </m:sup>
                        </m:sSup>
                        <m:r>
                          <a:rPr lang="en-US" b="0" i="1" smtClean="0">
                            <a:latin typeface="Cambria Math" panose="02040503050406030204" pitchFamily="18" charset="0"/>
                          </a:rPr>
                          <m:t>=</m:t>
                        </m:r>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max</m:t>
                            </m:r>
                          </m:e>
                          <m:lim>
                            <m:r>
                              <a:rPr lang="en-US" b="0" i="1" smtClean="0">
                                <a:latin typeface="Cambria Math" panose="02040503050406030204" pitchFamily="18" charset="0"/>
                              </a:rPr>
                              <m:t>𝛿</m:t>
                            </m:r>
                            <m:r>
                              <a:rPr lang="en-US" b="0" i="1" smtClean="0">
                                <a:latin typeface="Cambria Math" panose="02040503050406030204" pitchFamily="18" charset="0"/>
                              </a:rPr>
                              <m:t>∈</m:t>
                            </m:r>
                            <m:r>
                              <m:rPr>
                                <m:sty m:val="p"/>
                              </m:rPr>
                              <a:rPr lang="en-US" b="0" i="0" smtClean="0">
                                <a:latin typeface="Cambria Math" panose="02040503050406030204" pitchFamily="18" charset="0"/>
                              </a:rPr>
                              <m:t>Δ</m:t>
                            </m:r>
                          </m:lim>
                        </m:limLow>
                      </m:fName>
                      <m:e>
                        <m:r>
                          <m:rPr>
                            <m:sty m:val="p"/>
                          </m:rPr>
                          <a:rPr lang="en-US" b="0" i="0" smtClean="0">
                            <a:latin typeface="Cambria Math" panose="02040503050406030204" pitchFamily="18" charset="0"/>
                          </a:rPr>
                          <m:t>Loss</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𝛿</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𝜃</m:t>
                        </m:r>
                        <m:r>
                          <a:rPr lang="en-US" b="0" i="1" smtClean="0">
                            <a:latin typeface="Cambria Math" panose="02040503050406030204" pitchFamily="18" charset="0"/>
                          </a:rPr>
                          <m:t>)</m:t>
                        </m:r>
                      </m:e>
                    </m:func>
                  </m:oMath>
                </a14:m>
                <a:endParaRPr lang="en-US" dirty="0"/>
              </a:p>
              <a:p>
                <a:r>
                  <a:rPr lang="en-US" dirty="0"/>
                  <a:t>It means we can optimize through the </a:t>
                </a:r>
                <a14:m>
                  <m:oMath xmlns:m="http://schemas.openxmlformats.org/officeDocument/2006/math">
                    <m:r>
                      <m:rPr>
                        <m:sty m:val="p"/>
                      </m:rPr>
                      <a:rPr lang="en-US" i="1" dirty="0" smtClean="0">
                        <a:latin typeface="Cambria Math" panose="02040503050406030204" pitchFamily="18" charset="0"/>
                      </a:rPr>
                      <m:t>max</m:t>
                    </m:r>
                    <m:r>
                      <a:rPr lang="en-SE" i="1" dirty="0" smtClean="0">
                        <a:latin typeface="Cambria Math" panose="02040503050406030204" pitchFamily="18" charset="0"/>
                      </a:rPr>
                      <m:t>⁡</m:t>
                    </m:r>
                  </m:oMath>
                </a14:m>
                <a:r>
                  <a:rPr lang="en-US" dirty="0"/>
                  <a:t> operator by finding the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𝛿</m:t>
                        </m:r>
                      </m:e>
                      <m:sup>
                        <m:r>
                          <a:rPr lang="en-US" i="1">
                            <a:latin typeface="Cambria Math" panose="02040503050406030204" pitchFamily="18" charset="0"/>
                          </a:rPr>
                          <m:t>∗</m:t>
                        </m:r>
                      </m:sup>
                    </m:sSup>
                  </m:oMath>
                </a14:m>
                <a:r>
                  <a:rPr lang="en-US" dirty="0"/>
                  <a:t> that maximizes the loss function, then taking gradient at the point </a:t>
                </a:r>
                <a14:m>
                  <m:oMath xmlns:m="http://schemas.openxmlformats.org/officeDocument/2006/math">
                    <m:r>
                      <a:rPr lang="en-US" i="1">
                        <a:latin typeface="Cambria Math" panose="02040503050406030204" pitchFamily="18" charset="0"/>
                      </a:rPr>
                      <m:t>𝑥</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𝛿</m:t>
                        </m:r>
                      </m:e>
                      <m:sup>
                        <m:r>
                          <a:rPr lang="en-US" i="1">
                            <a:latin typeface="Cambria Math" panose="02040503050406030204" pitchFamily="18" charset="0"/>
                          </a:rPr>
                          <m:t>∗</m:t>
                        </m:r>
                      </m:sup>
                    </m:sSup>
                  </m:oMath>
                </a14:m>
                <a:endParaRPr lang="en-US" dirty="0"/>
              </a:p>
              <a:p>
                <a:r>
                  <a:rPr lang="en-US" dirty="0"/>
                  <a:t>It only applies when </a:t>
                </a:r>
                <a14:m>
                  <m:oMath xmlns:m="http://schemas.openxmlformats.org/officeDocument/2006/math">
                    <m:r>
                      <m:rPr>
                        <m:sty m:val="p"/>
                      </m:rPr>
                      <a:rPr lang="en-US" i="1" dirty="0" smtClean="0">
                        <a:latin typeface="Cambria Math" panose="02040503050406030204" pitchFamily="18" charset="0"/>
                      </a:rPr>
                      <m:t>max</m:t>
                    </m:r>
                  </m:oMath>
                </a14:m>
                <a:r>
                  <a:rPr lang="en-US" dirty="0"/>
                  <a:t> is performed exactly</a:t>
                </a:r>
                <a:endParaRPr lang="en-SE" dirty="0"/>
              </a:p>
            </p:txBody>
          </p:sp>
        </mc:Choice>
        <mc:Fallback xmlns="">
          <p:sp>
            <p:nvSpPr>
              <p:cNvPr id="3" name="Content Placeholder 2">
                <a:extLst>
                  <a:ext uri="{FF2B5EF4-FFF2-40B4-BE49-F238E27FC236}">
                    <a16:creationId xmlns:a16="http://schemas.microsoft.com/office/drawing/2014/main" id="{7EBC83A6-ACDF-432C-9877-0F0BFF08BFE7}"/>
                  </a:ext>
                </a:extLst>
              </p:cNvPr>
              <p:cNvSpPr>
                <a:spLocks noGrp="1" noRot="1" noChangeAspect="1" noMove="1" noResize="1" noEditPoints="1" noAdjustHandles="1" noChangeArrowheads="1" noChangeShapeType="1" noTextEdit="1"/>
              </p:cNvSpPr>
              <p:nvPr>
                <p:ph idx="1"/>
              </p:nvPr>
            </p:nvSpPr>
            <p:spPr>
              <a:blipFill>
                <a:blip r:embed="rId3"/>
                <a:stretch>
                  <a:fillRect l="-1481" t="-2509" r="-237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967C5DF6-BEA2-41D0-90F7-1BB0BDABA021}"/>
              </a:ext>
            </a:extLst>
          </p:cNvPr>
          <p:cNvSpPr>
            <a:spLocks noGrp="1"/>
          </p:cNvSpPr>
          <p:nvPr>
            <p:ph type="sldNum" sz="quarter" idx="12"/>
          </p:nvPr>
        </p:nvSpPr>
        <p:spPr/>
        <p:txBody>
          <a:bodyPr/>
          <a:lstStyle/>
          <a:p>
            <a:pPr>
              <a:defRPr/>
            </a:pPr>
            <a:fld id="{F57F456A-00AF-44E6-8D70-638C0D0130FF}" type="slidenum">
              <a:rPr lang="en-US" altLang="zh-CN" smtClean="0"/>
              <a:pPr>
                <a:defRPr/>
              </a:pPr>
              <a:t>61</a:t>
            </a:fld>
            <a:endParaRPr lang="en-US" altLang="zh-CN"/>
          </a:p>
        </p:txBody>
      </p:sp>
    </p:spTree>
    <p:extLst>
      <p:ext uri="{BB962C8B-B14F-4D97-AF65-F5344CB8AC3E}">
        <p14:creationId xmlns:p14="http://schemas.microsoft.com/office/powerpoint/2010/main" val="17686334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EA6EA5-88A7-475E-9693-D2B4153F499B}"/>
              </a:ext>
            </a:extLst>
          </p:cNvPr>
          <p:cNvSpPr>
            <a:spLocks noGrp="1"/>
          </p:cNvSpPr>
          <p:nvPr>
            <p:ph type="title"/>
          </p:nvPr>
        </p:nvSpPr>
        <p:spPr/>
        <p:txBody>
          <a:bodyPr/>
          <a:lstStyle/>
          <a:p>
            <a:r>
              <a:rPr lang="en-US" sz="3600" dirty="0"/>
              <a:t>Adversarial Training [Goodfellow et al., 2014]</a:t>
            </a:r>
            <a:endParaRPr lang="en-SE" sz="3600" dirty="0"/>
          </a:p>
        </p:txBody>
      </p:sp>
      <p:sp>
        <p:nvSpPr>
          <p:cNvPr id="4" name="Slide Number Placeholder 3">
            <a:extLst>
              <a:ext uri="{FF2B5EF4-FFF2-40B4-BE49-F238E27FC236}">
                <a16:creationId xmlns:a16="http://schemas.microsoft.com/office/drawing/2014/main" id="{5012B4AE-465A-4B5C-8CCB-984292185ED4}"/>
              </a:ext>
            </a:extLst>
          </p:cNvPr>
          <p:cNvSpPr>
            <a:spLocks noGrp="1"/>
          </p:cNvSpPr>
          <p:nvPr>
            <p:ph type="sldNum" sz="quarter" idx="12"/>
          </p:nvPr>
        </p:nvSpPr>
        <p:spPr/>
        <p:txBody>
          <a:bodyPr/>
          <a:lstStyle/>
          <a:p>
            <a:pPr>
              <a:defRPr/>
            </a:pPr>
            <a:fld id="{F57F456A-00AF-44E6-8D70-638C0D0130FF}" type="slidenum">
              <a:rPr lang="en-US" altLang="zh-CN" smtClean="0"/>
              <a:pPr>
                <a:defRPr/>
              </a:pPr>
              <a:t>62</a:t>
            </a:fld>
            <a:endParaRPr lang="en-US" altLang="zh-CN"/>
          </a:p>
        </p:txBody>
      </p:sp>
      <p:pic>
        <p:nvPicPr>
          <p:cNvPr id="12" name="Picture 11">
            <a:extLst>
              <a:ext uri="{FF2B5EF4-FFF2-40B4-BE49-F238E27FC236}">
                <a16:creationId xmlns:a16="http://schemas.microsoft.com/office/drawing/2014/main" id="{C423AA06-DD77-44AD-9C9C-855FF32661B5}"/>
              </a:ext>
            </a:extLst>
          </p:cNvPr>
          <p:cNvPicPr>
            <a:picLocks noChangeAspect="1"/>
          </p:cNvPicPr>
          <p:nvPr/>
        </p:nvPicPr>
        <p:blipFill>
          <a:blip r:embed="rId3"/>
          <a:stretch>
            <a:fillRect/>
          </a:stretch>
        </p:blipFill>
        <p:spPr>
          <a:xfrm>
            <a:off x="1187624" y="1215008"/>
            <a:ext cx="7270317" cy="3366120"/>
          </a:xfrm>
          <a:prstGeom prst="rect">
            <a:avLst/>
          </a:prstGeom>
        </p:spPr>
      </p:pic>
      <p:sp>
        <p:nvSpPr>
          <p:cNvPr id="13" name="Content Placeholder 2">
            <a:extLst>
              <a:ext uri="{FF2B5EF4-FFF2-40B4-BE49-F238E27FC236}">
                <a16:creationId xmlns:a16="http://schemas.microsoft.com/office/drawing/2014/main" id="{F1814BD0-7118-4143-8D94-3BCEDCB91889}"/>
              </a:ext>
            </a:extLst>
          </p:cNvPr>
          <p:cNvSpPr>
            <a:spLocks noGrp="1"/>
          </p:cNvSpPr>
          <p:nvPr>
            <p:ph idx="1"/>
          </p:nvPr>
        </p:nvSpPr>
        <p:spPr>
          <a:xfrm>
            <a:off x="457200" y="4694147"/>
            <a:ext cx="8229600" cy="2160240"/>
          </a:xfrm>
        </p:spPr>
        <p:txBody>
          <a:bodyPr>
            <a:normAutofit fontScale="70000" lnSpcReduction="20000"/>
          </a:bodyPr>
          <a:lstStyle/>
          <a:p>
            <a:r>
              <a:rPr lang="en-US" dirty="0"/>
              <a:t>In theory, </a:t>
            </a:r>
            <a:r>
              <a:rPr lang="en-US" dirty="0" err="1"/>
              <a:t>Danskin’s</a:t>
            </a:r>
            <a:r>
              <a:rPr lang="en-US" dirty="0"/>
              <a:t> theorem only applies to the case where we are able to compute the maximum exactly. In practice, the quality of the robust gradient descent procedure is tied directly to how well we are able to perform the inner maximization. In other words, the key aspect is incorporate a strong attack into the inner maximization procedure.</a:t>
            </a:r>
          </a:p>
          <a:p>
            <a:endParaRPr lang="en-SE" dirty="0"/>
          </a:p>
        </p:txBody>
      </p:sp>
    </p:spTree>
    <p:extLst>
      <p:ext uri="{BB962C8B-B14F-4D97-AF65-F5344CB8AC3E}">
        <p14:creationId xmlns:p14="http://schemas.microsoft.com/office/powerpoint/2010/main" val="41841435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A1C55F-9314-4CF2-9800-C0AEA49AD59A}"/>
              </a:ext>
            </a:extLst>
          </p:cNvPr>
          <p:cNvSpPr>
            <a:spLocks noGrp="1"/>
          </p:cNvSpPr>
          <p:nvPr>
            <p:ph type="title"/>
          </p:nvPr>
        </p:nvSpPr>
        <p:spPr/>
        <p:txBody>
          <a:bodyPr/>
          <a:lstStyle/>
          <a:p>
            <a:r>
              <a:rPr lang="en-US" dirty="0"/>
              <a:t>Evaluating Robust Models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9A1C1C7-5A20-4E98-86B8-1CF3889609D3}"/>
                  </a:ext>
                </a:extLst>
              </p:cNvPr>
              <p:cNvSpPr>
                <a:spLocks noGrp="1"/>
              </p:cNvSpPr>
              <p:nvPr>
                <p:ph idx="1"/>
              </p:nvPr>
            </p:nvSpPr>
            <p:spPr/>
            <p:txBody>
              <a:bodyPr/>
              <a:lstStyle/>
              <a:p>
                <a:r>
                  <a:rPr lang="en-US" dirty="0"/>
                  <a:t>Our model looks good, but we also need to evaluate against different attacks, PGD attacks run for longer, with random restarts, </a:t>
                </a:r>
                <a:r>
                  <a:rPr lang="en-US" dirty="0" err="1"/>
                  <a:t>etc</a:t>
                </a:r>
                <a:endParaRPr lang="en-US" dirty="0"/>
              </a:p>
              <a:p>
                <a:r>
                  <a:rPr lang="en-US" dirty="0"/>
                  <a:t>Note: it is not very informative to evaluate against a different type of attack, e.g. evaluate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m:t>
                        </m:r>
                      </m:sub>
                    </m:sSub>
                  </m:oMath>
                </a14:m>
                <a:r>
                  <a:rPr lang="en-US" dirty="0"/>
                  <a:t> robust model against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𝑙</m:t>
                        </m:r>
                      </m:e>
                      <m:sub>
                        <m:r>
                          <a:rPr lang="en-US" b="0" i="1" smtClean="0">
                            <a:latin typeface="Cambria Math" panose="02040503050406030204" pitchFamily="18" charset="0"/>
                          </a:rPr>
                          <m:t>1</m:t>
                        </m:r>
                      </m:sub>
                    </m:sSub>
                  </m:oMath>
                </a14:m>
                <a:r>
                  <a:rPr lang="en-US" dirty="0"/>
                  <a:t> or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𝑙</m:t>
                        </m:r>
                      </m:e>
                      <m:sub>
                        <m:r>
                          <a:rPr lang="en-US" b="0" i="1" smtClean="0">
                            <a:latin typeface="Cambria Math" panose="02040503050406030204" pitchFamily="18" charset="0"/>
                          </a:rPr>
                          <m:t>2</m:t>
                        </m:r>
                      </m:sub>
                    </m:sSub>
                  </m:oMath>
                </a14:m>
                <a:r>
                  <a:rPr lang="en-US" dirty="0"/>
                  <a:t> attacks</a:t>
                </a:r>
                <a:endParaRPr lang="en-SE" dirty="0"/>
              </a:p>
            </p:txBody>
          </p:sp>
        </mc:Choice>
        <mc:Fallback xmlns="">
          <p:sp>
            <p:nvSpPr>
              <p:cNvPr id="3" name="Content Placeholder 2">
                <a:extLst>
                  <a:ext uri="{FF2B5EF4-FFF2-40B4-BE49-F238E27FC236}">
                    <a16:creationId xmlns:a16="http://schemas.microsoft.com/office/drawing/2014/main" id="{69A1C1C7-5A20-4E98-86B8-1CF3889609D3}"/>
                  </a:ext>
                </a:extLst>
              </p:cNvPr>
              <p:cNvSpPr>
                <a:spLocks noGrp="1" noRot="1" noChangeAspect="1" noMove="1" noResize="1" noEditPoints="1" noAdjustHandles="1" noChangeArrowheads="1" noChangeShapeType="1" noTextEdit="1"/>
              </p:cNvSpPr>
              <p:nvPr>
                <p:ph idx="1"/>
              </p:nvPr>
            </p:nvSpPr>
            <p:spPr>
              <a:blipFill>
                <a:blip r:embed="rId2"/>
                <a:stretch>
                  <a:fillRect l="-1704" t="-1553" r="-59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52F54698-DF8C-406D-B906-81F21033DB7E}"/>
              </a:ext>
            </a:extLst>
          </p:cNvPr>
          <p:cNvSpPr>
            <a:spLocks noGrp="1"/>
          </p:cNvSpPr>
          <p:nvPr>
            <p:ph type="sldNum" sz="quarter" idx="12"/>
          </p:nvPr>
        </p:nvSpPr>
        <p:spPr/>
        <p:txBody>
          <a:bodyPr/>
          <a:lstStyle/>
          <a:p>
            <a:pPr>
              <a:defRPr/>
            </a:pPr>
            <a:fld id="{F57F456A-00AF-44E6-8D70-638C0D0130FF}" type="slidenum">
              <a:rPr lang="en-US" altLang="zh-CN" smtClean="0"/>
              <a:pPr>
                <a:defRPr/>
              </a:pPr>
              <a:t>63</a:t>
            </a:fld>
            <a:endParaRPr lang="en-US" altLang="zh-CN"/>
          </a:p>
        </p:txBody>
      </p:sp>
    </p:spTree>
    <p:extLst>
      <p:ext uri="{BB962C8B-B14F-4D97-AF65-F5344CB8AC3E}">
        <p14:creationId xmlns:p14="http://schemas.microsoft.com/office/powerpoint/2010/main" val="291072287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0E700B-7EE8-4733-9B73-12336D8D2CAC}"/>
              </a:ext>
            </a:extLst>
          </p:cNvPr>
          <p:cNvSpPr>
            <a:spLocks noGrp="1"/>
          </p:cNvSpPr>
          <p:nvPr>
            <p:ph type="title"/>
          </p:nvPr>
        </p:nvSpPr>
        <p:spPr/>
        <p:txBody>
          <a:bodyPr/>
          <a:lstStyle/>
          <a:p>
            <a:r>
              <a:rPr lang="en-US" dirty="0"/>
              <a:t>What Makes the Models Robust?</a:t>
            </a:r>
            <a:endParaRPr lang="en-SE" dirty="0"/>
          </a:p>
        </p:txBody>
      </p:sp>
      <p:sp>
        <p:nvSpPr>
          <p:cNvPr id="3" name="Content Placeholder 2">
            <a:extLst>
              <a:ext uri="{FF2B5EF4-FFF2-40B4-BE49-F238E27FC236}">
                <a16:creationId xmlns:a16="http://schemas.microsoft.com/office/drawing/2014/main" id="{45EDC52D-481B-4C6F-9258-81FA68B6E258}"/>
              </a:ext>
            </a:extLst>
          </p:cNvPr>
          <p:cNvSpPr>
            <a:spLocks noGrp="1"/>
          </p:cNvSpPr>
          <p:nvPr>
            <p:ph idx="1"/>
          </p:nvPr>
        </p:nvSpPr>
        <p:spPr>
          <a:xfrm>
            <a:off x="457200" y="1295400"/>
            <a:ext cx="8229600" cy="1341512"/>
          </a:xfrm>
        </p:spPr>
        <p:txBody>
          <a:bodyPr>
            <a:normAutofit fontScale="85000" lnSpcReduction="10000"/>
          </a:bodyPr>
          <a:lstStyle/>
          <a:p>
            <a:r>
              <a:rPr lang="en-US" dirty="0"/>
              <a:t>The robust model has a smoother loss surface, making it more difficult for an attacker to change the class label with small gradient steps</a:t>
            </a:r>
            <a:endParaRPr lang="en-SE" dirty="0"/>
          </a:p>
        </p:txBody>
      </p:sp>
      <p:sp>
        <p:nvSpPr>
          <p:cNvPr id="4" name="Slide Number Placeholder 3">
            <a:extLst>
              <a:ext uri="{FF2B5EF4-FFF2-40B4-BE49-F238E27FC236}">
                <a16:creationId xmlns:a16="http://schemas.microsoft.com/office/drawing/2014/main" id="{9CD5AA4D-5788-4E3F-BE78-89E9AF3B10F8}"/>
              </a:ext>
            </a:extLst>
          </p:cNvPr>
          <p:cNvSpPr>
            <a:spLocks noGrp="1"/>
          </p:cNvSpPr>
          <p:nvPr>
            <p:ph type="sldNum" sz="quarter" idx="12"/>
          </p:nvPr>
        </p:nvSpPr>
        <p:spPr/>
        <p:txBody>
          <a:bodyPr/>
          <a:lstStyle/>
          <a:p>
            <a:pPr>
              <a:defRPr/>
            </a:pPr>
            <a:fld id="{F57F456A-00AF-44E6-8D70-638C0D0130FF}" type="slidenum">
              <a:rPr lang="en-US" altLang="zh-CN" smtClean="0"/>
              <a:pPr>
                <a:defRPr/>
              </a:pPr>
              <a:t>64</a:t>
            </a:fld>
            <a:endParaRPr lang="en-US" altLang="zh-CN"/>
          </a:p>
        </p:txBody>
      </p:sp>
      <p:pic>
        <p:nvPicPr>
          <p:cNvPr id="5" name="Picture 4">
            <a:extLst>
              <a:ext uri="{FF2B5EF4-FFF2-40B4-BE49-F238E27FC236}">
                <a16:creationId xmlns:a16="http://schemas.microsoft.com/office/drawing/2014/main" id="{931F70C1-83A8-43B0-BF5E-2002EB9CF96A}"/>
              </a:ext>
            </a:extLst>
          </p:cNvPr>
          <p:cNvPicPr>
            <a:picLocks noChangeAspect="1"/>
          </p:cNvPicPr>
          <p:nvPr/>
        </p:nvPicPr>
        <p:blipFill>
          <a:blip r:embed="rId2"/>
          <a:stretch>
            <a:fillRect/>
          </a:stretch>
        </p:blipFill>
        <p:spPr>
          <a:xfrm>
            <a:off x="187691" y="2492938"/>
            <a:ext cx="3000794" cy="3972479"/>
          </a:xfrm>
          <a:prstGeom prst="rect">
            <a:avLst/>
          </a:prstGeom>
        </p:spPr>
      </p:pic>
      <p:pic>
        <p:nvPicPr>
          <p:cNvPr id="6" name="Picture 5">
            <a:extLst>
              <a:ext uri="{FF2B5EF4-FFF2-40B4-BE49-F238E27FC236}">
                <a16:creationId xmlns:a16="http://schemas.microsoft.com/office/drawing/2014/main" id="{62AEC659-C158-425C-B4C6-E29AC5B945D0}"/>
              </a:ext>
            </a:extLst>
          </p:cNvPr>
          <p:cNvPicPr>
            <a:picLocks noChangeAspect="1"/>
          </p:cNvPicPr>
          <p:nvPr/>
        </p:nvPicPr>
        <p:blipFill>
          <a:blip r:embed="rId3"/>
          <a:stretch>
            <a:fillRect/>
          </a:stretch>
        </p:blipFill>
        <p:spPr>
          <a:xfrm>
            <a:off x="3215801" y="3284984"/>
            <a:ext cx="5851999" cy="3180433"/>
          </a:xfrm>
          <a:prstGeom prst="rect">
            <a:avLst/>
          </a:prstGeom>
        </p:spPr>
      </p:pic>
    </p:spTree>
    <p:extLst>
      <p:ext uri="{BB962C8B-B14F-4D97-AF65-F5344CB8AC3E}">
        <p14:creationId xmlns:p14="http://schemas.microsoft.com/office/powerpoint/2010/main" val="125851384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FC4B47-6057-4E96-A3D6-D0FC01D9CA4A}"/>
              </a:ext>
            </a:extLst>
          </p:cNvPr>
          <p:cNvSpPr>
            <a:spLocks noGrp="1"/>
          </p:cNvSpPr>
          <p:nvPr>
            <p:ph type="title"/>
          </p:nvPr>
        </p:nvSpPr>
        <p:spPr/>
        <p:txBody>
          <a:bodyPr/>
          <a:lstStyle/>
          <a:p>
            <a:r>
              <a:rPr lang="en-US" dirty="0"/>
              <a:t>Loss Surfaces Examples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C254C76-D84C-4ECB-A625-3028A7E81885}"/>
                  </a:ext>
                </a:extLst>
              </p:cNvPr>
              <p:cNvSpPr>
                <a:spLocks noGrp="1"/>
              </p:cNvSpPr>
              <p:nvPr>
                <p:ph idx="1"/>
              </p:nvPr>
            </p:nvSpPr>
            <p:spPr>
              <a:xfrm>
                <a:off x="185354" y="1295400"/>
                <a:ext cx="3624040" cy="5229941"/>
              </a:xfrm>
            </p:spPr>
            <p:txBody>
              <a:bodyPr>
                <a:normAutofit fontScale="62500" lnSpcReduction="20000"/>
              </a:bodyPr>
              <a:lstStyle/>
              <a:p>
                <a:r>
                  <a:rPr lang="en-US" dirty="0"/>
                  <a:t>Upper right fig shows a smooth loss surface with small gradients near the correct label and large distances to other labels, which makes attacks more difficult</a:t>
                </a:r>
              </a:p>
              <a:p>
                <a:r>
                  <a:rPr lang="en-US" dirty="0"/>
                  <a:t>Lower right fig shows a less smooth loss surface and small distances to other labels, which makes attacks easier</a:t>
                </a:r>
              </a:p>
              <a:p>
                <a:r>
                  <a:rPr lang="en-US" dirty="0"/>
                  <a:t>You can also think of them as 2 different directions on the same loss surface, and the attacker’s goal is to find the optimal direction to change input </a:t>
                </a:r>
                <a14:m>
                  <m:oMath xmlns:m="http://schemas.openxmlformats.org/officeDocument/2006/math">
                    <m:r>
                      <a:rPr lang="en-US" b="0" i="1" smtClean="0">
                        <a:latin typeface="Cambria Math" panose="02040503050406030204" pitchFamily="18" charset="0"/>
                      </a:rPr>
                      <m:t>𝑥</m:t>
                    </m:r>
                  </m:oMath>
                </a14:m>
                <a:r>
                  <a:rPr lang="en-US" dirty="0"/>
                  <a:t> (e.g., by gradient ascent with FGSM or PGD)</a:t>
                </a:r>
              </a:p>
              <a:p>
                <a:endParaRPr lang="en-SE" dirty="0"/>
              </a:p>
            </p:txBody>
          </p:sp>
        </mc:Choice>
        <mc:Fallback xmlns="">
          <p:sp>
            <p:nvSpPr>
              <p:cNvPr id="3" name="Content Placeholder 2">
                <a:extLst>
                  <a:ext uri="{FF2B5EF4-FFF2-40B4-BE49-F238E27FC236}">
                    <a16:creationId xmlns:a16="http://schemas.microsoft.com/office/drawing/2014/main" id="{9C254C76-D84C-4ECB-A625-3028A7E81885}"/>
                  </a:ext>
                </a:extLst>
              </p:cNvPr>
              <p:cNvSpPr>
                <a:spLocks noGrp="1" noRot="1" noChangeAspect="1" noMove="1" noResize="1" noEditPoints="1" noAdjustHandles="1" noChangeArrowheads="1" noChangeShapeType="1" noTextEdit="1"/>
              </p:cNvSpPr>
              <p:nvPr>
                <p:ph idx="1"/>
              </p:nvPr>
            </p:nvSpPr>
            <p:spPr>
              <a:xfrm>
                <a:off x="185354" y="1295400"/>
                <a:ext cx="3624040" cy="5229941"/>
              </a:xfrm>
              <a:blipFill>
                <a:blip r:embed="rId3"/>
                <a:stretch>
                  <a:fillRect l="-1513" t="-1750" r="-3025"/>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9C3A1417-FECB-4F3B-9848-4E66AB78A944}"/>
              </a:ext>
            </a:extLst>
          </p:cNvPr>
          <p:cNvSpPr>
            <a:spLocks noGrp="1"/>
          </p:cNvSpPr>
          <p:nvPr>
            <p:ph type="sldNum" sz="quarter" idx="12"/>
          </p:nvPr>
        </p:nvSpPr>
        <p:spPr/>
        <p:txBody>
          <a:bodyPr/>
          <a:lstStyle/>
          <a:p>
            <a:pPr>
              <a:defRPr/>
            </a:pPr>
            <a:fld id="{F57F456A-00AF-44E6-8D70-638C0D0130FF}" type="slidenum">
              <a:rPr lang="en-US" altLang="zh-CN" smtClean="0"/>
              <a:pPr>
                <a:defRPr/>
              </a:pPr>
              <a:t>65</a:t>
            </a:fld>
            <a:endParaRPr lang="en-US" altLang="zh-CN"/>
          </a:p>
        </p:txBody>
      </p:sp>
      <p:grpSp>
        <p:nvGrpSpPr>
          <p:cNvPr id="11" name="Group 10">
            <a:extLst>
              <a:ext uri="{FF2B5EF4-FFF2-40B4-BE49-F238E27FC236}">
                <a16:creationId xmlns:a16="http://schemas.microsoft.com/office/drawing/2014/main" id="{250ED846-885B-4E39-A3D8-43C2C92FE9DF}"/>
              </a:ext>
            </a:extLst>
          </p:cNvPr>
          <p:cNvGrpSpPr/>
          <p:nvPr/>
        </p:nvGrpSpPr>
        <p:grpSpPr>
          <a:xfrm>
            <a:off x="4031213" y="4077072"/>
            <a:ext cx="5054547" cy="2476723"/>
            <a:chOff x="4057037" y="4077072"/>
            <a:chExt cx="5054547" cy="2476723"/>
          </a:xfrm>
        </p:grpSpPr>
        <p:cxnSp>
          <p:nvCxnSpPr>
            <p:cNvPr id="6" name="直線單箭頭接點 5">
              <a:extLst>
                <a:ext uri="{FF2B5EF4-FFF2-40B4-BE49-F238E27FC236}">
                  <a16:creationId xmlns:a16="http://schemas.microsoft.com/office/drawing/2014/main" id="{ADF9B33C-678B-4BC1-A328-2D151A05464D}"/>
                </a:ext>
              </a:extLst>
            </p:cNvPr>
            <p:cNvCxnSpPr/>
            <p:nvPr/>
          </p:nvCxnSpPr>
          <p:spPr>
            <a:xfrm>
              <a:off x="4057037" y="5984357"/>
              <a:ext cx="4901609"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C60ED315-D085-4A05-9C85-7AEBF32820A1}"/>
                    </a:ext>
                  </a:extLst>
                </p:cNvPr>
                <p:cNvSpPr/>
                <p:nvPr/>
              </p:nvSpPr>
              <p:spPr>
                <a:xfrm>
                  <a:off x="6273857" y="5919663"/>
                  <a:ext cx="44242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𝑥</m:t>
                        </m:r>
                      </m:oMath>
                    </m:oMathPara>
                  </a14:m>
                  <a:endParaRPr lang="zh-TW" altLang="en-US" sz="2400" dirty="0"/>
                </a:p>
              </p:txBody>
            </p:sp>
          </mc:Choice>
          <mc:Fallback xmlns="">
            <p:sp>
              <p:nvSpPr>
                <p:cNvPr id="9" name="矩形 8">
                  <a:extLst>
                    <a:ext uri="{FF2B5EF4-FFF2-40B4-BE49-F238E27FC236}">
                      <a16:creationId xmlns:a16="http://schemas.microsoft.com/office/drawing/2014/main" id="{C60ED315-D085-4A05-9C85-7AEBF32820A1}"/>
                    </a:ext>
                  </a:extLst>
                </p:cNvPr>
                <p:cNvSpPr>
                  <a:spLocks noRot="1" noChangeAspect="1" noMove="1" noResize="1" noEditPoints="1" noAdjustHandles="1" noChangeArrowheads="1" noChangeShapeType="1" noTextEdit="1"/>
                </p:cNvSpPr>
                <p:nvPr/>
              </p:nvSpPr>
              <p:spPr>
                <a:xfrm>
                  <a:off x="6273857" y="5919663"/>
                  <a:ext cx="442429" cy="461665"/>
                </a:xfrm>
                <a:prstGeom prst="rect">
                  <a:avLst/>
                </a:prstGeom>
                <a:blipFill>
                  <a:blip r:embed="rId4"/>
                  <a:stretch>
                    <a:fillRect/>
                  </a:stretch>
                </a:blipFill>
              </p:spPr>
              <p:txBody>
                <a:bodyPr/>
                <a:lstStyle/>
                <a:p>
                  <a:r>
                    <a:rPr lang="en-SE">
                      <a:noFill/>
                    </a:rPr>
                    <a:t> </a:t>
                  </a:r>
                </a:p>
              </p:txBody>
            </p:sp>
          </mc:Fallback>
        </mc:AlternateContent>
        <p:sp>
          <p:nvSpPr>
            <p:cNvPr id="12" name="橢圓 11">
              <a:extLst>
                <a:ext uri="{FF2B5EF4-FFF2-40B4-BE49-F238E27FC236}">
                  <a16:creationId xmlns:a16="http://schemas.microsoft.com/office/drawing/2014/main" id="{EB5225D6-BA2F-427E-A6AC-80D1D301355C}"/>
                </a:ext>
              </a:extLst>
            </p:cNvPr>
            <p:cNvSpPr/>
            <p:nvPr/>
          </p:nvSpPr>
          <p:spPr>
            <a:xfrm>
              <a:off x="6414304" y="5902952"/>
              <a:ext cx="160727" cy="160727"/>
            </a:xfrm>
            <a:prstGeom prst="ellips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p>
          </p:txBody>
        </p:sp>
        <p:grpSp>
          <p:nvGrpSpPr>
            <p:cNvPr id="31" name="Group 30">
              <a:extLst>
                <a:ext uri="{FF2B5EF4-FFF2-40B4-BE49-F238E27FC236}">
                  <a16:creationId xmlns:a16="http://schemas.microsoft.com/office/drawing/2014/main" id="{8BBE6E6A-519E-4AAA-ACC9-ADFD568DA20D}"/>
                </a:ext>
              </a:extLst>
            </p:cNvPr>
            <p:cNvGrpSpPr/>
            <p:nvPr/>
          </p:nvGrpSpPr>
          <p:grpSpPr>
            <a:xfrm rot="10800000">
              <a:off x="4173996" y="4483929"/>
              <a:ext cx="4625163" cy="1352530"/>
              <a:chOff x="4173996" y="4483929"/>
              <a:chExt cx="4625163" cy="1352530"/>
            </a:xfrm>
          </p:grpSpPr>
          <p:sp>
            <p:nvSpPr>
              <p:cNvPr id="19" name="手繪多邊形: 圖案 20">
                <a:extLst>
                  <a:ext uri="{FF2B5EF4-FFF2-40B4-BE49-F238E27FC236}">
                    <a16:creationId xmlns:a16="http://schemas.microsoft.com/office/drawing/2014/main" id="{AAFDFCC0-84FA-4FF3-BC93-F26D14BAE7FC}"/>
                  </a:ext>
                </a:extLst>
              </p:cNvPr>
              <p:cNvSpPr/>
              <p:nvPr/>
            </p:nvSpPr>
            <p:spPr>
              <a:xfrm>
                <a:off x="4225645" y="4483929"/>
                <a:ext cx="4508205" cy="1339699"/>
              </a:xfrm>
              <a:custGeom>
                <a:avLst/>
                <a:gdLst>
                  <a:gd name="connsiteX0" fmla="*/ 0 w 4508205"/>
                  <a:gd name="connsiteY0" fmla="*/ 871966 h 871966"/>
                  <a:gd name="connsiteX1" fmla="*/ 1180214 w 4508205"/>
                  <a:gd name="connsiteY1" fmla="*/ 850701 h 871966"/>
                  <a:gd name="connsiteX2" fmla="*/ 1839432 w 4508205"/>
                  <a:gd name="connsiteY2" fmla="*/ 797538 h 871966"/>
                  <a:gd name="connsiteX3" fmla="*/ 1956391 w 4508205"/>
                  <a:gd name="connsiteY3" fmla="*/ 797538 h 871966"/>
                  <a:gd name="connsiteX4" fmla="*/ 2094614 w 4508205"/>
                  <a:gd name="connsiteY4" fmla="*/ 723111 h 871966"/>
                  <a:gd name="connsiteX5" fmla="*/ 2243470 w 4508205"/>
                  <a:gd name="connsiteY5" fmla="*/ 97 h 871966"/>
                  <a:gd name="connsiteX6" fmla="*/ 2445488 w 4508205"/>
                  <a:gd name="connsiteY6" fmla="*/ 776273 h 871966"/>
                  <a:gd name="connsiteX7" fmla="*/ 2775098 w 4508205"/>
                  <a:gd name="connsiteY7" fmla="*/ 861334 h 871966"/>
                  <a:gd name="connsiteX8" fmla="*/ 3253563 w 4508205"/>
                  <a:gd name="connsiteY8" fmla="*/ 861334 h 871966"/>
                  <a:gd name="connsiteX9" fmla="*/ 4508205 w 4508205"/>
                  <a:gd name="connsiteY9" fmla="*/ 871966 h 871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08205" h="871966">
                    <a:moveTo>
                      <a:pt x="0" y="871966"/>
                    </a:moveTo>
                    <a:lnTo>
                      <a:pt x="1180214" y="850701"/>
                    </a:lnTo>
                    <a:cubicBezTo>
                      <a:pt x="1486786" y="838296"/>
                      <a:pt x="1710069" y="806398"/>
                      <a:pt x="1839432" y="797538"/>
                    </a:cubicBezTo>
                    <a:cubicBezTo>
                      <a:pt x="1968795" y="788678"/>
                      <a:pt x="1913861" y="809942"/>
                      <a:pt x="1956391" y="797538"/>
                    </a:cubicBezTo>
                    <a:cubicBezTo>
                      <a:pt x="1998921" y="785133"/>
                      <a:pt x="2046768" y="856018"/>
                      <a:pt x="2094614" y="723111"/>
                    </a:cubicBezTo>
                    <a:cubicBezTo>
                      <a:pt x="2142460" y="590204"/>
                      <a:pt x="2184991" y="-8763"/>
                      <a:pt x="2243470" y="97"/>
                    </a:cubicBezTo>
                    <a:cubicBezTo>
                      <a:pt x="2301949" y="8957"/>
                      <a:pt x="2356883" y="632734"/>
                      <a:pt x="2445488" y="776273"/>
                    </a:cubicBezTo>
                    <a:cubicBezTo>
                      <a:pt x="2534093" y="919812"/>
                      <a:pt x="2640419" y="847157"/>
                      <a:pt x="2775098" y="861334"/>
                    </a:cubicBezTo>
                    <a:cubicBezTo>
                      <a:pt x="2909777" y="875511"/>
                      <a:pt x="3253563" y="861334"/>
                      <a:pt x="3253563" y="861334"/>
                    </a:cubicBezTo>
                    <a:lnTo>
                      <a:pt x="4508205" y="871966"/>
                    </a:ln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手繪多邊形: 圖案 21">
                <a:extLst>
                  <a:ext uri="{FF2B5EF4-FFF2-40B4-BE49-F238E27FC236}">
                    <a16:creationId xmlns:a16="http://schemas.microsoft.com/office/drawing/2014/main" id="{B993654D-1CCE-445B-824A-86C39A0A8B69}"/>
                  </a:ext>
                </a:extLst>
              </p:cNvPr>
              <p:cNvSpPr/>
              <p:nvPr/>
            </p:nvSpPr>
            <p:spPr>
              <a:xfrm>
                <a:off x="4173996" y="4510756"/>
                <a:ext cx="4625163" cy="1286043"/>
              </a:xfrm>
              <a:custGeom>
                <a:avLst/>
                <a:gdLst>
                  <a:gd name="connsiteX0" fmla="*/ 0 w 4625163"/>
                  <a:gd name="connsiteY0" fmla="*/ 1236702 h 1286043"/>
                  <a:gd name="connsiteX1" fmla="*/ 1711842 w 4625163"/>
                  <a:gd name="connsiteY1" fmla="*/ 1183540 h 1286043"/>
                  <a:gd name="connsiteX2" fmla="*/ 2190307 w 4625163"/>
                  <a:gd name="connsiteY2" fmla="*/ 1215437 h 1286043"/>
                  <a:gd name="connsiteX3" fmla="*/ 2594344 w 4625163"/>
                  <a:gd name="connsiteY3" fmla="*/ 120284 h 1286043"/>
                  <a:gd name="connsiteX4" fmla="*/ 4625163 w 4625163"/>
                  <a:gd name="connsiteY4" fmla="*/ 77754 h 1286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25163" h="1286043">
                    <a:moveTo>
                      <a:pt x="0" y="1236702"/>
                    </a:moveTo>
                    <a:lnTo>
                      <a:pt x="1711842" y="1183540"/>
                    </a:lnTo>
                    <a:cubicBezTo>
                      <a:pt x="2076893" y="1179996"/>
                      <a:pt x="2043223" y="1392646"/>
                      <a:pt x="2190307" y="1215437"/>
                    </a:cubicBezTo>
                    <a:cubicBezTo>
                      <a:pt x="2337391" y="1038228"/>
                      <a:pt x="2188535" y="309898"/>
                      <a:pt x="2594344" y="120284"/>
                    </a:cubicBezTo>
                    <a:cubicBezTo>
                      <a:pt x="3000153" y="-69330"/>
                      <a:pt x="3812658" y="4212"/>
                      <a:pt x="4625163" y="77754"/>
                    </a:cubicBezTo>
                  </a:path>
                </a:pathLst>
              </a:cu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手繪多邊形: 圖案 22">
                <a:extLst>
                  <a:ext uri="{FF2B5EF4-FFF2-40B4-BE49-F238E27FC236}">
                    <a16:creationId xmlns:a16="http://schemas.microsoft.com/office/drawing/2014/main" id="{47598E2C-05EF-4E6B-A7AE-7F21D79B6D6F}"/>
                  </a:ext>
                </a:extLst>
              </p:cNvPr>
              <p:cNvSpPr/>
              <p:nvPr/>
            </p:nvSpPr>
            <p:spPr>
              <a:xfrm flipH="1">
                <a:off x="4225645" y="4550416"/>
                <a:ext cx="4035829" cy="1286043"/>
              </a:xfrm>
              <a:custGeom>
                <a:avLst/>
                <a:gdLst>
                  <a:gd name="connsiteX0" fmla="*/ 0 w 4625163"/>
                  <a:gd name="connsiteY0" fmla="*/ 1236702 h 1286043"/>
                  <a:gd name="connsiteX1" fmla="*/ 1711842 w 4625163"/>
                  <a:gd name="connsiteY1" fmla="*/ 1183540 h 1286043"/>
                  <a:gd name="connsiteX2" fmla="*/ 2190307 w 4625163"/>
                  <a:gd name="connsiteY2" fmla="*/ 1215437 h 1286043"/>
                  <a:gd name="connsiteX3" fmla="*/ 2594344 w 4625163"/>
                  <a:gd name="connsiteY3" fmla="*/ 120284 h 1286043"/>
                  <a:gd name="connsiteX4" fmla="*/ 4625163 w 4625163"/>
                  <a:gd name="connsiteY4" fmla="*/ 77754 h 1286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25163" h="1286043">
                    <a:moveTo>
                      <a:pt x="0" y="1236702"/>
                    </a:moveTo>
                    <a:lnTo>
                      <a:pt x="1711842" y="1183540"/>
                    </a:lnTo>
                    <a:cubicBezTo>
                      <a:pt x="2076893" y="1179996"/>
                      <a:pt x="2043223" y="1392646"/>
                      <a:pt x="2190307" y="1215437"/>
                    </a:cubicBezTo>
                    <a:cubicBezTo>
                      <a:pt x="2337391" y="1038228"/>
                      <a:pt x="2188535" y="309898"/>
                      <a:pt x="2594344" y="120284"/>
                    </a:cubicBezTo>
                    <a:cubicBezTo>
                      <a:pt x="3000153" y="-69330"/>
                      <a:pt x="3812658" y="4212"/>
                      <a:pt x="4625163" y="77754"/>
                    </a:cubicBezTo>
                  </a:path>
                </a:pathLst>
              </a:custGeom>
              <a:noFill/>
              <a:ln w="38100">
                <a:solidFill>
                  <a:srgbClr val="00C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mc:AlternateContent xmlns:mc="http://schemas.openxmlformats.org/markup-compatibility/2006" xmlns:a14="http://schemas.microsoft.com/office/drawing/2010/main">
          <mc:Choice Requires="a14">
            <p:sp>
              <p:nvSpPr>
                <p:cNvPr id="27" name="文字方塊 17">
                  <a:extLst>
                    <a:ext uri="{FF2B5EF4-FFF2-40B4-BE49-F238E27FC236}">
                      <a16:creationId xmlns:a16="http://schemas.microsoft.com/office/drawing/2014/main" id="{BEF12F28-A3A5-4262-A327-33228289B43E}"/>
                    </a:ext>
                  </a:extLst>
                </p:cNvPr>
                <p:cNvSpPr txBox="1"/>
                <p:nvPr/>
              </p:nvSpPr>
              <p:spPr>
                <a:xfrm>
                  <a:off x="6367030" y="4077072"/>
                  <a:ext cx="26173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smtClean="0">
                            <a:latin typeface="Cambria Math" panose="02040503050406030204" pitchFamily="18" charset="0"/>
                          </a:rPr>
                          <m:t>𝑦</m:t>
                        </m:r>
                      </m:oMath>
                    </m:oMathPara>
                  </a14:m>
                  <a:endParaRPr lang="zh-TW" altLang="en-US" sz="2400" dirty="0"/>
                </a:p>
              </p:txBody>
            </p:sp>
          </mc:Choice>
          <mc:Fallback xmlns="">
            <p:sp>
              <p:nvSpPr>
                <p:cNvPr id="27" name="文字方塊 17">
                  <a:extLst>
                    <a:ext uri="{FF2B5EF4-FFF2-40B4-BE49-F238E27FC236}">
                      <a16:creationId xmlns:a16="http://schemas.microsoft.com/office/drawing/2014/main" id="{BEF12F28-A3A5-4262-A327-33228289B43E}"/>
                    </a:ext>
                  </a:extLst>
                </p:cNvPr>
                <p:cNvSpPr txBox="1">
                  <a:spLocks noRot="1" noChangeAspect="1" noMove="1" noResize="1" noEditPoints="1" noAdjustHandles="1" noChangeArrowheads="1" noChangeShapeType="1" noTextEdit="1"/>
                </p:cNvSpPr>
                <p:nvPr/>
              </p:nvSpPr>
              <p:spPr>
                <a:xfrm>
                  <a:off x="6367030" y="4077072"/>
                  <a:ext cx="261738" cy="369332"/>
                </a:xfrm>
                <a:prstGeom prst="rect">
                  <a:avLst/>
                </a:prstGeom>
                <a:blipFill>
                  <a:blip r:embed="rId5"/>
                  <a:stretch>
                    <a:fillRect l="-25581" r="-23256" b="-3000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8" name="文字方塊 17">
                  <a:extLst>
                    <a:ext uri="{FF2B5EF4-FFF2-40B4-BE49-F238E27FC236}">
                      <a16:creationId xmlns:a16="http://schemas.microsoft.com/office/drawing/2014/main" id="{16BB724A-C24A-48E3-BF28-79A9E9379D20}"/>
                    </a:ext>
                  </a:extLst>
                </p:cNvPr>
                <p:cNvSpPr txBox="1"/>
                <p:nvPr/>
              </p:nvSpPr>
              <p:spPr>
                <a:xfrm>
                  <a:off x="4139509" y="4077072"/>
                  <a:ext cx="33663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smtClean="0">
                            <a:latin typeface="Cambria Math" panose="02040503050406030204" pitchFamily="18" charset="0"/>
                          </a:rPr>
                          <m:t>𝑦</m:t>
                        </m:r>
                        <m:r>
                          <a:rPr lang="en-US" altLang="zh-TW" sz="2400" b="0" i="1" smtClean="0">
                            <a:latin typeface="Cambria Math" panose="02040503050406030204" pitchFamily="18" charset="0"/>
                          </a:rPr>
                          <m:t>′</m:t>
                        </m:r>
                      </m:oMath>
                    </m:oMathPara>
                  </a14:m>
                  <a:endParaRPr lang="zh-TW" altLang="en-US" sz="2400" dirty="0"/>
                </a:p>
              </p:txBody>
            </p:sp>
          </mc:Choice>
          <mc:Fallback xmlns="">
            <p:sp>
              <p:nvSpPr>
                <p:cNvPr id="28" name="文字方塊 17">
                  <a:extLst>
                    <a:ext uri="{FF2B5EF4-FFF2-40B4-BE49-F238E27FC236}">
                      <a16:creationId xmlns:a16="http://schemas.microsoft.com/office/drawing/2014/main" id="{16BB724A-C24A-48E3-BF28-79A9E9379D20}"/>
                    </a:ext>
                  </a:extLst>
                </p:cNvPr>
                <p:cNvSpPr txBox="1">
                  <a:spLocks noRot="1" noChangeAspect="1" noMove="1" noResize="1" noEditPoints="1" noAdjustHandles="1" noChangeArrowheads="1" noChangeShapeType="1" noTextEdit="1"/>
                </p:cNvSpPr>
                <p:nvPr/>
              </p:nvSpPr>
              <p:spPr>
                <a:xfrm>
                  <a:off x="4139509" y="4077072"/>
                  <a:ext cx="336631" cy="369332"/>
                </a:xfrm>
                <a:prstGeom prst="rect">
                  <a:avLst/>
                </a:prstGeom>
                <a:blipFill>
                  <a:blip r:embed="rId6"/>
                  <a:stretch>
                    <a:fillRect l="-20000" r="-21818" b="-3000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9" name="文字方塊 17">
                  <a:extLst>
                    <a:ext uri="{FF2B5EF4-FFF2-40B4-BE49-F238E27FC236}">
                      <a16:creationId xmlns:a16="http://schemas.microsoft.com/office/drawing/2014/main" id="{6077DB90-E151-4E2B-A007-92956ACD2802}"/>
                    </a:ext>
                  </a:extLst>
                </p:cNvPr>
                <p:cNvSpPr txBox="1"/>
                <p:nvPr/>
              </p:nvSpPr>
              <p:spPr>
                <a:xfrm>
                  <a:off x="8694803" y="4077072"/>
                  <a:ext cx="41678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smtClean="0">
                            <a:latin typeface="Cambria Math" panose="02040503050406030204" pitchFamily="18" charset="0"/>
                          </a:rPr>
                          <m:t>𝑦</m:t>
                        </m:r>
                        <m:r>
                          <a:rPr lang="en-US" altLang="zh-TW" sz="2400" b="0" i="1" smtClean="0">
                            <a:latin typeface="Cambria Math" panose="02040503050406030204" pitchFamily="18" charset="0"/>
                          </a:rPr>
                          <m:t>′′</m:t>
                        </m:r>
                      </m:oMath>
                    </m:oMathPara>
                  </a14:m>
                  <a:endParaRPr lang="zh-TW" altLang="en-US" sz="2400" dirty="0"/>
                </a:p>
              </p:txBody>
            </p:sp>
          </mc:Choice>
          <mc:Fallback xmlns="">
            <p:sp>
              <p:nvSpPr>
                <p:cNvPr id="29" name="文字方塊 17">
                  <a:extLst>
                    <a:ext uri="{FF2B5EF4-FFF2-40B4-BE49-F238E27FC236}">
                      <a16:creationId xmlns:a16="http://schemas.microsoft.com/office/drawing/2014/main" id="{6077DB90-E151-4E2B-A007-92956ACD2802}"/>
                    </a:ext>
                  </a:extLst>
                </p:cNvPr>
                <p:cNvSpPr txBox="1">
                  <a:spLocks noRot="1" noChangeAspect="1" noMove="1" noResize="1" noEditPoints="1" noAdjustHandles="1" noChangeArrowheads="1" noChangeShapeType="1" noTextEdit="1"/>
                </p:cNvSpPr>
                <p:nvPr/>
              </p:nvSpPr>
              <p:spPr>
                <a:xfrm>
                  <a:off x="8694803" y="4077072"/>
                  <a:ext cx="416781" cy="369332"/>
                </a:xfrm>
                <a:prstGeom prst="rect">
                  <a:avLst/>
                </a:prstGeom>
                <a:blipFill>
                  <a:blip r:embed="rId7"/>
                  <a:stretch>
                    <a:fillRect l="-16176" r="-19118" b="-30000"/>
                  </a:stretch>
                </a:blipFill>
              </p:spPr>
              <p:txBody>
                <a:bodyPr/>
                <a:lstStyle/>
                <a:p>
                  <a:r>
                    <a:rPr lang="en-SE">
                      <a:noFill/>
                    </a:rPr>
                    <a:t> </a:t>
                  </a:r>
                </a:p>
              </p:txBody>
            </p:sp>
          </mc:Fallback>
        </mc:AlternateContent>
        <p:pic>
          <p:nvPicPr>
            <p:cNvPr id="33" name="Picture 32">
              <a:extLst>
                <a:ext uri="{FF2B5EF4-FFF2-40B4-BE49-F238E27FC236}">
                  <a16:creationId xmlns:a16="http://schemas.microsoft.com/office/drawing/2014/main" id="{90231063-8F08-42D6-8848-67AE63499E47}"/>
                </a:ext>
              </a:extLst>
            </p:cNvPr>
            <p:cNvPicPr>
              <a:picLocks noChangeAspect="1"/>
            </p:cNvPicPr>
            <p:nvPr/>
          </p:nvPicPr>
          <p:blipFill>
            <a:blip r:embed="rId8"/>
            <a:stretch>
              <a:fillRect/>
            </a:stretch>
          </p:blipFill>
          <p:spPr>
            <a:xfrm>
              <a:off x="5881374" y="6309320"/>
              <a:ext cx="1252934" cy="244475"/>
            </a:xfrm>
            <a:prstGeom prst="rect">
              <a:avLst/>
            </a:prstGeom>
          </p:spPr>
        </p:pic>
      </p:grpSp>
      <p:grpSp>
        <p:nvGrpSpPr>
          <p:cNvPr id="8" name="Group 7">
            <a:extLst>
              <a:ext uri="{FF2B5EF4-FFF2-40B4-BE49-F238E27FC236}">
                <a16:creationId xmlns:a16="http://schemas.microsoft.com/office/drawing/2014/main" id="{11ECB441-99E1-48C1-A96B-28A9227795C1}"/>
              </a:ext>
            </a:extLst>
          </p:cNvPr>
          <p:cNvGrpSpPr/>
          <p:nvPr/>
        </p:nvGrpSpPr>
        <p:grpSpPr>
          <a:xfrm>
            <a:off x="4005388" y="1763524"/>
            <a:ext cx="5106196" cy="2113838"/>
            <a:chOff x="4005388" y="1763524"/>
            <a:chExt cx="5106196" cy="2113838"/>
          </a:xfrm>
        </p:grpSpPr>
        <p:cxnSp>
          <p:nvCxnSpPr>
            <p:cNvPr id="5" name="直線單箭頭接點 4">
              <a:extLst>
                <a:ext uri="{FF2B5EF4-FFF2-40B4-BE49-F238E27FC236}">
                  <a16:creationId xmlns:a16="http://schemas.microsoft.com/office/drawing/2014/main" id="{FA30C5AC-F5AF-4B84-BB2E-8B82E2A1D1C5}"/>
                </a:ext>
              </a:extLst>
            </p:cNvPr>
            <p:cNvCxnSpPr/>
            <p:nvPr/>
          </p:nvCxnSpPr>
          <p:spPr>
            <a:xfrm>
              <a:off x="4005388" y="3357191"/>
              <a:ext cx="4901609"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文字方塊 6">
              <a:extLst>
                <a:ext uri="{FF2B5EF4-FFF2-40B4-BE49-F238E27FC236}">
                  <a16:creationId xmlns:a16="http://schemas.microsoft.com/office/drawing/2014/main" id="{D751FE1C-A76C-4C2F-9C74-52A72B13862D}"/>
                </a:ext>
              </a:extLst>
            </p:cNvPr>
            <p:cNvSpPr txBox="1"/>
            <p:nvPr/>
          </p:nvSpPr>
          <p:spPr>
            <a:xfrm>
              <a:off x="6262581" y="3283754"/>
              <a:ext cx="1467293" cy="461665"/>
            </a:xfrm>
            <a:prstGeom prst="rect">
              <a:avLst/>
            </a:prstGeom>
            <a:noFill/>
          </p:spPr>
          <p:txBody>
            <a:bodyPr wrap="square" rtlCol="0">
              <a:spAutoFit/>
            </a:bodyPr>
            <a:lstStyle/>
            <a:p>
              <a:r>
                <a:rPr lang="en-US" altLang="zh-TW" sz="2400" dirty="0"/>
                <a:t> </a:t>
              </a:r>
              <a:endParaRPr lang="zh-TW" altLang="en-US" sz="2400" dirty="0"/>
            </a:p>
          </p:txBody>
        </p:sp>
        <p:sp>
          <p:nvSpPr>
            <p:cNvPr id="10" name="橢圓 9">
              <a:extLst>
                <a:ext uri="{FF2B5EF4-FFF2-40B4-BE49-F238E27FC236}">
                  <a16:creationId xmlns:a16="http://schemas.microsoft.com/office/drawing/2014/main" id="{DCE1935B-58B7-4D87-AA3A-5BE26C6F6674}"/>
                </a:ext>
              </a:extLst>
            </p:cNvPr>
            <p:cNvSpPr/>
            <p:nvPr/>
          </p:nvSpPr>
          <p:spPr>
            <a:xfrm>
              <a:off x="6320534" y="3276827"/>
              <a:ext cx="160727" cy="160727"/>
            </a:xfrm>
            <a:prstGeom prst="ellips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p>
          </p:txBody>
        </p:sp>
        <p:grpSp>
          <p:nvGrpSpPr>
            <p:cNvPr id="30" name="Group 29">
              <a:extLst>
                <a:ext uri="{FF2B5EF4-FFF2-40B4-BE49-F238E27FC236}">
                  <a16:creationId xmlns:a16="http://schemas.microsoft.com/office/drawing/2014/main" id="{7F29ADCF-9E56-4ECC-B099-BE1E706A6B28}"/>
                </a:ext>
              </a:extLst>
            </p:cNvPr>
            <p:cNvGrpSpPr/>
            <p:nvPr/>
          </p:nvGrpSpPr>
          <p:grpSpPr>
            <a:xfrm rot="10800000">
              <a:off x="4173996" y="2096303"/>
              <a:ext cx="4614530" cy="1180524"/>
              <a:chOff x="4173996" y="2096303"/>
              <a:chExt cx="4614530" cy="1180524"/>
            </a:xfrm>
          </p:grpSpPr>
          <p:sp>
            <p:nvSpPr>
              <p:cNvPr id="13" name="手繪多邊形: 圖案 13">
                <a:extLst>
                  <a:ext uri="{FF2B5EF4-FFF2-40B4-BE49-F238E27FC236}">
                    <a16:creationId xmlns:a16="http://schemas.microsoft.com/office/drawing/2014/main" id="{AC38E639-F321-425F-9FA6-849F45ECBFF8}"/>
                  </a:ext>
                </a:extLst>
              </p:cNvPr>
              <p:cNvSpPr/>
              <p:nvPr/>
            </p:nvSpPr>
            <p:spPr>
              <a:xfrm>
                <a:off x="4173996" y="2096303"/>
                <a:ext cx="4614530" cy="1180524"/>
              </a:xfrm>
              <a:custGeom>
                <a:avLst/>
                <a:gdLst>
                  <a:gd name="connsiteX0" fmla="*/ 0 w 4614530"/>
                  <a:gd name="connsiteY0" fmla="*/ 999906 h 1180524"/>
                  <a:gd name="connsiteX1" fmla="*/ 988827 w 4614530"/>
                  <a:gd name="connsiteY1" fmla="*/ 936110 h 1180524"/>
                  <a:gd name="connsiteX2" fmla="*/ 1477925 w 4614530"/>
                  <a:gd name="connsiteY2" fmla="*/ 181199 h 1180524"/>
                  <a:gd name="connsiteX3" fmla="*/ 2977116 w 4614530"/>
                  <a:gd name="connsiteY3" fmla="*/ 64241 h 1180524"/>
                  <a:gd name="connsiteX4" fmla="*/ 3721395 w 4614530"/>
                  <a:gd name="connsiteY4" fmla="*/ 1021171 h 1180524"/>
                  <a:gd name="connsiteX5" fmla="*/ 4614530 w 4614530"/>
                  <a:gd name="connsiteY5" fmla="*/ 1170027 h 1180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14530" h="1180524">
                    <a:moveTo>
                      <a:pt x="0" y="999906"/>
                    </a:moveTo>
                    <a:cubicBezTo>
                      <a:pt x="371253" y="1036233"/>
                      <a:pt x="742506" y="1072561"/>
                      <a:pt x="988827" y="936110"/>
                    </a:cubicBezTo>
                    <a:cubicBezTo>
                      <a:pt x="1235148" y="799659"/>
                      <a:pt x="1146543" y="326511"/>
                      <a:pt x="1477925" y="181199"/>
                    </a:cubicBezTo>
                    <a:cubicBezTo>
                      <a:pt x="1809307" y="35887"/>
                      <a:pt x="2603204" y="-75754"/>
                      <a:pt x="2977116" y="64241"/>
                    </a:cubicBezTo>
                    <a:cubicBezTo>
                      <a:pt x="3351028" y="204236"/>
                      <a:pt x="3448493" y="836873"/>
                      <a:pt x="3721395" y="1021171"/>
                    </a:cubicBezTo>
                    <a:cubicBezTo>
                      <a:pt x="3994297" y="1205469"/>
                      <a:pt x="4304413" y="1187748"/>
                      <a:pt x="4614530" y="1170027"/>
                    </a:cubicBez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手繪多邊形: 圖案 15">
                <a:extLst>
                  <a:ext uri="{FF2B5EF4-FFF2-40B4-BE49-F238E27FC236}">
                    <a16:creationId xmlns:a16="http://schemas.microsoft.com/office/drawing/2014/main" id="{B1C1D99C-28ED-454F-8C83-2845728BAEC2}"/>
                  </a:ext>
                </a:extLst>
              </p:cNvPr>
              <p:cNvSpPr/>
              <p:nvPr/>
            </p:nvSpPr>
            <p:spPr>
              <a:xfrm>
                <a:off x="4292468" y="2114479"/>
                <a:ext cx="4455042" cy="1067275"/>
              </a:xfrm>
              <a:custGeom>
                <a:avLst/>
                <a:gdLst>
                  <a:gd name="connsiteX0" fmla="*/ 0 w 4455042"/>
                  <a:gd name="connsiteY0" fmla="*/ 1067275 h 1067275"/>
                  <a:gd name="connsiteX1" fmla="*/ 1765005 w 4455042"/>
                  <a:gd name="connsiteY1" fmla="*/ 1024745 h 1067275"/>
                  <a:gd name="connsiteX2" fmla="*/ 3242930 w 4455042"/>
                  <a:gd name="connsiteY2" fmla="*/ 812093 h 1067275"/>
                  <a:gd name="connsiteX3" fmla="*/ 3710763 w 4455042"/>
                  <a:gd name="connsiteY3" fmla="*/ 408056 h 1067275"/>
                  <a:gd name="connsiteX4" fmla="*/ 3848986 w 4455042"/>
                  <a:gd name="connsiteY4" fmla="*/ 195405 h 1067275"/>
                  <a:gd name="connsiteX5" fmla="*/ 4029740 w 4455042"/>
                  <a:gd name="connsiteY5" fmla="*/ 25284 h 1067275"/>
                  <a:gd name="connsiteX6" fmla="*/ 4455042 w 4455042"/>
                  <a:gd name="connsiteY6" fmla="*/ 4019 h 1067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042" h="1067275">
                    <a:moveTo>
                      <a:pt x="0" y="1067275"/>
                    </a:moveTo>
                    <a:cubicBezTo>
                      <a:pt x="612258" y="1067275"/>
                      <a:pt x="1224517" y="1067275"/>
                      <a:pt x="1765005" y="1024745"/>
                    </a:cubicBezTo>
                    <a:cubicBezTo>
                      <a:pt x="2305493" y="982215"/>
                      <a:pt x="2918637" y="914874"/>
                      <a:pt x="3242930" y="812093"/>
                    </a:cubicBezTo>
                    <a:cubicBezTo>
                      <a:pt x="3567223" y="709312"/>
                      <a:pt x="3609754" y="510837"/>
                      <a:pt x="3710763" y="408056"/>
                    </a:cubicBezTo>
                    <a:cubicBezTo>
                      <a:pt x="3811772" y="305275"/>
                      <a:pt x="3795823" y="259200"/>
                      <a:pt x="3848986" y="195405"/>
                    </a:cubicBezTo>
                    <a:cubicBezTo>
                      <a:pt x="3902149" y="131610"/>
                      <a:pt x="3928731" y="57182"/>
                      <a:pt x="4029740" y="25284"/>
                    </a:cubicBezTo>
                    <a:cubicBezTo>
                      <a:pt x="4130749" y="-6614"/>
                      <a:pt x="4292895" y="-1298"/>
                      <a:pt x="4455042" y="4019"/>
                    </a:cubicBezTo>
                  </a:path>
                </a:pathLst>
              </a:custGeom>
              <a:noFill/>
              <a:ln w="38100">
                <a:solidFill>
                  <a:srgbClr val="00C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手繪多邊形: 圖案 16">
                <a:extLst>
                  <a:ext uri="{FF2B5EF4-FFF2-40B4-BE49-F238E27FC236}">
                    <a16:creationId xmlns:a16="http://schemas.microsoft.com/office/drawing/2014/main" id="{CAF246ED-CBA8-4946-9741-27B79416DD42}"/>
                  </a:ext>
                </a:extLst>
              </p:cNvPr>
              <p:cNvSpPr/>
              <p:nvPr/>
            </p:nvSpPr>
            <p:spPr>
              <a:xfrm flipH="1">
                <a:off x="4173996" y="2129188"/>
                <a:ext cx="4455042" cy="1067275"/>
              </a:xfrm>
              <a:custGeom>
                <a:avLst/>
                <a:gdLst>
                  <a:gd name="connsiteX0" fmla="*/ 0 w 4455042"/>
                  <a:gd name="connsiteY0" fmla="*/ 1067275 h 1067275"/>
                  <a:gd name="connsiteX1" fmla="*/ 1765005 w 4455042"/>
                  <a:gd name="connsiteY1" fmla="*/ 1024745 h 1067275"/>
                  <a:gd name="connsiteX2" fmla="*/ 3242930 w 4455042"/>
                  <a:gd name="connsiteY2" fmla="*/ 812093 h 1067275"/>
                  <a:gd name="connsiteX3" fmla="*/ 3710763 w 4455042"/>
                  <a:gd name="connsiteY3" fmla="*/ 408056 h 1067275"/>
                  <a:gd name="connsiteX4" fmla="*/ 3848986 w 4455042"/>
                  <a:gd name="connsiteY4" fmla="*/ 195405 h 1067275"/>
                  <a:gd name="connsiteX5" fmla="*/ 4029740 w 4455042"/>
                  <a:gd name="connsiteY5" fmla="*/ 25284 h 1067275"/>
                  <a:gd name="connsiteX6" fmla="*/ 4455042 w 4455042"/>
                  <a:gd name="connsiteY6" fmla="*/ 4019 h 1067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042" h="1067275">
                    <a:moveTo>
                      <a:pt x="0" y="1067275"/>
                    </a:moveTo>
                    <a:cubicBezTo>
                      <a:pt x="612258" y="1067275"/>
                      <a:pt x="1224517" y="1067275"/>
                      <a:pt x="1765005" y="1024745"/>
                    </a:cubicBezTo>
                    <a:cubicBezTo>
                      <a:pt x="2305493" y="982215"/>
                      <a:pt x="2918637" y="914874"/>
                      <a:pt x="3242930" y="812093"/>
                    </a:cubicBezTo>
                    <a:cubicBezTo>
                      <a:pt x="3567223" y="709312"/>
                      <a:pt x="3609754" y="510837"/>
                      <a:pt x="3710763" y="408056"/>
                    </a:cubicBezTo>
                    <a:cubicBezTo>
                      <a:pt x="3811772" y="305275"/>
                      <a:pt x="3795823" y="259200"/>
                      <a:pt x="3848986" y="195405"/>
                    </a:cubicBezTo>
                    <a:cubicBezTo>
                      <a:pt x="3902149" y="131610"/>
                      <a:pt x="3928731" y="57182"/>
                      <a:pt x="4029740" y="25284"/>
                    </a:cubicBezTo>
                    <a:cubicBezTo>
                      <a:pt x="4130749" y="-6614"/>
                      <a:pt x="4292895" y="-1298"/>
                      <a:pt x="4455042" y="4019"/>
                    </a:cubicBezTo>
                  </a:path>
                </a:pathLst>
              </a:cu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mc:AlternateContent xmlns:mc="http://schemas.openxmlformats.org/markup-compatibility/2006" xmlns:a14="http://schemas.microsoft.com/office/drawing/2010/main">
          <mc:Choice Requires="a14">
            <p:sp>
              <p:nvSpPr>
                <p:cNvPr id="24" name="文字方塊 17">
                  <a:extLst>
                    <a:ext uri="{FF2B5EF4-FFF2-40B4-BE49-F238E27FC236}">
                      <a16:creationId xmlns:a16="http://schemas.microsoft.com/office/drawing/2014/main" id="{80391D0B-72A2-4D2E-91E9-776EFC6FC7C4}"/>
                    </a:ext>
                  </a:extLst>
                </p:cNvPr>
                <p:cNvSpPr txBox="1"/>
                <p:nvPr/>
              </p:nvSpPr>
              <p:spPr>
                <a:xfrm>
                  <a:off x="6367030" y="1763524"/>
                  <a:ext cx="26173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smtClean="0">
                            <a:latin typeface="Cambria Math" panose="02040503050406030204" pitchFamily="18" charset="0"/>
                          </a:rPr>
                          <m:t>𝑦</m:t>
                        </m:r>
                      </m:oMath>
                    </m:oMathPara>
                  </a14:m>
                  <a:endParaRPr lang="zh-TW" altLang="en-US" sz="2800" dirty="0"/>
                </a:p>
              </p:txBody>
            </p:sp>
          </mc:Choice>
          <mc:Fallback xmlns="">
            <p:sp>
              <p:nvSpPr>
                <p:cNvPr id="24" name="文字方塊 17">
                  <a:extLst>
                    <a:ext uri="{FF2B5EF4-FFF2-40B4-BE49-F238E27FC236}">
                      <a16:creationId xmlns:a16="http://schemas.microsoft.com/office/drawing/2014/main" id="{80391D0B-72A2-4D2E-91E9-776EFC6FC7C4}"/>
                    </a:ext>
                  </a:extLst>
                </p:cNvPr>
                <p:cNvSpPr txBox="1">
                  <a:spLocks noRot="1" noChangeAspect="1" noMove="1" noResize="1" noEditPoints="1" noAdjustHandles="1" noChangeArrowheads="1" noChangeShapeType="1" noTextEdit="1"/>
                </p:cNvSpPr>
                <p:nvPr/>
              </p:nvSpPr>
              <p:spPr>
                <a:xfrm>
                  <a:off x="6367030" y="1763524"/>
                  <a:ext cx="261738" cy="369332"/>
                </a:xfrm>
                <a:prstGeom prst="rect">
                  <a:avLst/>
                </a:prstGeom>
                <a:blipFill>
                  <a:blip r:embed="rId9"/>
                  <a:stretch>
                    <a:fillRect l="-25581" r="-23256" b="-27869"/>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5" name="文字方塊 17">
                  <a:extLst>
                    <a:ext uri="{FF2B5EF4-FFF2-40B4-BE49-F238E27FC236}">
                      <a16:creationId xmlns:a16="http://schemas.microsoft.com/office/drawing/2014/main" id="{1539E3DC-8641-4E7D-BEFF-E93DD9A9CE76}"/>
                    </a:ext>
                  </a:extLst>
                </p:cNvPr>
                <p:cNvSpPr txBox="1"/>
                <p:nvPr/>
              </p:nvSpPr>
              <p:spPr>
                <a:xfrm>
                  <a:off x="4139509" y="1763524"/>
                  <a:ext cx="33663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smtClean="0">
                            <a:latin typeface="Cambria Math" panose="02040503050406030204" pitchFamily="18" charset="0"/>
                          </a:rPr>
                          <m:t>𝑦</m:t>
                        </m:r>
                        <m:r>
                          <a:rPr lang="en-US" altLang="zh-TW" sz="2400" b="0" i="1" smtClean="0">
                            <a:latin typeface="Cambria Math" panose="02040503050406030204" pitchFamily="18" charset="0"/>
                          </a:rPr>
                          <m:t>′</m:t>
                        </m:r>
                      </m:oMath>
                    </m:oMathPara>
                  </a14:m>
                  <a:endParaRPr lang="zh-TW" altLang="en-US" sz="2400" dirty="0"/>
                </a:p>
              </p:txBody>
            </p:sp>
          </mc:Choice>
          <mc:Fallback xmlns="">
            <p:sp>
              <p:nvSpPr>
                <p:cNvPr id="25" name="文字方塊 17">
                  <a:extLst>
                    <a:ext uri="{FF2B5EF4-FFF2-40B4-BE49-F238E27FC236}">
                      <a16:creationId xmlns:a16="http://schemas.microsoft.com/office/drawing/2014/main" id="{1539E3DC-8641-4E7D-BEFF-E93DD9A9CE76}"/>
                    </a:ext>
                  </a:extLst>
                </p:cNvPr>
                <p:cNvSpPr txBox="1">
                  <a:spLocks noRot="1" noChangeAspect="1" noMove="1" noResize="1" noEditPoints="1" noAdjustHandles="1" noChangeArrowheads="1" noChangeShapeType="1" noTextEdit="1"/>
                </p:cNvSpPr>
                <p:nvPr/>
              </p:nvSpPr>
              <p:spPr>
                <a:xfrm>
                  <a:off x="4139509" y="1763524"/>
                  <a:ext cx="336631" cy="369332"/>
                </a:xfrm>
                <a:prstGeom prst="rect">
                  <a:avLst/>
                </a:prstGeom>
                <a:blipFill>
                  <a:blip r:embed="rId10"/>
                  <a:stretch>
                    <a:fillRect l="-20000" r="-23636" b="-27869"/>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6" name="文字方塊 17">
                  <a:extLst>
                    <a:ext uri="{FF2B5EF4-FFF2-40B4-BE49-F238E27FC236}">
                      <a16:creationId xmlns:a16="http://schemas.microsoft.com/office/drawing/2014/main" id="{29C18693-3AE3-4163-86E3-48CCD8EFB13D}"/>
                    </a:ext>
                  </a:extLst>
                </p:cNvPr>
                <p:cNvSpPr txBox="1"/>
                <p:nvPr/>
              </p:nvSpPr>
              <p:spPr>
                <a:xfrm>
                  <a:off x="8694803" y="1763524"/>
                  <a:ext cx="41678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smtClean="0">
                            <a:latin typeface="Cambria Math" panose="02040503050406030204" pitchFamily="18" charset="0"/>
                          </a:rPr>
                          <m:t>𝑦</m:t>
                        </m:r>
                        <m:r>
                          <a:rPr lang="en-US" altLang="zh-TW" sz="2400" b="0" i="1" smtClean="0">
                            <a:latin typeface="Cambria Math" panose="02040503050406030204" pitchFamily="18" charset="0"/>
                          </a:rPr>
                          <m:t>′′</m:t>
                        </m:r>
                      </m:oMath>
                    </m:oMathPara>
                  </a14:m>
                  <a:endParaRPr lang="zh-TW" altLang="en-US" sz="2400" dirty="0"/>
                </a:p>
              </p:txBody>
            </p:sp>
          </mc:Choice>
          <mc:Fallback xmlns="">
            <p:sp>
              <p:nvSpPr>
                <p:cNvPr id="26" name="文字方塊 17">
                  <a:extLst>
                    <a:ext uri="{FF2B5EF4-FFF2-40B4-BE49-F238E27FC236}">
                      <a16:creationId xmlns:a16="http://schemas.microsoft.com/office/drawing/2014/main" id="{29C18693-3AE3-4163-86E3-48CCD8EFB13D}"/>
                    </a:ext>
                  </a:extLst>
                </p:cNvPr>
                <p:cNvSpPr txBox="1">
                  <a:spLocks noRot="1" noChangeAspect="1" noMove="1" noResize="1" noEditPoints="1" noAdjustHandles="1" noChangeArrowheads="1" noChangeShapeType="1" noTextEdit="1"/>
                </p:cNvSpPr>
                <p:nvPr/>
              </p:nvSpPr>
              <p:spPr>
                <a:xfrm>
                  <a:off x="8694803" y="1763524"/>
                  <a:ext cx="416781" cy="369332"/>
                </a:xfrm>
                <a:prstGeom prst="rect">
                  <a:avLst/>
                </a:prstGeom>
                <a:blipFill>
                  <a:blip r:embed="rId11"/>
                  <a:stretch>
                    <a:fillRect l="-15942" r="-17391" b="-27869"/>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2" name="矩形 8">
                  <a:extLst>
                    <a:ext uri="{FF2B5EF4-FFF2-40B4-BE49-F238E27FC236}">
                      <a16:creationId xmlns:a16="http://schemas.microsoft.com/office/drawing/2014/main" id="{067110EE-BDF9-4372-906F-8C534C87AF1C}"/>
                    </a:ext>
                  </a:extLst>
                </p:cNvPr>
                <p:cNvSpPr/>
                <p:nvPr/>
              </p:nvSpPr>
              <p:spPr>
                <a:xfrm>
                  <a:off x="6193089" y="3284984"/>
                  <a:ext cx="44242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𝑥</m:t>
                        </m:r>
                      </m:oMath>
                    </m:oMathPara>
                  </a14:m>
                  <a:endParaRPr lang="zh-TW" altLang="en-US" sz="2400" dirty="0"/>
                </a:p>
              </p:txBody>
            </p:sp>
          </mc:Choice>
          <mc:Fallback xmlns="">
            <p:sp>
              <p:nvSpPr>
                <p:cNvPr id="32" name="矩形 8">
                  <a:extLst>
                    <a:ext uri="{FF2B5EF4-FFF2-40B4-BE49-F238E27FC236}">
                      <a16:creationId xmlns:a16="http://schemas.microsoft.com/office/drawing/2014/main" id="{067110EE-BDF9-4372-906F-8C534C87AF1C}"/>
                    </a:ext>
                  </a:extLst>
                </p:cNvPr>
                <p:cNvSpPr>
                  <a:spLocks noRot="1" noChangeAspect="1" noMove="1" noResize="1" noEditPoints="1" noAdjustHandles="1" noChangeArrowheads="1" noChangeShapeType="1" noTextEdit="1"/>
                </p:cNvSpPr>
                <p:nvPr/>
              </p:nvSpPr>
              <p:spPr>
                <a:xfrm>
                  <a:off x="6193089" y="3284984"/>
                  <a:ext cx="442429" cy="461665"/>
                </a:xfrm>
                <a:prstGeom prst="rect">
                  <a:avLst/>
                </a:prstGeom>
                <a:blipFill>
                  <a:blip r:embed="rId12"/>
                  <a:stretch>
                    <a:fillRect/>
                  </a:stretch>
                </a:blipFill>
              </p:spPr>
              <p:txBody>
                <a:bodyPr/>
                <a:lstStyle/>
                <a:p>
                  <a:r>
                    <a:rPr lang="en-SE">
                      <a:noFill/>
                    </a:rPr>
                    <a:t> </a:t>
                  </a:r>
                </a:p>
              </p:txBody>
            </p:sp>
          </mc:Fallback>
        </mc:AlternateContent>
        <p:pic>
          <p:nvPicPr>
            <p:cNvPr id="35" name="Picture 34">
              <a:extLst>
                <a:ext uri="{FF2B5EF4-FFF2-40B4-BE49-F238E27FC236}">
                  <a16:creationId xmlns:a16="http://schemas.microsoft.com/office/drawing/2014/main" id="{7C565AB7-20C6-473D-8E94-15867104831C}"/>
                </a:ext>
              </a:extLst>
            </p:cNvPr>
            <p:cNvPicPr>
              <a:picLocks noChangeAspect="1"/>
            </p:cNvPicPr>
            <p:nvPr/>
          </p:nvPicPr>
          <p:blipFill>
            <a:blip r:embed="rId8"/>
            <a:stretch>
              <a:fillRect/>
            </a:stretch>
          </p:blipFill>
          <p:spPr>
            <a:xfrm>
              <a:off x="5787836" y="3632887"/>
              <a:ext cx="1252934" cy="244475"/>
            </a:xfrm>
            <a:prstGeom prst="rect">
              <a:avLst/>
            </a:prstGeom>
          </p:spPr>
        </p:pic>
      </p:grpSp>
    </p:spTree>
    <p:extLst>
      <p:ext uri="{BB962C8B-B14F-4D97-AF65-F5344CB8AC3E}">
        <p14:creationId xmlns:p14="http://schemas.microsoft.com/office/powerpoint/2010/main" val="230644616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9FBF52-9244-472B-91AC-F63EF36953D8}"/>
              </a:ext>
            </a:extLst>
          </p:cNvPr>
          <p:cNvSpPr>
            <a:spLocks noGrp="1"/>
          </p:cNvSpPr>
          <p:nvPr>
            <p:ph type="title"/>
          </p:nvPr>
        </p:nvSpPr>
        <p:spPr>
          <a:xfrm>
            <a:off x="216469" y="93051"/>
            <a:ext cx="8579296" cy="868362"/>
          </a:xfrm>
        </p:spPr>
        <p:txBody>
          <a:bodyPr/>
          <a:lstStyle/>
          <a:p>
            <a:r>
              <a:rPr lang="en-US" sz="3600" dirty="0"/>
              <a:t>Smoothing Filter on the Input as Defense</a:t>
            </a:r>
            <a:endParaRPr lang="en-SE" sz="3600" dirty="0"/>
          </a:p>
        </p:txBody>
      </p:sp>
      <p:sp>
        <p:nvSpPr>
          <p:cNvPr id="3" name="Content Placeholder 2">
            <a:extLst>
              <a:ext uri="{FF2B5EF4-FFF2-40B4-BE49-F238E27FC236}">
                <a16:creationId xmlns:a16="http://schemas.microsoft.com/office/drawing/2014/main" id="{78599258-B892-48F4-BF70-A8D2248AA1A9}"/>
              </a:ext>
            </a:extLst>
          </p:cNvPr>
          <p:cNvSpPr>
            <a:spLocks noGrp="1"/>
          </p:cNvSpPr>
          <p:nvPr>
            <p:ph idx="1"/>
          </p:nvPr>
        </p:nvSpPr>
        <p:spPr>
          <a:xfrm>
            <a:off x="35496" y="1295400"/>
            <a:ext cx="3845663" cy="5105400"/>
          </a:xfrm>
        </p:spPr>
        <p:txBody>
          <a:bodyPr>
            <a:normAutofit fontScale="92500" lnSpcReduction="20000"/>
          </a:bodyPr>
          <a:lstStyle/>
          <a:p>
            <a:r>
              <a:rPr lang="en-US" dirty="0"/>
              <a:t>The filter helps make the loss surface smoother, which makes attacks more difficult </a:t>
            </a:r>
          </a:p>
          <a:p>
            <a:r>
              <a:rPr lang="en-US" dirty="0"/>
              <a:t>Not a very effective defense. Furthermore, if attacker knows the filter, the defense is no longer effective</a:t>
            </a:r>
            <a:endParaRPr lang="en-SE" dirty="0"/>
          </a:p>
        </p:txBody>
      </p:sp>
      <p:sp>
        <p:nvSpPr>
          <p:cNvPr id="4" name="Slide Number Placeholder 3">
            <a:extLst>
              <a:ext uri="{FF2B5EF4-FFF2-40B4-BE49-F238E27FC236}">
                <a16:creationId xmlns:a16="http://schemas.microsoft.com/office/drawing/2014/main" id="{6BC62B3B-0AA5-4AC0-BFF2-BF6332FF58FE}"/>
              </a:ext>
            </a:extLst>
          </p:cNvPr>
          <p:cNvSpPr>
            <a:spLocks noGrp="1"/>
          </p:cNvSpPr>
          <p:nvPr>
            <p:ph type="sldNum" sz="quarter" idx="12"/>
          </p:nvPr>
        </p:nvSpPr>
        <p:spPr/>
        <p:txBody>
          <a:bodyPr/>
          <a:lstStyle/>
          <a:p>
            <a:pPr>
              <a:defRPr/>
            </a:pPr>
            <a:fld id="{F57F456A-00AF-44E6-8D70-638C0D0130FF}" type="slidenum">
              <a:rPr lang="en-US" altLang="zh-CN" smtClean="0"/>
              <a:pPr>
                <a:defRPr/>
              </a:pPr>
              <a:t>66</a:t>
            </a:fld>
            <a:endParaRPr lang="en-US" altLang="zh-CN"/>
          </a:p>
        </p:txBody>
      </p:sp>
      <p:pic>
        <p:nvPicPr>
          <p:cNvPr id="5" name="圖片 3" descr="一張含有 貓, 動物, 哺乳類, 橙色 的圖片&#10;&#10;自動產生的描述">
            <a:extLst>
              <a:ext uri="{FF2B5EF4-FFF2-40B4-BE49-F238E27FC236}">
                <a16:creationId xmlns:a16="http://schemas.microsoft.com/office/drawing/2014/main" id="{2D1C0A50-897D-4469-A6C0-AFBAC9680C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25755" y="1700808"/>
            <a:ext cx="1770250" cy="1709207"/>
          </a:xfrm>
          <a:prstGeom prst="rect">
            <a:avLst/>
          </a:prstGeom>
        </p:spPr>
      </p:pic>
      <p:pic>
        <p:nvPicPr>
          <p:cNvPr id="6" name="圖片 4">
            <a:extLst>
              <a:ext uri="{FF2B5EF4-FFF2-40B4-BE49-F238E27FC236}">
                <a16:creationId xmlns:a16="http://schemas.microsoft.com/office/drawing/2014/main" id="{6BAD9602-6CA8-4CDF-99D5-DA2B699B6E5C}"/>
              </a:ext>
            </a:extLst>
          </p:cNvPr>
          <p:cNvPicPr>
            <a:picLocks noChangeAspect="1"/>
          </p:cNvPicPr>
          <p:nvPr/>
        </p:nvPicPr>
        <p:blipFill>
          <a:blip r:embed="rId3"/>
          <a:stretch>
            <a:fillRect/>
          </a:stretch>
        </p:blipFill>
        <p:spPr>
          <a:xfrm>
            <a:off x="3911952" y="3961273"/>
            <a:ext cx="1557926" cy="1554480"/>
          </a:xfrm>
          <a:prstGeom prst="rect">
            <a:avLst/>
          </a:prstGeom>
        </p:spPr>
      </p:pic>
      <mc:AlternateContent xmlns:mc="http://schemas.openxmlformats.org/markup-compatibility/2006" xmlns:a14="http://schemas.microsoft.com/office/drawing/2010/main">
        <mc:Choice Requires="a14">
          <p:sp>
            <p:nvSpPr>
              <p:cNvPr id="7" name="文字方塊 5">
                <a:extLst>
                  <a:ext uri="{FF2B5EF4-FFF2-40B4-BE49-F238E27FC236}">
                    <a16:creationId xmlns:a16="http://schemas.microsoft.com/office/drawing/2014/main" id="{3A44393D-A3A3-457C-9C5C-9367528FBF95}"/>
                  </a:ext>
                </a:extLst>
              </p:cNvPr>
              <p:cNvSpPr txBox="1"/>
              <p:nvPr/>
            </p:nvSpPr>
            <p:spPr>
              <a:xfrm>
                <a:off x="4516188" y="3410015"/>
                <a:ext cx="349455" cy="430887"/>
              </a:xfrm>
              <a:prstGeom prst="rect">
                <a:avLst/>
              </a:prstGeom>
              <a:noFill/>
            </p:spPr>
            <p:txBody>
              <a:bodyPr wrap="none" lIns="0" tIns="0" rIns="0" bIns="0" rtlCol="0">
                <a:spAutoFit/>
              </a:bodyPr>
              <a:lstStyle/>
              <a:p>
                <a:pPr/>
                <a14:m>
                  <m:oMathPara xmlns:m="http://schemas.openxmlformats.org/officeDocument/2006/math">
                    <m:oMathParaPr>
                      <m:jc m:val="center"/>
                    </m:oMathParaPr>
                    <m:oMath xmlns:m="http://schemas.openxmlformats.org/officeDocument/2006/math">
                      <m:r>
                        <a:rPr lang="en-US" altLang="zh-TW" sz="2800" b="0" i="1" smtClean="0">
                          <a:latin typeface="Cambria Math" panose="02040503050406030204" pitchFamily="18" charset="0"/>
                        </a:rPr>
                        <m:t>+</m:t>
                      </m:r>
                    </m:oMath>
                  </m:oMathPara>
                </a14:m>
                <a:endParaRPr lang="zh-TW" altLang="en-US" sz="2800" dirty="0"/>
              </a:p>
            </p:txBody>
          </p:sp>
        </mc:Choice>
        <mc:Fallback xmlns="">
          <p:sp>
            <p:nvSpPr>
              <p:cNvPr id="7" name="文字方塊 5">
                <a:extLst>
                  <a:ext uri="{FF2B5EF4-FFF2-40B4-BE49-F238E27FC236}">
                    <a16:creationId xmlns:a16="http://schemas.microsoft.com/office/drawing/2014/main" id="{3A44393D-A3A3-457C-9C5C-9367528FBF95}"/>
                  </a:ext>
                </a:extLst>
              </p:cNvPr>
              <p:cNvSpPr txBox="1">
                <a:spLocks noRot="1" noChangeAspect="1" noMove="1" noResize="1" noEditPoints="1" noAdjustHandles="1" noChangeArrowheads="1" noChangeShapeType="1" noTextEdit="1"/>
              </p:cNvSpPr>
              <p:nvPr/>
            </p:nvSpPr>
            <p:spPr>
              <a:xfrm>
                <a:off x="4516188" y="3410015"/>
                <a:ext cx="349455" cy="430887"/>
              </a:xfrm>
              <a:prstGeom prst="rect">
                <a:avLst/>
              </a:prstGeom>
              <a:blipFill>
                <a:blip r:embed="rId4"/>
                <a:stretch>
                  <a:fillRect/>
                </a:stretch>
              </a:blipFill>
            </p:spPr>
            <p:txBody>
              <a:bodyPr/>
              <a:lstStyle/>
              <a:p>
                <a:r>
                  <a:rPr lang="en-SE">
                    <a:noFill/>
                  </a:rPr>
                  <a:t> </a:t>
                </a:r>
              </a:p>
            </p:txBody>
          </p:sp>
        </mc:Fallback>
      </mc:AlternateContent>
      <p:cxnSp>
        <p:nvCxnSpPr>
          <p:cNvPr id="8" name="直線單箭頭接點 8">
            <a:extLst>
              <a:ext uri="{FF2B5EF4-FFF2-40B4-BE49-F238E27FC236}">
                <a16:creationId xmlns:a16="http://schemas.microsoft.com/office/drawing/2014/main" id="{FBD863BB-E619-4BE1-AD33-992EFEB4A089}"/>
              </a:ext>
            </a:extLst>
          </p:cNvPr>
          <p:cNvCxnSpPr>
            <a:cxnSpLocks/>
          </p:cNvCxnSpPr>
          <p:nvPr/>
        </p:nvCxnSpPr>
        <p:spPr>
          <a:xfrm>
            <a:off x="4894326" y="3651584"/>
            <a:ext cx="83877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矩形: 圓角 10">
            <a:extLst>
              <a:ext uri="{FF2B5EF4-FFF2-40B4-BE49-F238E27FC236}">
                <a16:creationId xmlns:a16="http://schemas.microsoft.com/office/drawing/2014/main" id="{42A3AB6D-A262-42B1-B5C4-BA66BBA4F4E5}"/>
              </a:ext>
            </a:extLst>
          </p:cNvPr>
          <p:cNvSpPr/>
          <p:nvPr/>
        </p:nvSpPr>
        <p:spPr>
          <a:xfrm>
            <a:off x="5763891" y="2797008"/>
            <a:ext cx="992842" cy="1683026"/>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TW" sz="2400" dirty="0"/>
              <a:t>Filter</a:t>
            </a:r>
          </a:p>
        </p:txBody>
      </p:sp>
      <p:pic>
        <p:nvPicPr>
          <p:cNvPr id="10" name="圖片 15" descr="一張含有 貓, 動物, 哺乳類, 橙色 的圖片&#10;&#10;自動產生的描述">
            <a:extLst>
              <a:ext uri="{FF2B5EF4-FFF2-40B4-BE49-F238E27FC236}">
                <a16:creationId xmlns:a16="http://schemas.microsoft.com/office/drawing/2014/main" id="{67EF05B1-4E23-4D7C-B0BE-D034A341D4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54395" y="1700808"/>
            <a:ext cx="1770250" cy="1709207"/>
          </a:xfrm>
          <a:prstGeom prst="rect">
            <a:avLst/>
          </a:prstGeom>
        </p:spPr>
      </p:pic>
      <p:pic>
        <p:nvPicPr>
          <p:cNvPr id="11" name="圖片 16">
            <a:extLst>
              <a:ext uri="{FF2B5EF4-FFF2-40B4-BE49-F238E27FC236}">
                <a16:creationId xmlns:a16="http://schemas.microsoft.com/office/drawing/2014/main" id="{6F43E33D-C9B0-49D8-AD23-4001BF0B5821}"/>
              </a:ext>
            </a:extLst>
          </p:cNvPr>
          <p:cNvPicPr>
            <a:picLocks noChangeAspect="1"/>
          </p:cNvPicPr>
          <p:nvPr/>
        </p:nvPicPr>
        <p:blipFill>
          <a:blip r:embed="rId3"/>
          <a:stretch>
            <a:fillRect/>
          </a:stretch>
        </p:blipFill>
        <p:spPr>
          <a:xfrm>
            <a:off x="7140592" y="3987399"/>
            <a:ext cx="1557926" cy="1554480"/>
          </a:xfrm>
          <a:prstGeom prst="rect">
            <a:avLst/>
          </a:prstGeom>
        </p:spPr>
      </p:pic>
      <mc:AlternateContent xmlns:mc="http://schemas.openxmlformats.org/markup-compatibility/2006" xmlns:a14="http://schemas.microsoft.com/office/drawing/2010/main">
        <mc:Choice Requires="a14">
          <p:sp>
            <p:nvSpPr>
              <p:cNvPr id="12" name="文字方塊 17">
                <a:extLst>
                  <a:ext uri="{FF2B5EF4-FFF2-40B4-BE49-F238E27FC236}">
                    <a16:creationId xmlns:a16="http://schemas.microsoft.com/office/drawing/2014/main" id="{E930ECFF-00EF-4EE8-BFDE-528D8CD42A2B}"/>
                  </a:ext>
                </a:extLst>
              </p:cNvPr>
              <p:cNvSpPr txBox="1"/>
              <p:nvPr/>
            </p:nvSpPr>
            <p:spPr>
              <a:xfrm>
                <a:off x="7744828" y="3410015"/>
                <a:ext cx="349455" cy="430887"/>
              </a:xfrm>
              <a:prstGeom prst="rect">
                <a:avLst/>
              </a:prstGeom>
              <a:noFill/>
            </p:spPr>
            <p:txBody>
              <a:bodyPr wrap="none" lIns="0" tIns="0" rIns="0" bIns="0" rtlCol="0">
                <a:spAutoFit/>
              </a:bodyPr>
              <a:lstStyle/>
              <a:p>
                <a:pPr/>
                <a14:m>
                  <m:oMathPara xmlns:m="http://schemas.openxmlformats.org/officeDocument/2006/math">
                    <m:oMathParaPr>
                      <m:jc m:val="center"/>
                    </m:oMathParaPr>
                    <m:oMath xmlns:m="http://schemas.openxmlformats.org/officeDocument/2006/math">
                      <m:r>
                        <a:rPr lang="en-US" altLang="zh-TW" sz="2800" b="0" i="1" smtClean="0">
                          <a:latin typeface="Cambria Math" panose="02040503050406030204" pitchFamily="18" charset="0"/>
                        </a:rPr>
                        <m:t>+</m:t>
                      </m:r>
                    </m:oMath>
                  </m:oMathPara>
                </a14:m>
                <a:endParaRPr lang="zh-TW" altLang="en-US" sz="2800" dirty="0"/>
              </a:p>
            </p:txBody>
          </p:sp>
        </mc:Choice>
        <mc:Fallback xmlns="">
          <p:sp>
            <p:nvSpPr>
              <p:cNvPr id="12" name="文字方塊 17">
                <a:extLst>
                  <a:ext uri="{FF2B5EF4-FFF2-40B4-BE49-F238E27FC236}">
                    <a16:creationId xmlns:a16="http://schemas.microsoft.com/office/drawing/2014/main" id="{E930ECFF-00EF-4EE8-BFDE-528D8CD42A2B}"/>
                  </a:ext>
                </a:extLst>
              </p:cNvPr>
              <p:cNvSpPr txBox="1">
                <a:spLocks noRot="1" noChangeAspect="1" noMove="1" noResize="1" noEditPoints="1" noAdjustHandles="1" noChangeArrowheads="1" noChangeShapeType="1" noTextEdit="1"/>
              </p:cNvSpPr>
              <p:nvPr/>
            </p:nvSpPr>
            <p:spPr>
              <a:xfrm>
                <a:off x="7744828" y="3410015"/>
                <a:ext cx="349455" cy="430887"/>
              </a:xfrm>
              <a:prstGeom prst="rect">
                <a:avLst/>
              </a:prstGeom>
              <a:blipFill>
                <a:blip r:embed="rId5"/>
                <a:stretch>
                  <a:fillRect/>
                </a:stretch>
              </a:blipFill>
            </p:spPr>
            <p:txBody>
              <a:bodyPr/>
              <a:lstStyle/>
              <a:p>
                <a:r>
                  <a:rPr lang="en-SE">
                    <a:noFill/>
                  </a:rPr>
                  <a:t> </a:t>
                </a:r>
              </a:p>
            </p:txBody>
          </p:sp>
        </mc:Fallback>
      </mc:AlternateContent>
      <p:cxnSp>
        <p:nvCxnSpPr>
          <p:cNvPr id="13" name="直線單箭頭接點 18">
            <a:extLst>
              <a:ext uri="{FF2B5EF4-FFF2-40B4-BE49-F238E27FC236}">
                <a16:creationId xmlns:a16="http://schemas.microsoft.com/office/drawing/2014/main" id="{478CEAC9-1E7F-412F-9BFA-8466F43B84FB}"/>
              </a:ext>
            </a:extLst>
          </p:cNvPr>
          <p:cNvCxnSpPr>
            <a:cxnSpLocks/>
          </p:cNvCxnSpPr>
          <p:nvPr/>
        </p:nvCxnSpPr>
        <p:spPr>
          <a:xfrm>
            <a:off x="6756733" y="3651584"/>
            <a:ext cx="83877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文字方塊 19">
            <a:extLst>
              <a:ext uri="{FF2B5EF4-FFF2-40B4-BE49-F238E27FC236}">
                <a16:creationId xmlns:a16="http://schemas.microsoft.com/office/drawing/2014/main" id="{E791D68D-AFB2-4332-9DA7-E58DA2D39BB3}"/>
              </a:ext>
            </a:extLst>
          </p:cNvPr>
          <p:cNvSpPr txBox="1"/>
          <p:nvPr/>
        </p:nvSpPr>
        <p:spPr>
          <a:xfrm>
            <a:off x="5538940" y="4466971"/>
            <a:ext cx="1781216" cy="830997"/>
          </a:xfrm>
          <a:prstGeom prst="rect">
            <a:avLst/>
          </a:prstGeom>
          <a:noFill/>
        </p:spPr>
        <p:txBody>
          <a:bodyPr wrap="square" rtlCol="0">
            <a:spAutoFit/>
          </a:bodyPr>
          <a:lstStyle/>
          <a:p>
            <a:r>
              <a:rPr lang="en-US" altLang="zh-TW" sz="2400" dirty="0"/>
              <a:t>e.g. Smoothing </a:t>
            </a:r>
            <a:endParaRPr lang="zh-TW" altLang="en-US" sz="2400" dirty="0"/>
          </a:p>
        </p:txBody>
      </p:sp>
      <mc:AlternateContent xmlns:mc="http://schemas.openxmlformats.org/markup-compatibility/2006" xmlns:a14="http://schemas.microsoft.com/office/drawing/2010/main">
        <mc:Choice Requires="a14">
          <p:sp>
            <p:nvSpPr>
              <p:cNvPr id="15" name="文字方塊 20">
                <a:extLst>
                  <a:ext uri="{FF2B5EF4-FFF2-40B4-BE49-F238E27FC236}">
                    <a16:creationId xmlns:a16="http://schemas.microsoft.com/office/drawing/2014/main" id="{7038751D-2DD3-415A-BFD5-7BA11F0D7EDC}"/>
                  </a:ext>
                </a:extLst>
              </p:cNvPr>
              <p:cNvSpPr txBox="1"/>
              <p:nvPr/>
            </p:nvSpPr>
            <p:spPr>
              <a:xfrm>
                <a:off x="3800307" y="5579826"/>
                <a:ext cx="1781216" cy="830997"/>
              </a:xfrm>
              <a:prstGeom prst="rect">
                <a:avLst/>
              </a:prstGeom>
              <a:noFill/>
            </p:spPr>
            <p:txBody>
              <a:bodyPr wrap="square" rtlCol="0">
                <a:spAutoFit/>
              </a:bodyPr>
              <a:lstStyle/>
              <a:p>
                <a:pPr algn="ctr"/>
                <a:r>
                  <a:rPr lang="en-US" altLang="zh-TW" sz="2400" dirty="0"/>
                  <a:t>Attack signal </a:t>
                </a:r>
                <a14:m>
                  <m:oMath xmlns:m="http://schemas.openxmlformats.org/officeDocument/2006/math">
                    <m:r>
                      <a:rPr lang="en-US" altLang="zh-TW" sz="2400" b="0" i="1" smtClean="0">
                        <a:latin typeface="Cambria Math" panose="02040503050406030204" pitchFamily="18" charset="0"/>
                      </a:rPr>
                      <m:t>𝛿</m:t>
                    </m:r>
                  </m:oMath>
                </a14:m>
                <a:endParaRPr lang="zh-TW" altLang="en-US" sz="2400" dirty="0"/>
              </a:p>
            </p:txBody>
          </p:sp>
        </mc:Choice>
        <mc:Fallback xmlns="">
          <p:sp>
            <p:nvSpPr>
              <p:cNvPr id="15" name="文字方塊 20">
                <a:extLst>
                  <a:ext uri="{FF2B5EF4-FFF2-40B4-BE49-F238E27FC236}">
                    <a16:creationId xmlns:a16="http://schemas.microsoft.com/office/drawing/2014/main" id="{7038751D-2DD3-415A-BFD5-7BA11F0D7EDC}"/>
                  </a:ext>
                </a:extLst>
              </p:cNvPr>
              <p:cNvSpPr txBox="1">
                <a:spLocks noRot="1" noChangeAspect="1" noMove="1" noResize="1" noEditPoints="1" noAdjustHandles="1" noChangeArrowheads="1" noChangeShapeType="1" noTextEdit="1"/>
              </p:cNvSpPr>
              <p:nvPr/>
            </p:nvSpPr>
            <p:spPr>
              <a:xfrm>
                <a:off x="3800307" y="5579826"/>
                <a:ext cx="1781216" cy="830997"/>
              </a:xfrm>
              <a:prstGeom prst="rect">
                <a:avLst/>
              </a:prstGeom>
              <a:blipFill>
                <a:blip r:embed="rId6"/>
                <a:stretch>
                  <a:fillRect t="-5109" b="-16058"/>
                </a:stretch>
              </a:blipFill>
            </p:spPr>
            <p:txBody>
              <a:bodyPr/>
              <a:lstStyle/>
              <a:p>
                <a:r>
                  <a:rPr lang="en-SE">
                    <a:noFill/>
                  </a:rPr>
                  <a:t> </a:t>
                </a:r>
              </a:p>
            </p:txBody>
          </p:sp>
        </mc:Fallback>
      </mc:AlternateContent>
      <p:sp>
        <p:nvSpPr>
          <p:cNvPr id="16" name="文字方塊 21">
            <a:extLst>
              <a:ext uri="{FF2B5EF4-FFF2-40B4-BE49-F238E27FC236}">
                <a16:creationId xmlns:a16="http://schemas.microsoft.com/office/drawing/2014/main" id="{CF43B2C3-89E5-4BE2-9F3B-0CAC3595D385}"/>
              </a:ext>
            </a:extLst>
          </p:cNvPr>
          <p:cNvSpPr txBox="1"/>
          <p:nvPr/>
        </p:nvSpPr>
        <p:spPr>
          <a:xfrm>
            <a:off x="3800307" y="942945"/>
            <a:ext cx="1781216" cy="830997"/>
          </a:xfrm>
          <a:prstGeom prst="rect">
            <a:avLst/>
          </a:prstGeom>
          <a:noFill/>
        </p:spPr>
        <p:txBody>
          <a:bodyPr wrap="square" rtlCol="0">
            <a:spAutoFit/>
          </a:bodyPr>
          <a:lstStyle/>
          <a:p>
            <a:pPr algn="ctr"/>
            <a:r>
              <a:rPr lang="en-US" altLang="zh-TW" sz="2400" dirty="0"/>
              <a:t>Original Image </a:t>
            </a:r>
            <a:endParaRPr lang="zh-TW" altLang="en-US" sz="2400" dirty="0"/>
          </a:p>
        </p:txBody>
      </p:sp>
      <mc:AlternateContent xmlns:mc="http://schemas.openxmlformats.org/markup-compatibility/2006" xmlns:a14="http://schemas.microsoft.com/office/drawing/2010/main">
        <mc:Choice Requires="a14">
          <p:sp>
            <p:nvSpPr>
              <p:cNvPr id="17" name="文字方塊 23">
                <a:extLst>
                  <a:ext uri="{FF2B5EF4-FFF2-40B4-BE49-F238E27FC236}">
                    <a16:creationId xmlns:a16="http://schemas.microsoft.com/office/drawing/2014/main" id="{970AA0ED-ABDE-4E3D-AEB6-0E8118777AF1}"/>
                  </a:ext>
                </a:extLst>
              </p:cNvPr>
              <p:cNvSpPr txBox="1"/>
              <p:nvPr/>
            </p:nvSpPr>
            <p:spPr>
              <a:xfrm>
                <a:off x="6852731" y="5493131"/>
                <a:ext cx="2255773" cy="1200329"/>
              </a:xfrm>
              <a:prstGeom prst="rect">
                <a:avLst/>
              </a:prstGeom>
              <a:noFill/>
            </p:spPr>
            <p:txBody>
              <a:bodyPr wrap="square" rtlCol="0">
                <a:spAutoFit/>
              </a:bodyPr>
              <a:lstStyle/>
              <a:p>
                <a:pPr algn="ctr"/>
                <a:r>
                  <a:rPr lang="en-US" altLang="zh-TW" sz="2400" dirty="0"/>
                  <a:t>Smoothed attack signal </a:t>
                </a:r>
                <a14:m>
                  <m:oMath xmlns:m="http://schemas.openxmlformats.org/officeDocument/2006/math">
                    <m:r>
                      <a:rPr lang="en-US" altLang="zh-TW" sz="2400" i="1">
                        <a:latin typeface="Cambria Math" panose="02040503050406030204" pitchFamily="18" charset="0"/>
                      </a:rPr>
                      <m:t>𝛿</m:t>
                    </m:r>
                  </m:oMath>
                </a14:m>
                <a:r>
                  <a:rPr lang="zh-TW" altLang="en-US" sz="2400" dirty="0"/>
                  <a:t> </a:t>
                </a:r>
                <a:r>
                  <a:rPr lang="en-US" altLang="zh-TW" sz="2400" dirty="0"/>
                  <a:t>is less effective</a:t>
                </a:r>
                <a:endParaRPr lang="zh-TW" altLang="en-US" sz="2400" dirty="0"/>
              </a:p>
            </p:txBody>
          </p:sp>
        </mc:Choice>
        <mc:Fallback xmlns="">
          <p:sp>
            <p:nvSpPr>
              <p:cNvPr id="17" name="文字方塊 23">
                <a:extLst>
                  <a:ext uri="{FF2B5EF4-FFF2-40B4-BE49-F238E27FC236}">
                    <a16:creationId xmlns:a16="http://schemas.microsoft.com/office/drawing/2014/main" id="{970AA0ED-ABDE-4E3D-AEB6-0E8118777AF1}"/>
                  </a:ext>
                </a:extLst>
              </p:cNvPr>
              <p:cNvSpPr txBox="1">
                <a:spLocks noRot="1" noChangeAspect="1" noMove="1" noResize="1" noEditPoints="1" noAdjustHandles="1" noChangeArrowheads="1" noChangeShapeType="1" noTextEdit="1"/>
              </p:cNvSpPr>
              <p:nvPr/>
            </p:nvSpPr>
            <p:spPr>
              <a:xfrm>
                <a:off x="6852731" y="5493131"/>
                <a:ext cx="2255773" cy="1200329"/>
              </a:xfrm>
              <a:prstGeom prst="rect">
                <a:avLst/>
              </a:prstGeom>
              <a:blipFill>
                <a:blip r:embed="rId7"/>
                <a:stretch>
                  <a:fillRect l="-4054" t="-3553" r="-4324" b="-11168"/>
                </a:stretch>
              </a:blipFill>
            </p:spPr>
            <p:txBody>
              <a:bodyPr/>
              <a:lstStyle/>
              <a:p>
                <a:r>
                  <a:rPr lang="en-SE">
                    <a:noFill/>
                  </a:rPr>
                  <a:t> </a:t>
                </a:r>
              </a:p>
            </p:txBody>
          </p:sp>
        </mc:Fallback>
      </mc:AlternateContent>
      <p:cxnSp>
        <p:nvCxnSpPr>
          <p:cNvPr id="18" name="直線單箭頭接點 24">
            <a:extLst>
              <a:ext uri="{FF2B5EF4-FFF2-40B4-BE49-F238E27FC236}">
                <a16:creationId xmlns:a16="http://schemas.microsoft.com/office/drawing/2014/main" id="{60F409FF-24D5-4507-9377-95AF1DD4AC5E}"/>
              </a:ext>
            </a:extLst>
          </p:cNvPr>
          <p:cNvCxnSpPr>
            <a:cxnSpLocks/>
          </p:cNvCxnSpPr>
          <p:nvPr/>
        </p:nvCxnSpPr>
        <p:spPr>
          <a:xfrm>
            <a:off x="8269732" y="3653588"/>
            <a:ext cx="83877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文字方塊 21">
            <a:extLst>
              <a:ext uri="{FF2B5EF4-FFF2-40B4-BE49-F238E27FC236}">
                <a16:creationId xmlns:a16="http://schemas.microsoft.com/office/drawing/2014/main" id="{D8C27D46-EBA1-4CEA-A10F-C3F0715FDEB5}"/>
              </a:ext>
            </a:extLst>
          </p:cNvPr>
          <p:cNvSpPr txBox="1"/>
          <p:nvPr/>
        </p:nvSpPr>
        <p:spPr>
          <a:xfrm>
            <a:off x="7039527" y="1001403"/>
            <a:ext cx="1781216" cy="830997"/>
          </a:xfrm>
          <a:prstGeom prst="rect">
            <a:avLst/>
          </a:prstGeom>
          <a:noFill/>
        </p:spPr>
        <p:txBody>
          <a:bodyPr wrap="square" rtlCol="0">
            <a:spAutoFit/>
          </a:bodyPr>
          <a:lstStyle/>
          <a:p>
            <a:pPr algn="ctr"/>
            <a:r>
              <a:rPr lang="en-US" altLang="zh-TW" sz="2400" dirty="0"/>
              <a:t>Smoothed Image </a:t>
            </a:r>
            <a:endParaRPr lang="zh-TW" altLang="en-US" sz="2400" dirty="0"/>
          </a:p>
        </p:txBody>
      </p:sp>
      <p:sp>
        <p:nvSpPr>
          <p:cNvPr id="23" name="TextBox 22">
            <a:extLst>
              <a:ext uri="{FF2B5EF4-FFF2-40B4-BE49-F238E27FC236}">
                <a16:creationId xmlns:a16="http://schemas.microsoft.com/office/drawing/2014/main" id="{A366935F-DE4D-4530-BCF6-35BC226A93AE}"/>
              </a:ext>
            </a:extLst>
          </p:cNvPr>
          <p:cNvSpPr txBox="1"/>
          <p:nvPr/>
        </p:nvSpPr>
        <p:spPr>
          <a:xfrm>
            <a:off x="5258311" y="6626001"/>
            <a:ext cx="1781216" cy="253916"/>
          </a:xfrm>
          <a:prstGeom prst="rect">
            <a:avLst/>
          </a:prstGeom>
          <a:noFill/>
        </p:spPr>
        <p:txBody>
          <a:bodyPr wrap="square">
            <a:spAutoFit/>
          </a:bodyPr>
          <a:lstStyle/>
          <a:p>
            <a:r>
              <a:rPr lang="en-US" sz="1050" dirty="0"/>
              <a:t>Image credit: Hung-</a:t>
            </a:r>
            <a:r>
              <a:rPr lang="en-US" sz="1050" dirty="0" err="1"/>
              <a:t>yi</a:t>
            </a:r>
            <a:r>
              <a:rPr lang="en-US" sz="1050" dirty="0"/>
              <a:t> Lee</a:t>
            </a:r>
            <a:endParaRPr lang="en-SE" sz="1050" dirty="0"/>
          </a:p>
        </p:txBody>
      </p:sp>
    </p:spTree>
    <p:extLst>
      <p:ext uri="{BB962C8B-B14F-4D97-AF65-F5344CB8AC3E}">
        <p14:creationId xmlns:p14="http://schemas.microsoft.com/office/powerpoint/2010/main" val="1389418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p:bldP spid="14" grpId="0"/>
      <p:bldP spid="17"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EE044-95F3-46A5-9DBA-2EDDE8B42C8A}"/>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06D4E8E8-0ADC-4CC2-A700-823362CA4728}"/>
              </a:ext>
            </a:extLst>
          </p:cNvPr>
          <p:cNvSpPr>
            <a:spLocks noGrp="1"/>
          </p:cNvSpPr>
          <p:nvPr>
            <p:ph idx="1"/>
          </p:nvPr>
        </p:nvSpPr>
        <p:spPr/>
        <p:txBody>
          <a:bodyPr>
            <a:normAutofit fontScale="92500" lnSpcReduction="10000"/>
          </a:bodyPr>
          <a:lstStyle/>
          <a:p>
            <a:r>
              <a:rPr lang="en-US" dirty="0"/>
              <a:t>Introduction</a:t>
            </a:r>
          </a:p>
          <a:p>
            <a:r>
              <a:rPr lang="en-US" dirty="0"/>
              <a:t>Adversarial examples and verification</a:t>
            </a:r>
          </a:p>
          <a:p>
            <a:pPr lvl="1"/>
            <a:r>
              <a:rPr lang="en-US" dirty="0"/>
              <a:t>Constructing adversarial examples via local search</a:t>
            </a:r>
          </a:p>
          <a:p>
            <a:pPr lvl="2"/>
            <a:r>
              <a:rPr lang="en-US" dirty="0"/>
              <a:t>Physically-realizable attacks</a:t>
            </a:r>
          </a:p>
          <a:p>
            <a:pPr lvl="1"/>
            <a:r>
              <a:rPr lang="en-US" dirty="0"/>
              <a:t>Formal verification via combinatorial optimization</a:t>
            </a:r>
          </a:p>
          <a:p>
            <a:pPr lvl="1"/>
            <a:r>
              <a:rPr lang="en-US" dirty="0"/>
              <a:t>Formal verification via convex relaxations</a:t>
            </a:r>
          </a:p>
          <a:p>
            <a:r>
              <a:rPr lang="en-US" dirty="0"/>
              <a:t>Defenses</a:t>
            </a:r>
          </a:p>
          <a:p>
            <a:pPr lvl="1"/>
            <a:r>
              <a:rPr lang="en-US" dirty="0"/>
              <a:t>Adversarial training</a:t>
            </a:r>
          </a:p>
          <a:p>
            <a:pPr lvl="1"/>
            <a:r>
              <a:rPr lang="en-US" dirty="0"/>
              <a:t>Robust optimization with convex relaxations</a:t>
            </a:r>
          </a:p>
          <a:p>
            <a:r>
              <a:rPr lang="en-US" dirty="0">
                <a:solidFill>
                  <a:srgbClr val="FF0000"/>
                </a:solidFill>
              </a:rPr>
              <a:t>Adversarial robustness beyond security</a:t>
            </a:r>
            <a:endParaRPr lang="en-SE" dirty="0">
              <a:solidFill>
                <a:srgbClr val="FF0000"/>
              </a:solidFill>
            </a:endParaRPr>
          </a:p>
        </p:txBody>
      </p:sp>
      <p:sp>
        <p:nvSpPr>
          <p:cNvPr id="4" name="Slide Number Placeholder 3">
            <a:extLst>
              <a:ext uri="{FF2B5EF4-FFF2-40B4-BE49-F238E27FC236}">
                <a16:creationId xmlns:a16="http://schemas.microsoft.com/office/drawing/2014/main" id="{7E5CB527-D76D-4CDE-BD14-0E9E71E1754D}"/>
              </a:ext>
            </a:extLst>
          </p:cNvPr>
          <p:cNvSpPr>
            <a:spLocks noGrp="1"/>
          </p:cNvSpPr>
          <p:nvPr>
            <p:ph type="sldNum" sz="quarter" idx="12"/>
          </p:nvPr>
        </p:nvSpPr>
        <p:spPr/>
        <p:txBody>
          <a:bodyPr/>
          <a:lstStyle/>
          <a:p>
            <a:pPr>
              <a:defRPr/>
            </a:pPr>
            <a:fld id="{F57F456A-00AF-44E6-8D70-638C0D0130FF}" type="slidenum">
              <a:rPr lang="en-US" altLang="zh-CN" smtClean="0"/>
              <a:pPr>
                <a:defRPr/>
              </a:pPr>
              <a:t>67</a:t>
            </a:fld>
            <a:endParaRPr lang="en-US" altLang="zh-CN"/>
          </a:p>
        </p:txBody>
      </p:sp>
    </p:spTree>
    <p:extLst>
      <p:ext uri="{BB962C8B-B14F-4D97-AF65-F5344CB8AC3E}">
        <p14:creationId xmlns:p14="http://schemas.microsoft.com/office/powerpoint/2010/main" val="375088702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ADFE5B-B28E-419A-8AD8-03F1E7ED7D06}"/>
              </a:ext>
            </a:extLst>
          </p:cNvPr>
          <p:cNvSpPr>
            <a:spLocks noGrp="1"/>
          </p:cNvSpPr>
          <p:nvPr>
            <p:ph type="title"/>
          </p:nvPr>
        </p:nvSpPr>
        <p:spPr/>
        <p:txBody>
          <a:bodyPr/>
          <a:lstStyle/>
          <a:p>
            <a:r>
              <a:rPr lang="en-US" sz="3200" dirty="0"/>
              <a:t>Adv. Robust Generalization Needs More Data to Avoid Overfitting</a:t>
            </a:r>
            <a:endParaRPr lang="en-SE" sz="32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5D46660-58D0-46C8-AC6D-59E005140931}"/>
                  </a:ext>
                </a:extLst>
              </p:cNvPr>
              <p:cNvSpPr>
                <a:spLocks noGrp="1"/>
              </p:cNvSpPr>
              <p:nvPr>
                <p:ph idx="1"/>
              </p:nvPr>
            </p:nvSpPr>
            <p:spPr>
              <a:xfrm>
                <a:off x="457200" y="3645024"/>
                <a:ext cx="8229600" cy="2755775"/>
              </a:xfrm>
            </p:spPr>
            <p:txBody>
              <a:bodyPr>
                <a:normAutofit fontScale="70000" lnSpcReduction="20000"/>
              </a:bodyPr>
              <a:lstStyle/>
              <a:p>
                <a:r>
                  <a:rPr lang="en-US" dirty="0"/>
                  <a:t>Theorem [Schmidt </a:t>
                </a:r>
                <a:r>
                  <a:rPr lang="en-US" dirty="0" err="1"/>
                  <a:t>Santurkar</a:t>
                </a:r>
                <a:r>
                  <a:rPr lang="en-US" dirty="0"/>
                  <a:t> Tsipras Talwar M 2018]: Sample complexity of adv. robust generalization can be significantly larger than that of “standard” generalization</a:t>
                </a:r>
              </a:p>
              <a:p>
                <a:r>
                  <a:rPr lang="en-US" dirty="0"/>
                  <a:t>Specifically: There exists a </a:t>
                </a:r>
                <a14:m>
                  <m:oMath xmlns:m="http://schemas.openxmlformats.org/officeDocument/2006/math">
                    <m:r>
                      <a:rPr lang="en-US" i="1" dirty="0" smtClean="0">
                        <a:latin typeface="Cambria Math" panose="02040503050406030204" pitchFamily="18" charset="0"/>
                      </a:rPr>
                      <m:t>𝑑</m:t>
                    </m:r>
                  </m:oMath>
                </a14:m>
                <a:r>
                  <a:rPr lang="en-US" dirty="0"/>
                  <a:t>-dimensional distribution </a:t>
                </a:r>
                <a14:m>
                  <m:oMath xmlns:m="http://schemas.openxmlformats.org/officeDocument/2006/math">
                    <m:r>
                      <a:rPr lang="en-US" i="1" dirty="0" smtClean="0">
                        <a:latin typeface="Cambria Math" panose="02040503050406030204" pitchFamily="18" charset="0"/>
                      </a:rPr>
                      <m:t>𝐷</m:t>
                    </m:r>
                  </m:oMath>
                </a14:m>
                <a:r>
                  <a:rPr lang="en-US" dirty="0"/>
                  <a:t> </a:t>
                </a:r>
                <a:r>
                  <a:rPr lang="en-US" dirty="0" err="1"/>
                  <a:t>s.t.</a:t>
                </a:r>
                <a:r>
                  <a:rPr lang="en-US" dirty="0"/>
                  <a:t>:</a:t>
                </a:r>
              </a:p>
              <a:p>
                <a:pPr lvl="1"/>
                <a:r>
                  <a:rPr lang="en-US" dirty="0"/>
                  <a:t>A single sample is enough to get an accurate classifier (P[correct] &gt; 0.99)</a:t>
                </a:r>
              </a:p>
              <a:p>
                <a:pPr lvl="1"/>
                <a:r>
                  <a:rPr lang="en-US" dirty="0"/>
                  <a:t>But need </a:t>
                </a:r>
                <a14:m>
                  <m:oMath xmlns:m="http://schemas.openxmlformats.org/officeDocument/2006/math">
                    <m:r>
                      <m:rPr>
                        <m:sty m:val="p"/>
                      </m:rPr>
                      <a:rPr lang="en-US" b="0" i="0" smtClean="0">
                        <a:latin typeface="Cambria Math" panose="02040503050406030204" pitchFamily="18" charset="0"/>
                      </a:rPr>
                      <m:t>Ω</m:t>
                    </m:r>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r>
                          <a:rPr lang="en-US" b="0" i="1" smtClean="0">
                            <a:latin typeface="Cambria Math" panose="02040503050406030204" pitchFamily="18" charset="0"/>
                          </a:rPr>
                          <m:t>𝑑</m:t>
                        </m:r>
                      </m:e>
                    </m:rad>
                    <m:r>
                      <a:rPr lang="en-US" b="0" i="1" smtClean="0">
                        <a:latin typeface="Cambria Math" panose="02040503050406030204" pitchFamily="18" charset="0"/>
                      </a:rPr>
                      <m:t>)</m:t>
                    </m:r>
                  </m:oMath>
                </a14:m>
                <a:r>
                  <a:rPr lang="en-US" dirty="0"/>
                  <a:t> samples for better-than-chance robust classifier</a:t>
                </a:r>
                <a:endParaRPr lang="en-SE" dirty="0"/>
              </a:p>
            </p:txBody>
          </p:sp>
        </mc:Choice>
        <mc:Fallback xmlns="">
          <p:sp>
            <p:nvSpPr>
              <p:cNvPr id="3" name="Content Placeholder 2">
                <a:extLst>
                  <a:ext uri="{FF2B5EF4-FFF2-40B4-BE49-F238E27FC236}">
                    <a16:creationId xmlns:a16="http://schemas.microsoft.com/office/drawing/2014/main" id="{95D46660-58D0-46C8-AC6D-59E005140931}"/>
                  </a:ext>
                </a:extLst>
              </p:cNvPr>
              <p:cNvSpPr>
                <a:spLocks noGrp="1" noRot="1" noChangeAspect="1" noMove="1" noResize="1" noEditPoints="1" noAdjustHandles="1" noChangeArrowheads="1" noChangeShapeType="1" noTextEdit="1"/>
              </p:cNvSpPr>
              <p:nvPr>
                <p:ph idx="1"/>
              </p:nvPr>
            </p:nvSpPr>
            <p:spPr>
              <a:xfrm>
                <a:off x="457200" y="3645024"/>
                <a:ext cx="8229600" cy="2755775"/>
              </a:xfrm>
              <a:blipFill>
                <a:blip r:embed="rId2"/>
                <a:stretch>
                  <a:fillRect l="-815" t="-3761" r="-163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834C6D7E-2924-45D0-A87B-63F4A489BC7D}"/>
              </a:ext>
            </a:extLst>
          </p:cNvPr>
          <p:cNvSpPr>
            <a:spLocks noGrp="1"/>
          </p:cNvSpPr>
          <p:nvPr>
            <p:ph type="sldNum" sz="quarter" idx="12"/>
          </p:nvPr>
        </p:nvSpPr>
        <p:spPr/>
        <p:txBody>
          <a:bodyPr/>
          <a:lstStyle/>
          <a:p>
            <a:pPr>
              <a:defRPr/>
            </a:pPr>
            <a:fld id="{F57F456A-00AF-44E6-8D70-638C0D0130FF}" type="slidenum">
              <a:rPr lang="en-US" altLang="zh-CN" smtClean="0"/>
              <a:pPr>
                <a:defRPr/>
              </a:pPr>
              <a:t>68</a:t>
            </a:fld>
            <a:endParaRPr lang="en-US" altLang="zh-CN"/>
          </a:p>
        </p:txBody>
      </p:sp>
      <p:pic>
        <p:nvPicPr>
          <p:cNvPr id="6" name="Picture 5">
            <a:extLst>
              <a:ext uri="{FF2B5EF4-FFF2-40B4-BE49-F238E27FC236}">
                <a16:creationId xmlns:a16="http://schemas.microsoft.com/office/drawing/2014/main" id="{AB865CDF-53DE-4896-B3DB-3CA72A858BC1}"/>
              </a:ext>
            </a:extLst>
          </p:cNvPr>
          <p:cNvPicPr>
            <a:picLocks noChangeAspect="1"/>
          </p:cNvPicPr>
          <p:nvPr/>
        </p:nvPicPr>
        <p:blipFill>
          <a:blip r:embed="rId3"/>
          <a:stretch>
            <a:fillRect/>
          </a:stretch>
        </p:blipFill>
        <p:spPr>
          <a:xfrm>
            <a:off x="5402" y="1175706"/>
            <a:ext cx="4534533" cy="2253929"/>
          </a:xfrm>
          <a:prstGeom prst="rect">
            <a:avLst/>
          </a:prstGeom>
        </p:spPr>
      </p:pic>
      <p:pic>
        <p:nvPicPr>
          <p:cNvPr id="8" name="Picture 7">
            <a:extLst>
              <a:ext uri="{FF2B5EF4-FFF2-40B4-BE49-F238E27FC236}">
                <a16:creationId xmlns:a16="http://schemas.microsoft.com/office/drawing/2014/main" id="{E6AE9B05-3711-4029-A27D-AB59ECF97A7A}"/>
              </a:ext>
            </a:extLst>
          </p:cNvPr>
          <p:cNvPicPr>
            <a:picLocks noChangeAspect="1"/>
          </p:cNvPicPr>
          <p:nvPr/>
        </p:nvPicPr>
        <p:blipFill>
          <a:blip r:embed="rId4"/>
          <a:stretch>
            <a:fillRect/>
          </a:stretch>
        </p:blipFill>
        <p:spPr>
          <a:xfrm>
            <a:off x="4539935" y="1175706"/>
            <a:ext cx="4527865" cy="2333951"/>
          </a:xfrm>
          <a:prstGeom prst="rect">
            <a:avLst/>
          </a:prstGeom>
        </p:spPr>
      </p:pic>
    </p:spTree>
    <p:extLst>
      <p:ext uri="{BB962C8B-B14F-4D97-AF65-F5344CB8AC3E}">
        <p14:creationId xmlns:p14="http://schemas.microsoft.com/office/powerpoint/2010/main" val="177636504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7E02A8-3071-4D9C-864C-76E4D42A4EBC}"/>
              </a:ext>
            </a:extLst>
          </p:cNvPr>
          <p:cNvSpPr>
            <a:spLocks noGrp="1"/>
          </p:cNvSpPr>
          <p:nvPr>
            <p:ph type="title"/>
          </p:nvPr>
        </p:nvSpPr>
        <p:spPr/>
        <p:txBody>
          <a:bodyPr/>
          <a:lstStyle/>
          <a:p>
            <a:r>
              <a:rPr lang="en-US" sz="3600" dirty="0"/>
              <a:t>Does Being Robust Help “Standard” Generalization?</a:t>
            </a:r>
            <a:endParaRPr lang="en-SE" sz="3600" dirty="0"/>
          </a:p>
        </p:txBody>
      </p:sp>
      <p:sp>
        <p:nvSpPr>
          <p:cNvPr id="3" name="Content Placeholder 2">
            <a:extLst>
              <a:ext uri="{FF2B5EF4-FFF2-40B4-BE49-F238E27FC236}">
                <a16:creationId xmlns:a16="http://schemas.microsoft.com/office/drawing/2014/main" id="{7FAB7DBE-9C87-4B5E-A7A5-926BFBDCC361}"/>
              </a:ext>
            </a:extLst>
          </p:cNvPr>
          <p:cNvSpPr>
            <a:spLocks noGrp="1"/>
          </p:cNvSpPr>
          <p:nvPr>
            <p:ph idx="1"/>
          </p:nvPr>
        </p:nvSpPr>
        <p:spPr>
          <a:xfrm>
            <a:off x="457200" y="1295400"/>
            <a:ext cx="8229600" cy="2349624"/>
          </a:xfrm>
        </p:spPr>
        <p:txBody>
          <a:bodyPr>
            <a:normAutofit fontScale="62500" lnSpcReduction="20000"/>
          </a:bodyPr>
          <a:lstStyle/>
          <a:p>
            <a:r>
              <a:rPr lang="en-US" dirty="0"/>
              <a:t>Data augmentation: An effective technique to improve “standard” generalization</a:t>
            </a:r>
          </a:p>
          <a:p>
            <a:r>
              <a:rPr lang="en-US" dirty="0"/>
              <a:t>Adversarial training = An “ultimate” version of data augmentation</a:t>
            </a:r>
          </a:p>
          <a:p>
            <a:pPr lvl="1"/>
            <a:r>
              <a:rPr lang="en-US" dirty="0"/>
              <a:t>(since we train on the ”most confusing” version of the training set)</a:t>
            </a:r>
          </a:p>
          <a:p>
            <a:r>
              <a:rPr lang="en-US" dirty="0"/>
              <a:t>Does adversarial training always improve “standard” generalization?</a:t>
            </a:r>
          </a:p>
          <a:p>
            <a:pPr lvl="1"/>
            <a:r>
              <a:rPr lang="en-US" dirty="0"/>
              <a:t>No. Adversarial training typically results in lower performance when evaluated on standard input</a:t>
            </a:r>
          </a:p>
          <a:p>
            <a:endParaRPr lang="en-SE" dirty="0"/>
          </a:p>
        </p:txBody>
      </p:sp>
      <p:sp>
        <p:nvSpPr>
          <p:cNvPr id="4" name="Slide Number Placeholder 3">
            <a:extLst>
              <a:ext uri="{FF2B5EF4-FFF2-40B4-BE49-F238E27FC236}">
                <a16:creationId xmlns:a16="http://schemas.microsoft.com/office/drawing/2014/main" id="{050CDAB1-478A-4600-8604-BE5FEF818C90}"/>
              </a:ext>
            </a:extLst>
          </p:cNvPr>
          <p:cNvSpPr>
            <a:spLocks noGrp="1"/>
          </p:cNvSpPr>
          <p:nvPr>
            <p:ph type="sldNum" sz="quarter" idx="12"/>
          </p:nvPr>
        </p:nvSpPr>
        <p:spPr/>
        <p:txBody>
          <a:bodyPr/>
          <a:lstStyle/>
          <a:p>
            <a:pPr>
              <a:defRPr/>
            </a:pPr>
            <a:fld id="{F57F456A-00AF-44E6-8D70-638C0D0130FF}" type="slidenum">
              <a:rPr lang="en-US" altLang="zh-CN" smtClean="0"/>
              <a:pPr>
                <a:defRPr/>
              </a:pPr>
              <a:t>69</a:t>
            </a:fld>
            <a:endParaRPr lang="en-US" altLang="zh-CN"/>
          </a:p>
        </p:txBody>
      </p:sp>
      <p:pic>
        <p:nvPicPr>
          <p:cNvPr id="6" name="Picture 5">
            <a:extLst>
              <a:ext uri="{FF2B5EF4-FFF2-40B4-BE49-F238E27FC236}">
                <a16:creationId xmlns:a16="http://schemas.microsoft.com/office/drawing/2014/main" id="{3957CB86-8890-4842-916D-28B24161BA40}"/>
              </a:ext>
            </a:extLst>
          </p:cNvPr>
          <p:cNvPicPr>
            <a:picLocks noChangeAspect="1"/>
          </p:cNvPicPr>
          <p:nvPr/>
        </p:nvPicPr>
        <p:blipFill>
          <a:blip r:embed="rId2"/>
          <a:stretch>
            <a:fillRect/>
          </a:stretch>
        </p:blipFill>
        <p:spPr>
          <a:xfrm>
            <a:off x="1318758" y="3554611"/>
            <a:ext cx="6506483" cy="3219899"/>
          </a:xfrm>
          <a:prstGeom prst="rect">
            <a:avLst/>
          </a:prstGeom>
        </p:spPr>
      </p:pic>
    </p:spTree>
    <p:extLst>
      <p:ext uri="{BB962C8B-B14F-4D97-AF65-F5344CB8AC3E}">
        <p14:creationId xmlns:p14="http://schemas.microsoft.com/office/powerpoint/2010/main" val="42612174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F69F80-F832-4426-B988-DE87AEBD1098}"/>
              </a:ext>
            </a:extLst>
          </p:cNvPr>
          <p:cNvSpPr>
            <a:spLocks noGrp="1"/>
          </p:cNvSpPr>
          <p:nvPr>
            <p:ph type="title"/>
          </p:nvPr>
        </p:nvSpPr>
        <p:spPr/>
        <p:txBody>
          <a:bodyPr/>
          <a:lstStyle/>
          <a:p>
            <a:r>
              <a:rPr lang="en-US" dirty="0"/>
              <a:t>Data Poisoning</a:t>
            </a:r>
            <a:endParaRPr lang="en-SE" dirty="0"/>
          </a:p>
        </p:txBody>
      </p:sp>
      <p:sp>
        <p:nvSpPr>
          <p:cNvPr id="3" name="Content Placeholder 2">
            <a:extLst>
              <a:ext uri="{FF2B5EF4-FFF2-40B4-BE49-F238E27FC236}">
                <a16:creationId xmlns:a16="http://schemas.microsoft.com/office/drawing/2014/main" id="{1889F0DF-01CA-4234-A32D-B066B640FA42}"/>
              </a:ext>
            </a:extLst>
          </p:cNvPr>
          <p:cNvSpPr>
            <a:spLocks noGrp="1"/>
          </p:cNvSpPr>
          <p:nvPr>
            <p:ph idx="1"/>
          </p:nvPr>
        </p:nvSpPr>
        <p:spPr>
          <a:xfrm>
            <a:off x="76199" y="1150061"/>
            <a:ext cx="5544023" cy="1980542"/>
          </a:xfrm>
        </p:spPr>
        <p:txBody>
          <a:bodyPr>
            <a:normAutofit fontScale="85000" lnSpcReduction="10000"/>
          </a:bodyPr>
          <a:lstStyle/>
          <a:p>
            <a:r>
              <a:rPr lang="en-US" dirty="0"/>
              <a:t>Adding a single “poison data point” may hamper a linear model’s generalization, but not for deep learning, which can handle outliers w. memorization</a:t>
            </a:r>
          </a:p>
          <a:p>
            <a:endParaRPr lang="en-SE" dirty="0"/>
          </a:p>
        </p:txBody>
      </p:sp>
      <p:sp>
        <p:nvSpPr>
          <p:cNvPr id="4" name="Slide Number Placeholder 3">
            <a:extLst>
              <a:ext uri="{FF2B5EF4-FFF2-40B4-BE49-F238E27FC236}">
                <a16:creationId xmlns:a16="http://schemas.microsoft.com/office/drawing/2014/main" id="{A0BF78A1-9E2C-4694-BA05-9DBCF45933ED}"/>
              </a:ext>
            </a:extLst>
          </p:cNvPr>
          <p:cNvSpPr>
            <a:spLocks noGrp="1"/>
          </p:cNvSpPr>
          <p:nvPr>
            <p:ph type="sldNum" sz="quarter" idx="12"/>
          </p:nvPr>
        </p:nvSpPr>
        <p:spPr/>
        <p:txBody>
          <a:bodyPr/>
          <a:lstStyle/>
          <a:p>
            <a:pPr>
              <a:defRPr/>
            </a:pPr>
            <a:fld id="{F57F456A-00AF-44E6-8D70-638C0D0130FF}" type="slidenum">
              <a:rPr lang="en-US" altLang="zh-CN" smtClean="0"/>
              <a:pPr>
                <a:defRPr/>
              </a:pPr>
              <a:t>7</a:t>
            </a:fld>
            <a:endParaRPr lang="en-US" altLang="zh-CN"/>
          </a:p>
        </p:txBody>
      </p:sp>
      <p:pic>
        <p:nvPicPr>
          <p:cNvPr id="6" name="Picture 5">
            <a:extLst>
              <a:ext uri="{FF2B5EF4-FFF2-40B4-BE49-F238E27FC236}">
                <a16:creationId xmlns:a16="http://schemas.microsoft.com/office/drawing/2014/main" id="{7D1D2365-C6D1-4A92-BA81-60DD7CAFC4EE}"/>
              </a:ext>
            </a:extLst>
          </p:cNvPr>
          <p:cNvPicPr>
            <a:picLocks noChangeAspect="1"/>
          </p:cNvPicPr>
          <p:nvPr/>
        </p:nvPicPr>
        <p:blipFill>
          <a:blip r:embed="rId3"/>
          <a:stretch>
            <a:fillRect/>
          </a:stretch>
        </p:blipFill>
        <p:spPr>
          <a:xfrm>
            <a:off x="228287" y="3314978"/>
            <a:ext cx="3127494" cy="2360625"/>
          </a:xfrm>
          <a:prstGeom prst="rect">
            <a:avLst/>
          </a:prstGeom>
        </p:spPr>
      </p:pic>
      <p:sp>
        <p:nvSpPr>
          <p:cNvPr id="9" name="Arrow: Right 8">
            <a:extLst>
              <a:ext uri="{FF2B5EF4-FFF2-40B4-BE49-F238E27FC236}">
                <a16:creationId xmlns:a16="http://schemas.microsoft.com/office/drawing/2014/main" id="{DD3B41FF-2CF1-40F0-8023-391071D34D20}"/>
              </a:ext>
            </a:extLst>
          </p:cNvPr>
          <p:cNvSpPr/>
          <p:nvPr/>
        </p:nvSpPr>
        <p:spPr bwMode="auto">
          <a:xfrm rot="19302301">
            <a:off x="3460345" y="3529145"/>
            <a:ext cx="1985410"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pic>
        <p:nvPicPr>
          <p:cNvPr id="11" name="Picture 10">
            <a:extLst>
              <a:ext uri="{FF2B5EF4-FFF2-40B4-BE49-F238E27FC236}">
                <a16:creationId xmlns:a16="http://schemas.microsoft.com/office/drawing/2014/main" id="{ACE0AAA3-5EF1-44AC-ABFB-9F7E0EF13F71}"/>
              </a:ext>
            </a:extLst>
          </p:cNvPr>
          <p:cNvPicPr>
            <a:picLocks noChangeAspect="1"/>
          </p:cNvPicPr>
          <p:nvPr/>
        </p:nvPicPr>
        <p:blipFill>
          <a:blip r:embed="rId4"/>
          <a:stretch>
            <a:fillRect/>
          </a:stretch>
        </p:blipFill>
        <p:spPr>
          <a:xfrm>
            <a:off x="5620222" y="1612646"/>
            <a:ext cx="3447578" cy="2167240"/>
          </a:xfrm>
          <a:prstGeom prst="rect">
            <a:avLst/>
          </a:prstGeom>
        </p:spPr>
      </p:pic>
      <p:sp>
        <p:nvSpPr>
          <p:cNvPr id="12" name="TextBox 11">
            <a:extLst>
              <a:ext uri="{FF2B5EF4-FFF2-40B4-BE49-F238E27FC236}">
                <a16:creationId xmlns:a16="http://schemas.microsoft.com/office/drawing/2014/main" id="{22168E94-C9E9-4526-AF2D-D8E1ACE20F1A}"/>
              </a:ext>
            </a:extLst>
          </p:cNvPr>
          <p:cNvSpPr txBox="1"/>
          <p:nvPr/>
        </p:nvSpPr>
        <p:spPr>
          <a:xfrm>
            <a:off x="2951820" y="2903728"/>
            <a:ext cx="2121093" cy="646331"/>
          </a:xfrm>
          <a:prstGeom prst="rect">
            <a:avLst/>
          </a:prstGeom>
          <a:noFill/>
        </p:spPr>
        <p:txBody>
          <a:bodyPr wrap="none" rtlCol="0">
            <a:spAutoFit/>
          </a:bodyPr>
          <a:lstStyle/>
          <a:p>
            <a:pPr algn="ctr"/>
            <a:r>
              <a:rPr lang="en-US" dirty="0"/>
              <a:t>Data poisoning for </a:t>
            </a:r>
          </a:p>
          <a:p>
            <a:pPr algn="ctr"/>
            <a:r>
              <a:rPr lang="en-US" dirty="0"/>
              <a:t>a linear model</a:t>
            </a:r>
            <a:endParaRPr lang="en-SE" dirty="0"/>
          </a:p>
        </p:txBody>
      </p:sp>
      <p:pic>
        <p:nvPicPr>
          <p:cNvPr id="14" name="Picture 13">
            <a:extLst>
              <a:ext uri="{FF2B5EF4-FFF2-40B4-BE49-F238E27FC236}">
                <a16:creationId xmlns:a16="http://schemas.microsoft.com/office/drawing/2014/main" id="{4F83DE68-A36A-40BA-89BF-BA83EF055DE5}"/>
              </a:ext>
            </a:extLst>
          </p:cNvPr>
          <p:cNvPicPr>
            <a:picLocks noChangeAspect="1"/>
          </p:cNvPicPr>
          <p:nvPr/>
        </p:nvPicPr>
        <p:blipFill>
          <a:blip r:embed="rId5"/>
          <a:stretch>
            <a:fillRect/>
          </a:stretch>
        </p:blipFill>
        <p:spPr>
          <a:xfrm>
            <a:off x="5523042" y="3896730"/>
            <a:ext cx="3620958" cy="2734057"/>
          </a:xfrm>
          <a:prstGeom prst="rect">
            <a:avLst/>
          </a:prstGeom>
        </p:spPr>
      </p:pic>
      <p:sp>
        <p:nvSpPr>
          <p:cNvPr id="15" name="Arrow: Right 14">
            <a:extLst>
              <a:ext uri="{FF2B5EF4-FFF2-40B4-BE49-F238E27FC236}">
                <a16:creationId xmlns:a16="http://schemas.microsoft.com/office/drawing/2014/main" id="{B265654F-A84F-470D-A6FC-70A3095B41E4}"/>
              </a:ext>
            </a:extLst>
          </p:cNvPr>
          <p:cNvSpPr/>
          <p:nvPr/>
        </p:nvSpPr>
        <p:spPr bwMode="auto">
          <a:xfrm rot="2022934">
            <a:off x="3422412" y="5013499"/>
            <a:ext cx="2014031"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6" name="TextBox 15">
            <a:extLst>
              <a:ext uri="{FF2B5EF4-FFF2-40B4-BE49-F238E27FC236}">
                <a16:creationId xmlns:a16="http://schemas.microsoft.com/office/drawing/2014/main" id="{DFEF8B4C-D5A7-43F2-BD6B-06DE74D3C20B}"/>
              </a:ext>
            </a:extLst>
          </p:cNvPr>
          <p:cNvSpPr txBox="1"/>
          <p:nvPr/>
        </p:nvSpPr>
        <p:spPr>
          <a:xfrm>
            <a:off x="2951820" y="5722037"/>
            <a:ext cx="2121093" cy="646331"/>
          </a:xfrm>
          <a:prstGeom prst="rect">
            <a:avLst/>
          </a:prstGeom>
          <a:noFill/>
        </p:spPr>
        <p:txBody>
          <a:bodyPr wrap="none" rtlCol="0">
            <a:spAutoFit/>
          </a:bodyPr>
          <a:lstStyle/>
          <a:p>
            <a:pPr algn="ctr"/>
            <a:r>
              <a:rPr lang="en-US" dirty="0"/>
              <a:t>Data poisoning for </a:t>
            </a:r>
          </a:p>
          <a:p>
            <a:pPr algn="ctr"/>
            <a:r>
              <a:rPr lang="en-US" dirty="0"/>
              <a:t>deep learning</a:t>
            </a:r>
            <a:endParaRPr lang="en-SE" dirty="0"/>
          </a:p>
        </p:txBody>
      </p:sp>
    </p:spTree>
    <p:extLst>
      <p:ext uri="{BB962C8B-B14F-4D97-AF65-F5344CB8AC3E}">
        <p14:creationId xmlns:p14="http://schemas.microsoft.com/office/powerpoint/2010/main" val="104146525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2BC783-EF34-4F93-B768-8EB6DD326437}"/>
              </a:ext>
            </a:extLst>
          </p:cNvPr>
          <p:cNvSpPr>
            <a:spLocks noGrp="1"/>
          </p:cNvSpPr>
          <p:nvPr>
            <p:ph type="title"/>
          </p:nvPr>
        </p:nvSpPr>
        <p:spPr/>
        <p:txBody>
          <a:bodyPr/>
          <a:lstStyle/>
          <a:p>
            <a:r>
              <a:rPr kumimoji="0" lang="en-US" sz="3600" b="0" i="0" u="none" strike="noStrike" kern="0" cap="none" spc="0" normalizeH="0" baseline="0" noProof="0" dirty="0">
                <a:ln>
                  <a:noFill/>
                </a:ln>
                <a:solidFill>
                  <a:srgbClr val="000000"/>
                </a:solidFill>
                <a:effectLst/>
                <a:uLnTx/>
                <a:uFillTx/>
                <a:latin typeface="Arial"/>
                <a:ea typeface="+mj-ea"/>
                <a:cs typeface="+mj-cs"/>
              </a:rPr>
              <a:t>Does Being Robust Help “Standard” Generalization?</a:t>
            </a:r>
            <a:endParaRPr lang="en-SE" dirty="0"/>
          </a:p>
        </p:txBody>
      </p:sp>
      <p:sp>
        <p:nvSpPr>
          <p:cNvPr id="3" name="Content Placeholder 2">
            <a:extLst>
              <a:ext uri="{FF2B5EF4-FFF2-40B4-BE49-F238E27FC236}">
                <a16:creationId xmlns:a16="http://schemas.microsoft.com/office/drawing/2014/main" id="{19738AB8-3A93-4D09-9104-937F1DDD3A39}"/>
              </a:ext>
            </a:extLst>
          </p:cNvPr>
          <p:cNvSpPr>
            <a:spLocks noGrp="1"/>
          </p:cNvSpPr>
          <p:nvPr>
            <p:ph idx="1"/>
          </p:nvPr>
        </p:nvSpPr>
        <p:spPr>
          <a:xfrm>
            <a:off x="457200" y="1295400"/>
            <a:ext cx="8229600" cy="3285728"/>
          </a:xfrm>
        </p:spPr>
        <p:txBody>
          <a:bodyPr>
            <a:normAutofit fontScale="62500" lnSpcReduction="20000"/>
          </a:bodyPr>
          <a:lstStyle/>
          <a:p>
            <a:r>
              <a:rPr lang="en-US" dirty="0"/>
              <a:t>Theorem [Tsipras et al. 2018]: No “free lunch”: trade-off between accuracy and robustness</a:t>
            </a:r>
          </a:p>
          <a:p>
            <a:r>
              <a:rPr lang="en-US" dirty="0"/>
              <a:t>Standard training tries to use all features to maximize model accuracy, incl. non-robust features (e.g., outdoor scenery for class label “dog”), and the resulting model is vulnerable to adversarial examples that manipulate the non-robust features w. minor perturbations</a:t>
            </a:r>
          </a:p>
          <a:p>
            <a:r>
              <a:rPr lang="en-US" dirty="0"/>
              <a:t>Adversarial training tries to use only robust features (e.g., human-recognizable dog features like ears, tail, black nose…for class label “dog”) to increase model robustness at the cost of reduced accuracy, since larger and more noticeable  perturbations are needed to change the robust features</a:t>
            </a:r>
            <a:endParaRPr lang="en-SE" dirty="0"/>
          </a:p>
        </p:txBody>
      </p:sp>
      <p:sp>
        <p:nvSpPr>
          <p:cNvPr id="4" name="Slide Number Placeholder 3">
            <a:extLst>
              <a:ext uri="{FF2B5EF4-FFF2-40B4-BE49-F238E27FC236}">
                <a16:creationId xmlns:a16="http://schemas.microsoft.com/office/drawing/2014/main" id="{AE155984-DD3D-4DCE-A828-6DFEB68FBFFE}"/>
              </a:ext>
            </a:extLst>
          </p:cNvPr>
          <p:cNvSpPr>
            <a:spLocks noGrp="1"/>
          </p:cNvSpPr>
          <p:nvPr>
            <p:ph type="sldNum" sz="quarter" idx="12"/>
          </p:nvPr>
        </p:nvSpPr>
        <p:spPr/>
        <p:txBody>
          <a:bodyPr/>
          <a:lstStyle/>
          <a:p>
            <a:pPr>
              <a:defRPr/>
            </a:pPr>
            <a:fld id="{F57F456A-00AF-44E6-8D70-638C0D0130FF}" type="slidenum">
              <a:rPr lang="en-US" altLang="zh-CN" smtClean="0"/>
              <a:pPr>
                <a:defRPr/>
              </a:pPr>
              <a:t>70</a:t>
            </a:fld>
            <a:endParaRPr lang="en-US" altLang="zh-CN"/>
          </a:p>
        </p:txBody>
      </p:sp>
      <p:pic>
        <p:nvPicPr>
          <p:cNvPr id="11" name="Picture 10">
            <a:extLst>
              <a:ext uri="{FF2B5EF4-FFF2-40B4-BE49-F238E27FC236}">
                <a16:creationId xmlns:a16="http://schemas.microsoft.com/office/drawing/2014/main" id="{F60E7ED9-529E-4B00-896B-CFC515AEC12C}"/>
              </a:ext>
            </a:extLst>
          </p:cNvPr>
          <p:cNvPicPr>
            <a:picLocks noChangeAspect="1"/>
          </p:cNvPicPr>
          <p:nvPr/>
        </p:nvPicPr>
        <p:blipFill>
          <a:blip r:embed="rId2"/>
          <a:stretch>
            <a:fillRect/>
          </a:stretch>
        </p:blipFill>
        <p:spPr>
          <a:xfrm>
            <a:off x="92292" y="4572413"/>
            <a:ext cx="8992855" cy="1905266"/>
          </a:xfrm>
          <a:prstGeom prst="rect">
            <a:avLst/>
          </a:prstGeom>
        </p:spPr>
      </p:pic>
    </p:spTree>
    <p:extLst>
      <p:ext uri="{BB962C8B-B14F-4D97-AF65-F5344CB8AC3E}">
        <p14:creationId xmlns:p14="http://schemas.microsoft.com/office/powerpoint/2010/main" val="2445657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72CD03-4EC3-44A0-AE2B-02E2707C5192}"/>
              </a:ext>
            </a:extLst>
          </p:cNvPr>
          <p:cNvSpPr>
            <a:spLocks noGrp="1"/>
          </p:cNvSpPr>
          <p:nvPr>
            <p:ph type="title"/>
          </p:nvPr>
        </p:nvSpPr>
        <p:spPr/>
        <p:txBody>
          <a:bodyPr/>
          <a:lstStyle/>
          <a:p>
            <a:r>
              <a:rPr lang="en-US" dirty="0"/>
              <a:t>Adversarial Robustness is Not Free</a:t>
            </a:r>
            <a:endParaRPr lang="en-SE" dirty="0"/>
          </a:p>
        </p:txBody>
      </p:sp>
      <p:sp>
        <p:nvSpPr>
          <p:cNvPr id="3" name="Content Placeholder 2">
            <a:extLst>
              <a:ext uri="{FF2B5EF4-FFF2-40B4-BE49-F238E27FC236}">
                <a16:creationId xmlns:a16="http://schemas.microsoft.com/office/drawing/2014/main" id="{2E631BD1-1C29-4109-8BB7-33C7D009A258}"/>
              </a:ext>
            </a:extLst>
          </p:cNvPr>
          <p:cNvSpPr>
            <a:spLocks noGrp="1"/>
          </p:cNvSpPr>
          <p:nvPr>
            <p:ph idx="1"/>
          </p:nvPr>
        </p:nvSpPr>
        <p:spPr/>
        <p:txBody>
          <a:bodyPr/>
          <a:lstStyle/>
          <a:p>
            <a:r>
              <a:rPr lang="en-US" dirty="0"/>
              <a:t>Optimization during training more difficult and models need to be larger</a:t>
            </a:r>
          </a:p>
          <a:p>
            <a:r>
              <a:rPr lang="en-US" dirty="0"/>
              <a:t>More training data might be required</a:t>
            </a:r>
          </a:p>
          <a:p>
            <a:r>
              <a:rPr lang="en-US" dirty="0"/>
              <a:t>Might need to lose on “standard” measures of performance like precision, recall, accuracy</a:t>
            </a:r>
            <a:endParaRPr lang="en-SE" dirty="0"/>
          </a:p>
        </p:txBody>
      </p:sp>
      <p:sp>
        <p:nvSpPr>
          <p:cNvPr id="4" name="Slide Number Placeholder 3">
            <a:extLst>
              <a:ext uri="{FF2B5EF4-FFF2-40B4-BE49-F238E27FC236}">
                <a16:creationId xmlns:a16="http://schemas.microsoft.com/office/drawing/2014/main" id="{C6A740EB-430D-4501-9414-A7A6BDE47D83}"/>
              </a:ext>
            </a:extLst>
          </p:cNvPr>
          <p:cNvSpPr>
            <a:spLocks noGrp="1"/>
          </p:cNvSpPr>
          <p:nvPr>
            <p:ph type="sldNum" sz="quarter" idx="12"/>
          </p:nvPr>
        </p:nvSpPr>
        <p:spPr/>
        <p:txBody>
          <a:bodyPr/>
          <a:lstStyle/>
          <a:p>
            <a:pPr>
              <a:defRPr/>
            </a:pPr>
            <a:fld id="{F57F456A-00AF-44E6-8D70-638C0D0130FF}" type="slidenum">
              <a:rPr lang="en-US" altLang="zh-CN" smtClean="0"/>
              <a:pPr>
                <a:defRPr/>
              </a:pPr>
              <a:t>71</a:t>
            </a:fld>
            <a:endParaRPr lang="en-US" altLang="zh-CN"/>
          </a:p>
        </p:txBody>
      </p:sp>
    </p:spTree>
    <p:extLst>
      <p:ext uri="{BB962C8B-B14F-4D97-AF65-F5344CB8AC3E}">
        <p14:creationId xmlns:p14="http://schemas.microsoft.com/office/powerpoint/2010/main" val="373895059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6FF5C-BF3B-4AF1-9CE2-39B6AFA0BDAB}"/>
              </a:ext>
            </a:extLst>
          </p:cNvPr>
          <p:cNvSpPr>
            <a:spLocks noGrp="1"/>
          </p:cNvSpPr>
          <p:nvPr>
            <p:ph type="title"/>
          </p:nvPr>
        </p:nvSpPr>
        <p:spPr/>
        <p:txBody>
          <a:bodyPr/>
          <a:lstStyle/>
          <a:p>
            <a:r>
              <a:rPr lang="en-US" sz="3600" dirty="0"/>
              <a:t>But There Are (Unexpected?) Benefits Too</a:t>
            </a:r>
            <a:endParaRPr lang="en-SE" sz="3600" dirty="0"/>
          </a:p>
        </p:txBody>
      </p:sp>
      <p:sp>
        <p:nvSpPr>
          <p:cNvPr id="3" name="Content Placeholder 2">
            <a:extLst>
              <a:ext uri="{FF2B5EF4-FFF2-40B4-BE49-F238E27FC236}">
                <a16:creationId xmlns:a16="http://schemas.microsoft.com/office/drawing/2014/main" id="{8ECEF14C-7458-441D-9A25-C25817FC0A62}"/>
              </a:ext>
            </a:extLst>
          </p:cNvPr>
          <p:cNvSpPr>
            <a:spLocks noGrp="1"/>
          </p:cNvSpPr>
          <p:nvPr>
            <p:ph idx="1"/>
          </p:nvPr>
        </p:nvSpPr>
        <p:spPr>
          <a:xfrm>
            <a:off x="457200" y="1295400"/>
            <a:ext cx="8229600" cy="2133600"/>
          </a:xfrm>
        </p:spPr>
        <p:txBody>
          <a:bodyPr>
            <a:normAutofit fontScale="92500" lnSpcReduction="20000"/>
          </a:bodyPr>
          <a:lstStyle/>
          <a:p>
            <a:r>
              <a:rPr lang="en-US" dirty="0"/>
              <a:t>Models become more semantically meaningful</a:t>
            </a:r>
          </a:p>
          <a:p>
            <a:r>
              <a:rPr lang="en-US" dirty="0"/>
              <a:t>Fig shows heatmaps highlighting the pixels that maximally activate the output neuron with the predicted label</a:t>
            </a:r>
            <a:endParaRPr lang="en-SE" dirty="0"/>
          </a:p>
        </p:txBody>
      </p:sp>
      <p:sp>
        <p:nvSpPr>
          <p:cNvPr id="4" name="Slide Number Placeholder 3">
            <a:extLst>
              <a:ext uri="{FF2B5EF4-FFF2-40B4-BE49-F238E27FC236}">
                <a16:creationId xmlns:a16="http://schemas.microsoft.com/office/drawing/2014/main" id="{07EAF552-93B2-4B37-B924-5D658DFE3DAD}"/>
              </a:ext>
            </a:extLst>
          </p:cNvPr>
          <p:cNvSpPr>
            <a:spLocks noGrp="1"/>
          </p:cNvSpPr>
          <p:nvPr>
            <p:ph type="sldNum" sz="quarter" idx="12"/>
          </p:nvPr>
        </p:nvSpPr>
        <p:spPr/>
        <p:txBody>
          <a:bodyPr/>
          <a:lstStyle/>
          <a:p>
            <a:pPr>
              <a:defRPr/>
            </a:pPr>
            <a:fld id="{F57F456A-00AF-44E6-8D70-638C0D0130FF}" type="slidenum">
              <a:rPr lang="en-US" altLang="zh-CN" smtClean="0"/>
              <a:pPr>
                <a:defRPr/>
              </a:pPr>
              <a:t>72</a:t>
            </a:fld>
            <a:endParaRPr lang="en-US" altLang="zh-CN"/>
          </a:p>
        </p:txBody>
      </p:sp>
      <p:pic>
        <p:nvPicPr>
          <p:cNvPr id="6" name="Picture 5">
            <a:extLst>
              <a:ext uri="{FF2B5EF4-FFF2-40B4-BE49-F238E27FC236}">
                <a16:creationId xmlns:a16="http://schemas.microsoft.com/office/drawing/2014/main" id="{E86C2737-F11C-4993-BDC0-B0D2C20752ED}"/>
              </a:ext>
            </a:extLst>
          </p:cNvPr>
          <p:cNvPicPr>
            <a:picLocks noChangeAspect="1"/>
          </p:cNvPicPr>
          <p:nvPr/>
        </p:nvPicPr>
        <p:blipFill>
          <a:blip r:embed="rId2"/>
          <a:stretch>
            <a:fillRect/>
          </a:stretch>
        </p:blipFill>
        <p:spPr>
          <a:xfrm>
            <a:off x="282919" y="3472731"/>
            <a:ext cx="8578162" cy="3110631"/>
          </a:xfrm>
          <a:prstGeom prst="rect">
            <a:avLst/>
          </a:prstGeom>
        </p:spPr>
      </p:pic>
    </p:spTree>
    <p:extLst>
      <p:ext uri="{BB962C8B-B14F-4D97-AF65-F5344CB8AC3E}">
        <p14:creationId xmlns:p14="http://schemas.microsoft.com/office/powerpoint/2010/main" val="215949512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372F7A-2521-4F12-8F3A-F720CF7C8BFE}"/>
              </a:ext>
            </a:extLst>
          </p:cNvPr>
          <p:cNvSpPr>
            <a:spLocks noGrp="1"/>
          </p:cNvSpPr>
          <p:nvPr>
            <p:ph type="title"/>
          </p:nvPr>
        </p:nvSpPr>
        <p:spPr/>
        <p:txBody>
          <a:bodyPr/>
          <a:lstStyle/>
          <a:p>
            <a:r>
              <a:rPr lang="en-US" sz="4000" dirty="0"/>
              <a:t>But There Are (Unexpected?) Benefits Too</a:t>
            </a:r>
            <a:endParaRPr lang="en-SE" dirty="0"/>
          </a:p>
        </p:txBody>
      </p:sp>
      <p:sp>
        <p:nvSpPr>
          <p:cNvPr id="3" name="Content Placeholder 2">
            <a:extLst>
              <a:ext uri="{FF2B5EF4-FFF2-40B4-BE49-F238E27FC236}">
                <a16:creationId xmlns:a16="http://schemas.microsoft.com/office/drawing/2014/main" id="{32FFF8A9-060D-43CF-9171-1489A0EECF4A}"/>
              </a:ext>
            </a:extLst>
          </p:cNvPr>
          <p:cNvSpPr>
            <a:spLocks noGrp="1"/>
          </p:cNvSpPr>
          <p:nvPr>
            <p:ph idx="1"/>
          </p:nvPr>
        </p:nvSpPr>
        <p:spPr>
          <a:xfrm>
            <a:off x="457200" y="1295400"/>
            <a:ext cx="8229600" cy="2504813"/>
          </a:xfrm>
        </p:spPr>
        <p:txBody>
          <a:bodyPr>
            <a:normAutofit fontScale="70000" lnSpcReduction="20000"/>
          </a:bodyPr>
          <a:lstStyle/>
          <a:p>
            <a:r>
              <a:rPr lang="en-US" dirty="0"/>
              <a:t>Lower left: an input image, correctly labeled as “Primate”</a:t>
            </a:r>
          </a:p>
          <a:p>
            <a:r>
              <a:rPr lang="en-US" dirty="0"/>
              <a:t>Lower middle: an adversarial input that fools a standard model into misclassification as “Bird”</a:t>
            </a:r>
          </a:p>
          <a:p>
            <a:pPr lvl="1"/>
            <a:r>
              <a:rPr lang="en-US" dirty="0"/>
              <a:t>Minor perturbation undetectable by humans</a:t>
            </a:r>
          </a:p>
          <a:p>
            <a:r>
              <a:rPr lang="en-US" dirty="0"/>
              <a:t>Lower right: an adversarial input that fools an adv. robust model into misclassification as “Bird”</a:t>
            </a:r>
          </a:p>
          <a:p>
            <a:pPr lvl="1"/>
            <a:r>
              <a:rPr lang="en-US" dirty="0"/>
              <a:t>Semantically-meaningful perturbation detectable by humans</a:t>
            </a:r>
          </a:p>
        </p:txBody>
      </p:sp>
      <p:sp>
        <p:nvSpPr>
          <p:cNvPr id="4" name="Slide Number Placeholder 3">
            <a:extLst>
              <a:ext uri="{FF2B5EF4-FFF2-40B4-BE49-F238E27FC236}">
                <a16:creationId xmlns:a16="http://schemas.microsoft.com/office/drawing/2014/main" id="{BE74264B-9E1A-442F-BF70-C9DD7060A1DC}"/>
              </a:ext>
            </a:extLst>
          </p:cNvPr>
          <p:cNvSpPr>
            <a:spLocks noGrp="1"/>
          </p:cNvSpPr>
          <p:nvPr>
            <p:ph type="sldNum" sz="quarter" idx="12"/>
          </p:nvPr>
        </p:nvSpPr>
        <p:spPr/>
        <p:txBody>
          <a:bodyPr/>
          <a:lstStyle/>
          <a:p>
            <a:pPr>
              <a:defRPr/>
            </a:pPr>
            <a:fld id="{F57F456A-00AF-44E6-8D70-638C0D0130FF}" type="slidenum">
              <a:rPr lang="en-US" altLang="zh-CN" smtClean="0"/>
              <a:pPr>
                <a:defRPr/>
              </a:pPr>
              <a:t>73</a:t>
            </a:fld>
            <a:endParaRPr lang="en-US" altLang="zh-CN"/>
          </a:p>
        </p:txBody>
      </p:sp>
      <p:pic>
        <p:nvPicPr>
          <p:cNvPr id="6" name="Picture 5">
            <a:extLst>
              <a:ext uri="{FF2B5EF4-FFF2-40B4-BE49-F238E27FC236}">
                <a16:creationId xmlns:a16="http://schemas.microsoft.com/office/drawing/2014/main" id="{240B4A82-0B6B-475A-B52B-CF6F92F52B08}"/>
              </a:ext>
            </a:extLst>
          </p:cNvPr>
          <p:cNvPicPr>
            <a:picLocks noChangeAspect="1"/>
          </p:cNvPicPr>
          <p:nvPr/>
        </p:nvPicPr>
        <p:blipFill>
          <a:blip r:embed="rId2"/>
          <a:stretch>
            <a:fillRect/>
          </a:stretch>
        </p:blipFill>
        <p:spPr>
          <a:xfrm>
            <a:off x="3704477" y="3872822"/>
            <a:ext cx="5363323" cy="2724530"/>
          </a:xfrm>
          <a:prstGeom prst="rect">
            <a:avLst/>
          </a:prstGeom>
        </p:spPr>
      </p:pic>
      <p:pic>
        <p:nvPicPr>
          <p:cNvPr id="8" name="Picture 7">
            <a:extLst>
              <a:ext uri="{FF2B5EF4-FFF2-40B4-BE49-F238E27FC236}">
                <a16:creationId xmlns:a16="http://schemas.microsoft.com/office/drawing/2014/main" id="{0B70CEE4-C149-4784-85B7-B28F748341BA}"/>
              </a:ext>
            </a:extLst>
          </p:cNvPr>
          <p:cNvPicPr>
            <a:picLocks noChangeAspect="1"/>
          </p:cNvPicPr>
          <p:nvPr/>
        </p:nvPicPr>
        <p:blipFill>
          <a:blip r:embed="rId3"/>
          <a:stretch>
            <a:fillRect/>
          </a:stretch>
        </p:blipFill>
        <p:spPr>
          <a:xfrm>
            <a:off x="179512" y="3872822"/>
            <a:ext cx="2248214" cy="2686425"/>
          </a:xfrm>
          <a:prstGeom prst="rect">
            <a:avLst/>
          </a:prstGeom>
        </p:spPr>
      </p:pic>
      <p:sp>
        <p:nvSpPr>
          <p:cNvPr id="9" name="Arrow: Right 8">
            <a:extLst>
              <a:ext uri="{FF2B5EF4-FFF2-40B4-BE49-F238E27FC236}">
                <a16:creationId xmlns:a16="http://schemas.microsoft.com/office/drawing/2014/main" id="{19753677-C6F9-4C48-97CE-31BFBDA7C636}"/>
              </a:ext>
            </a:extLst>
          </p:cNvPr>
          <p:cNvSpPr/>
          <p:nvPr/>
        </p:nvSpPr>
        <p:spPr bwMode="auto">
          <a:xfrm>
            <a:off x="2587225" y="4857078"/>
            <a:ext cx="978408"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0" name="TextBox 9">
            <a:extLst>
              <a:ext uri="{FF2B5EF4-FFF2-40B4-BE49-F238E27FC236}">
                <a16:creationId xmlns:a16="http://schemas.microsoft.com/office/drawing/2014/main" id="{EBC3BF22-4E24-4BE8-997C-21BBF8D17EA1}"/>
              </a:ext>
            </a:extLst>
          </p:cNvPr>
          <p:cNvSpPr txBox="1"/>
          <p:nvPr/>
        </p:nvSpPr>
        <p:spPr>
          <a:xfrm>
            <a:off x="2566570" y="4504623"/>
            <a:ext cx="896399" cy="400110"/>
          </a:xfrm>
          <a:prstGeom prst="rect">
            <a:avLst/>
          </a:prstGeom>
          <a:noFill/>
        </p:spPr>
        <p:txBody>
          <a:bodyPr wrap="none" rtlCol="0">
            <a:spAutoFit/>
          </a:bodyPr>
          <a:lstStyle/>
          <a:p>
            <a:r>
              <a:rPr lang="en-US" sz="2000" dirty="0"/>
              <a:t>Attack</a:t>
            </a:r>
            <a:endParaRPr lang="en-SE" sz="2000" dirty="0"/>
          </a:p>
        </p:txBody>
      </p:sp>
    </p:spTree>
    <p:extLst>
      <p:ext uri="{BB962C8B-B14F-4D97-AF65-F5344CB8AC3E}">
        <p14:creationId xmlns:p14="http://schemas.microsoft.com/office/powerpoint/2010/main" val="385144588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F1FB37-1446-407E-B106-59D1D29EF737}"/>
              </a:ext>
            </a:extLst>
          </p:cNvPr>
          <p:cNvSpPr>
            <a:spLocks noGrp="1"/>
          </p:cNvSpPr>
          <p:nvPr>
            <p:ph type="title"/>
          </p:nvPr>
        </p:nvSpPr>
        <p:spPr/>
        <p:txBody>
          <a:bodyPr/>
          <a:lstStyle/>
          <a:p>
            <a:r>
              <a:rPr lang="en-US" dirty="0"/>
              <a:t>Conclusions</a:t>
            </a:r>
            <a:endParaRPr lang="en-SE" dirty="0"/>
          </a:p>
        </p:txBody>
      </p:sp>
      <p:sp>
        <p:nvSpPr>
          <p:cNvPr id="3" name="Content Placeholder 2">
            <a:extLst>
              <a:ext uri="{FF2B5EF4-FFF2-40B4-BE49-F238E27FC236}">
                <a16:creationId xmlns:a16="http://schemas.microsoft.com/office/drawing/2014/main" id="{E9806A3B-C141-4397-81C3-D9026473B7D0}"/>
              </a:ext>
            </a:extLst>
          </p:cNvPr>
          <p:cNvSpPr>
            <a:spLocks noGrp="1"/>
          </p:cNvSpPr>
          <p:nvPr>
            <p:ph idx="1"/>
          </p:nvPr>
        </p:nvSpPr>
        <p:spPr>
          <a:xfrm>
            <a:off x="457200" y="1295400"/>
            <a:ext cx="8229600" cy="5479110"/>
          </a:xfrm>
        </p:spPr>
        <p:txBody>
          <a:bodyPr>
            <a:normAutofit fontScale="77500" lnSpcReduction="20000"/>
          </a:bodyPr>
          <a:lstStyle/>
          <a:p>
            <a:r>
              <a:rPr lang="en-US" dirty="0"/>
              <a:t>Algorithms: Faster robust training + verification, smaller models, new architectures?</a:t>
            </a:r>
          </a:p>
          <a:p>
            <a:r>
              <a:rPr lang="en-US" dirty="0"/>
              <a:t>Theory: (Better) adv. robust generalization bounds, new regularization techniques</a:t>
            </a:r>
          </a:p>
          <a:p>
            <a:r>
              <a:rPr lang="en-US" dirty="0"/>
              <a:t>Data: New datasets and more comprehensive set of perturbations (robust-ml.org)</a:t>
            </a:r>
          </a:p>
          <a:p>
            <a:pPr lvl="1"/>
            <a:r>
              <a:rPr lang="en-US" dirty="0"/>
              <a:t>Major need: Embracing more of a worst-case mindset</a:t>
            </a:r>
          </a:p>
          <a:p>
            <a:r>
              <a:rPr lang="en-US" dirty="0"/>
              <a:t>Open-source tools:</a:t>
            </a:r>
          </a:p>
          <a:p>
            <a:pPr lvl="1"/>
            <a:r>
              <a:rPr lang="en-US" dirty="0"/>
              <a:t>IBM Adversarial Robustness Toolbox (ART) </a:t>
            </a:r>
            <a:r>
              <a:rPr lang="en-US" dirty="0">
                <a:hlinkClick r:id="rId3"/>
              </a:rPr>
              <a:t>https://github.com/Trusted-AI/adversarial-robustness-toolbox</a:t>
            </a:r>
            <a:r>
              <a:rPr lang="en-US" dirty="0"/>
              <a:t> </a:t>
            </a:r>
          </a:p>
          <a:p>
            <a:pPr lvl="1"/>
            <a:r>
              <a:rPr lang="en-US" dirty="0" err="1"/>
              <a:t>CleverHans</a:t>
            </a:r>
            <a:r>
              <a:rPr lang="en-US" dirty="0"/>
              <a:t> </a:t>
            </a:r>
            <a:r>
              <a:rPr lang="en-US" dirty="0">
                <a:hlinkClick r:id="rId4"/>
              </a:rPr>
              <a:t>https://github.com/cleverhans-lab/cleverhans</a:t>
            </a:r>
            <a:endParaRPr lang="en-US" dirty="0"/>
          </a:p>
          <a:p>
            <a:pPr lvl="1"/>
            <a:r>
              <a:rPr lang="en-US" dirty="0" err="1"/>
              <a:t>Foolbox</a:t>
            </a:r>
            <a:r>
              <a:rPr lang="en-US" dirty="0"/>
              <a:t> </a:t>
            </a:r>
            <a:r>
              <a:rPr lang="en-US" dirty="0">
                <a:hlinkClick r:id="rId5"/>
              </a:rPr>
              <a:t>https://github.com/bethgelab/foolbox</a:t>
            </a:r>
            <a:r>
              <a:rPr lang="en-US" dirty="0"/>
              <a:t> </a:t>
            </a:r>
          </a:p>
          <a:p>
            <a:pPr marL="0" indent="0">
              <a:buNone/>
            </a:pPr>
            <a:br>
              <a:rPr lang="en-US" dirty="0"/>
            </a:br>
            <a:r>
              <a:rPr lang="en-US" dirty="0"/>
              <a:t>	</a:t>
            </a:r>
            <a:endParaRPr lang="en-SE" dirty="0"/>
          </a:p>
        </p:txBody>
      </p:sp>
      <p:sp>
        <p:nvSpPr>
          <p:cNvPr id="4" name="Slide Number Placeholder 3">
            <a:extLst>
              <a:ext uri="{FF2B5EF4-FFF2-40B4-BE49-F238E27FC236}">
                <a16:creationId xmlns:a16="http://schemas.microsoft.com/office/drawing/2014/main" id="{CC4404BE-F39C-4AA9-A052-543CA84F44A9}"/>
              </a:ext>
            </a:extLst>
          </p:cNvPr>
          <p:cNvSpPr>
            <a:spLocks noGrp="1"/>
          </p:cNvSpPr>
          <p:nvPr>
            <p:ph type="sldNum" sz="quarter" idx="12"/>
          </p:nvPr>
        </p:nvSpPr>
        <p:spPr/>
        <p:txBody>
          <a:bodyPr/>
          <a:lstStyle/>
          <a:p>
            <a:pPr>
              <a:defRPr/>
            </a:pPr>
            <a:fld id="{F57F456A-00AF-44E6-8D70-638C0D0130FF}" type="slidenum">
              <a:rPr lang="en-US" altLang="zh-CN" smtClean="0"/>
              <a:pPr>
                <a:defRPr/>
              </a:pPr>
              <a:t>74</a:t>
            </a:fld>
            <a:endParaRPr lang="en-US" altLang="zh-CN"/>
          </a:p>
        </p:txBody>
      </p:sp>
    </p:spTree>
    <p:extLst>
      <p:ext uri="{BB962C8B-B14F-4D97-AF65-F5344CB8AC3E}">
        <p14:creationId xmlns:p14="http://schemas.microsoft.com/office/powerpoint/2010/main" val="23978887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DFD121-65EA-47CF-9CAB-7CE9F9755AC2}"/>
              </a:ext>
            </a:extLst>
          </p:cNvPr>
          <p:cNvSpPr>
            <a:spLocks noGrp="1"/>
          </p:cNvSpPr>
          <p:nvPr>
            <p:ph type="title"/>
          </p:nvPr>
        </p:nvSpPr>
        <p:spPr/>
        <p:txBody>
          <a:bodyPr/>
          <a:lstStyle/>
          <a:p>
            <a:r>
              <a:rPr lang="en-US" dirty="0"/>
              <a:t>Data Poisoning for Deep Learning</a:t>
            </a:r>
            <a:endParaRPr lang="en-SE" dirty="0"/>
          </a:p>
        </p:txBody>
      </p:sp>
      <p:sp>
        <p:nvSpPr>
          <p:cNvPr id="3" name="Content Placeholder 2">
            <a:extLst>
              <a:ext uri="{FF2B5EF4-FFF2-40B4-BE49-F238E27FC236}">
                <a16:creationId xmlns:a16="http://schemas.microsoft.com/office/drawing/2014/main" id="{4D9EEE24-8C44-437E-87A4-7537829A0640}"/>
              </a:ext>
            </a:extLst>
          </p:cNvPr>
          <p:cNvSpPr>
            <a:spLocks noGrp="1"/>
          </p:cNvSpPr>
          <p:nvPr>
            <p:ph idx="1"/>
          </p:nvPr>
        </p:nvSpPr>
        <p:spPr/>
        <p:txBody>
          <a:bodyPr/>
          <a:lstStyle/>
          <a:p>
            <a:r>
              <a:rPr lang="en-US" dirty="0"/>
              <a:t>But for deep learning, it may affect classification of specific inputs</a:t>
            </a:r>
            <a:endParaRPr lang="en-SE" dirty="0"/>
          </a:p>
        </p:txBody>
      </p:sp>
      <p:sp>
        <p:nvSpPr>
          <p:cNvPr id="4" name="Slide Number Placeholder 3">
            <a:extLst>
              <a:ext uri="{FF2B5EF4-FFF2-40B4-BE49-F238E27FC236}">
                <a16:creationId xmlns:a16="http://schemas.microsoft.com/office/drawing/2014/main" id="{359B0965-CF9A-440F-B87D-7C29BB2F712F}"/>
              </a:ext>
            </a:extLst>
          </p:cNvPr>
          <p:cNvSpPr>
            <a:spLocks noGrp="1"/>
          </p:cNvSpPr>
          <p:nvPr>
            <p:ph type="sldNum" sz="quarter" idx="12"/>
          </p:nvPr>
        </p:nvSpPr>
        <p:spPr/>
        <p:txBody>
          <a:bodyPr/>
          <a:lstStyle/>
          <a:p>
            <a:pPr>
              <a:defRPr/>
            </a:pPr>
            <a:fld id="{F57F456A-00AF-44E6-8D70-638C0D0130FF}" type="slidenum">
              <a:rPr lang="en-US" altLang="zh-CN" smtClean="0"/>
              <a:pPr>
                <a:defRPr/>
              </a:pPr>
              <a:t>8</a:t>
            </a:fld>
            <a:endParaRPr lang="en-US" altLang="zh-CN"/>
          </a:p>
        </p:txBody>
      </p:sp>
      <p:pic>
        <p:nvPicPr>
          <p:cNvPr id="6" name="Picture 5">
            <a:extLst>
              <a:ext uri="{FF2B5EF4-FFF2-40B4-BE49-F238E27FC236}">
                <a16:creationId xmlns:a16="http://schemas.microsoft.com/office/drawing/2014/main" id="{6DA29C8C-AA96-45EF-8A3D-59CA97E71958}"/>
              </a:ext>
            </a:extLst>
          </p:cNvPr>
          <p:cNvPicPr>
            <a:picLocks noChangeAspect="1"/>
          </p:cNvPicPr>
          <p:nvPr/>
        </p:nvPicPr>
        <p:blipFill>
          <a:blip r:embed="rId2"/>
          <a:stretch>
            <a:fillRect/>
          </a:stretch>
        </p:blipFill>
        <p:spPr>
          <a:xfrm>
            <a:off x="0" y="3212976"/>
            <a:ext cx="9144000" cy="2503400"/>
          </a:xfrm>
          <a:prstGeom prst="rect">
            <a:avLst/>
          </a:prstGeom>
        </p:spPr>
      </p:pic>
    </p:spTree>
    <p:extLst>
      <p:ext uri="{BB962C8B-B14F-4D97-AF65-F5344CB8AC3E}">
        <p14:creationId xmlns:p14="http://schemas.microsoft.com/office/powerpoint/2010/main" val="8015664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1243A9-5C6F-4178-AC40-0A8A2C02A0B1}"/>
              </a:ext>
            </a:extLst>
          </p:cNvPr>
          <p:cNvSpPr>
            <a:spLocks noGrp="1"/>
          </p:cNvSpPr>
          <p:nvPr>
            <p:ph type="title"/>
          </p:nvPr>
        </p:nvSpPr>
        <p:spPr/>
        <p:txBody>
          <a:bodyPr/>
          <a:lstStyle/>
          <a:p>
            <a:r>
              <a:rPr lang="en-US" sz="3600" dirty="0"/>
              <a:t>Three Commandments of Secure/Safe ML</a:t>
            </a:r>
            <a:endParaRPr lang="en-SE" sz="3600" dirty="0"/>
          </a:p>
        </p:txBody>
      </p:sp>
      <p:sp>
        <p:nvSpPr>
          <p:cNvPr id="3" name="Content Placeholder 2">
            <a:extLst>
              <a:ext uri="{FF2B5EF4-FFF2-40B4-BE49-F238E27FC236}">
                <a16:creationId xmlns:a16="http://schemas.microsoft.com/office/drawing/2014/main" id="{2A5D1543-775D-497C-A1F7-3BCD60A21998}"/>
              </a:ext>
            </a:extLst>
          </p:cNvPr>
          <p:cNvSpPr>
            <a:spLocks noGrp="1"/>
          </p:cNvSpPr>
          <p:nvPr>
            <p:ph idx="1"/>
          </p:nvPr>
        </p:nvSpPr>
        <p:spPr/>
        <p:txBody>
          <a:bodyPr>
            <a:normAutofit fontScale="92500" lnSpcReduction="10000"/>
          </a:bodyPr>
          <a:lstStyle/>
          <a:p>
            <a:r>
              <a:rPr lang="en-US" dirty="0"/>
              <a:t>I. Thou shall not train on data you don’t fully trust </a:t>
            </a:r>
          </a:p>
          <a:p>
            <a:pPr lvl="1"/>
            <a:r>
              <a:rPr lang="en-US" dirty="0"/>
              <a:t>(because of data poisoning)</a:t>
            </a:r>
          </a:p>
          <a:p>
            <a:r>
              <a:rPr lang="en-US" dirty="0"/>
              <a:t>II. Thou shall not let anyone use your model (or observe its outputs) unless you completely trust them </a:t>
            </a:r>
          </a:p>
          <a:p>
            <a:pPr lvl="1"/>
            <a:r>
              <a:rPr lang="en-US" dirty="0"/>
              <a:t>(because of model stealing and black box attacks)</a:t>
            </a:r>
          </a:p>
          <a:p>
            <a:r>
              <a:rPr lang="en-US" dirty="0"/>
              <a:t>III. Thou shall not fully trust the predictions of your model</a:t>
            </a:r>
          </a:p>
          <a:p>
            <a:pPr lvl="1"/>
            <a:r>
              <a:rPr lang="en-US" dirty="0"/>
              <a:t>(because of adversarial examples)</a:t>
            </a:r>
            <a:endParaRPr lang="en-SE" dirty="0"/>
          </a:p>
        </p:txBody>
      </p:sp>
      <p:sp>
        <p:nvSpPr>
          <p:cNvPr id="4" name="Slide Number Placeholder 3">
            <a:extLst>
              <a:ext uri="{FF2B5EF4-FFF2-40B4-BE49-F238E27FC236}">
                <a16:creationId xmlns:a16="http://schemas.microsoft.com/office/drawing/2014/main" id="{8759C85F-EE96-4183-9C54-B180E326E829}"/>
              </a:ext>
            </a:extLst>
          </p:cNvPr>
          <p:cNvSpPr>
            <a:spLocks noGrp="1"/>
          </p:cNvSpPr>
          <p:nvPr>
            <p:ph type="sldNum" sz="quarter" idx="12"/>
          </p:nvPr>
        </p:nvSpPr>
        <p:spPr/>
        <p:txBody>
          <a:bodyPr/>
          <a:lstStyle/>
          <a:p>
            <a:pPr>
              <a:defRPr/>
            </a:pPr>
            <a:fld id="{F57F456A-00AF-44E6-8D70-638C0D0130FF}" type="slidenum">
              <a:rPr lang="en-US" altLang="zh-CN" smtClean="0"/>
              <a:pPr>
                <a:defRPr/>
              </a:pPr>
              <a:t>9</a:t>
            </a:fld>
            <a:endParaRPr lang="en-US" altLang="zh-CN"/>
          </a:p>
        </p:txBody>
      </p:sp>
    </p:spTree>
    <p:extLst>
      <p:ext uri="{BB962C8B-B14F-4D97-AF65-F5344CB8AC3E}">
        <p14:creationId xmlns:p14="http://schemas.microsoft.com/office/powerpoint/2010/main" val="2864367467"/>
      </p:ext>
    </p:extLst>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254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254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L0_Intro.pptx" id="{7A818FB8-66AD-43B8-A07D-15BA811C4F68}" vid="{02C01383-1466-4376-AAA8-73F2DE31A635}"/>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_Slide Template</Template>
  <TotalTime>4983</TotalTime>
  <Words>6110</Words>
  <Application>Microsoft Office PowerPoint</Application>
  <PresentationFormat>On-screen Show (4:3)</PresentationFormat>
  <Paragraphs>597</Paragraphs>
  <Slides>74</Slides>
  <Notes>24</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74</vt:i4>
      </vt:variant>
    </vt:vector>
  </HeadingPairs>
  <TitlesOfParts>
    <vt:vector size="83" baseType="lpstr">
      <vt:lpstr>CambriaMath</vt:lpstr>
      <vt:lpstr>HelveticaNeue-Light</vt:lpstr>
      <vt:lpstr>HelveticaNeue-LightItalic</vt:lpstr>
      <vt:lpstr>Raleway</vt:lpstr>
      <vt:lpstr>Roboto</vt:lpstr>
      <vt:lpstr>Arial</vt:lpstr>
      <vt:lpstr>Calibri</vt:lpstr>
      <vt:lpstr>Cambria Math</vt:lpstr>
      <vt:lpstr>Default Design</vt:lpstr>
      <vt:lpstr>L4.2 Adversarial Robustness</vt:lpstr>
      <vt:lpstr>Outline</vt:lpstr>
      <vt:lpstr>A Limitation of the (Supervised) ML Framework</vt:lpstr>
      <vt:lpstr>Adversarial Examples</vt:lpstr>
      <vt:lpstr>Why Is This Brittleness of ML a Problem?</vt:lpstr>
      <vt:lpstr>Training Time Attack vs. Inference Time Attack</vt:lpstr>
      <vt:lpstr>Data Poisoning</vt:lpstr>
      <vt:lpstr>Data Poisoning for Deep Learning</vt:lpstr>
      <vt:lpstr>Three Commandments of Secure/Safe ML</vt:lpstr>
      <vt:lpstr>Outline</vt:lpstr>
      <vt:lpstr>Robust ML Problem Formulation</vt:lpstr>
      <vt:lpstr>Input Perturbations</vt:lpstr>
      <vt:lpstr>Vector Norms</vt:lpstr>
      <vt:lpstr>Vector Norm Balls</vt:lpstr>
      <vt:lpstr>l_2 vs. l_∞</vt:lpstr>
      <vt:lpstr>The Maximization Problem for Finding Adversarial Examples</vt:lpstr>
      <vt:lpstr>Three Approaches</vt:lpstr>
      <vt:lpstr>Approach #1</vt:lpstr>
      <vt:lpstr>Local Search</vt:lpstr>
      <vt:lpstr>NN Training vs. Local Search for Adversarial Input Generation</vt:lpstr>
      <vt:lpstr>Aside: Vector Derivative</vt:lpstr>
      <vt:lpstr>Projected Gradient Descent</vt:lpstr>
      <vt:lpstr>Fast Gradient Sign Method (FGSM)</vt:lpstr>
      <vt:lpstr>Adversarial Examples by FGSM</vt:lpstr>
      <vt:lpstr>Comments on FGSM</vt:lpstr>
      <vt:lpstr>PGD w. Small Steps</vt:lpstr>
      <vt:lpstr>Projected Steepest Descent</vt:lpstr>
      <vt:lpstr>Illustration of PGD</vt:lpstr>
      <vt:lpstr>Recall: Cross-Entropy Loss for Multi-Class Classification</vt:lpstr>
      <vt:lpstr>Targeted attacks</vt:lpstr>
      <vt:lpstr>Targeted Attacks Examples</vt:lpstr>
      <vt:lpstr>Physically-Realizable Attacks</vt:lpstr>
      <vt:lpstr>An optimization approach to creating robust adversarial examples</vt:lpstr>
      <vt:lpstr>Optimizing Spatial Constraints</vt:lpstr>
      <vt:lpstr>Adversarial Traffic Signs</vt:lpstr>
      <vt:lpstr>Attacks on Face Recognition</vt:lpstr>
      <vt:lpstr>Blackbox Attacks</vt:lpstr>
      <vt:lpstr>Blackbox Attack Example</vt:lpstr>
      <vt:lpstr>DeepBillboard</vt:lpstr>
      <vt:lpstr>DeepBillboard Workflow</vt:lpstr>
      <vt:lpstr>Phantom of the ADAS</vt:lpstr>
      <vt:lpstr>Algorithm for Disguising Phantoms</vt:lpstr>
      <vt:lpstr>Countermeasure - GhostBusters</vt:lpstr>
      <vt:lpstr>Constraints on Perturbations?</vt:lpstr>
      <vt:lpstr>Approach #2</vt:lpstr>
      <vt:lpstr>Exact Combinatorial Optimization</vt:lpstr>
      <vt:lpstr>Solving the Combinatorial Problem</vt:lpstr>
      <vt:lpstr>Encoding ReLU w. ILP</vt:lpstr>
      <vt:lpstr>Bound Propagation</vt:lpstr>
      <vt:lpstr>Bound Propagation Example</vt:lpstr>
      <vt:lpstr>Final ILP Formulation</vt:lpstr>
      <vt:lpstr>Certifying Robustness</vt:lpstr>
      <vt:lpstr>Certified Robustness Illustration</vt:lpstr>
      <vt:lpstr>Certified Robustness Illustration</vt:lpstr>
      <vt:lpstr>Approach #3</vt:lpstr>
      <vt:lpstr>Convex Relaxation</vt:lpstr>
      <vt:lpstr>Convex Relaxation as Conservative Approximation</vt:lpstr>
      <vt:lpstr>Interval-based Bounds</vt:lpstr>
      <vt:lpstr>Outline</vt:lpstr>
      <vt:lpstr>Adversarial Training w. Outer Minimization</vt:lpstr>
      <vt:lpstr>Danskin’s Theorem</vt:lpstr>
      <vt:lpstr>Adversarial Training [Goodfellow et al., 2014]</vt:lpstr>
      <vt:lpstr>Evaluating Robust Models</vt:lpstr>
      <vt:lpstr>What Makes the Models Robust?</vt:lpstr>
      <vt:lpstr>Loss Surfaces Examples</vt:lpstr>
      <vt:lpstr>Smoothing Filter on the Input as Defense</vt:lpstr>
      <vt:lpstr>Outline</vt:lpstr>
      <vt:lpstr>Adv. Robust Generalization Needs More Data to Avoid Overfitting</vt:lpstr>
      <vt:lpstr>Does Being Robust Help “Standard” Generalization?</vt:lpstr>
      <vt:lpstr>Does Being Robust Help “Standard” Generalization?</vt:lpstr>
      <vt:lpstr>Adversarial Robustness is Not Free</vt:lpstr>
      <vt:lpstr>But There Are (Unexpected?) Benefits Too</vt:lpstr>
      <vt:lpstr>But There Are (Unexpected?) Benefits Too</vt:lpstr>
      <vt:lpstr>Conclusions</vt:lpstr>
    </vt:vector>
  </TitlesOfParts>
  <Company>Carnegie Mellon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L0 Introduction</dc:title>
  <dc:creator>Zonghua Gu</dc:creator>
  <cp:lastModifiedBy>Zonghua Gu</cp:lastModifiedBy>
  <cp:revision>387</cp:revision>
  <dcterms:created xsi:type="dcterms:W3CDTF">2020-03-21T16:53:45Z</dcterms:created>
  <dcterms:modified xsi:type="dcterms:W3CDTF">2021-04-24T16:27:01Z</dcterms:modified>
</cp:coreProperties>
</file>